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86382"/>
  </p:normalViewPr>
  <p:slideViewPr>
    <p:cSldViewPr snapToGrid="0">
      <p:cViewPr varScale="1">
        <p:scale>
          <a:sx n="122" d="100"/>
          <a:sy n="122" d="100"/>
        </p:scale>
        <p:origin x="76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03.03.17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3/3/17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3/3/17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3/3/17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noProof="0" dirty="0" smtClean="0"/>
              <a:t>Building Web Applications with Microsoft ASP.NET - I376</a:t>
            </a:r>
            <a:br>
              <a:rPr lang="en-US" sz="6000" noProof="0" dirty="0" smtClean="0"/>
            </a:br>
            <a:r>
              <a:rPr lang="en-US" sz="6000" noProof="0" dirty="0" smtClean="0"/>
              <a:t>Web Application Programming II – I713</a:t>
            </a:r>
            <a:endParaRPr lang="en-US" sz="60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 smtClean="0"/>
              <a:t>IT College, Andres Käver, 2016-2017, Spring semester</a:t>
            </a:r>
          </a:p>
          <a:p>
            <a:r>
              <a:rPr lang="en-US" cap="none" noProof="0" dirty="0" smtClean="0"/>
              <a:t>Web: http://</a:t>
            </a:r>
            <a:r>
              <a:rPr lang="en-US" cap="none" noProof="0" dirty="0" err="1" smtClean="0"/>
              <a:t>enos.Itcollege.ee</a:t>
            </a:r>
            <a:r>
              <a:rPr lang="en-US" cap="none" noProof="0" dirty="0" smtClean="0"/>
              <a:t>/~</a:t>
            </a:r>
            <a:r>
              <a:rPr lang="en-US" cap="none" noProof="0" dirty="0" err="1" smtClean="0"/>
              <a:t>akaver</a:t>
            </a:r>
            <a:r>
              <a:rPr lang="en-US" cap="none" noProof="0" dirty="0" smtClean="0"/>
              <a:t>/</a:t>
            </a:r>
            <a:r>
              <a:rPr lang="en-US" cap="none" noProof="0" dirty="0" err="1" smtClean="0"/>
              <a:t>ASP.NETCore</a:t>
            </a:r>
            <a:endParaRPr lang="en-US" cap="none" noProof="0" dirty="0" smtClean="0"/>
          </a:p>
          <a:p>
            <a:r>
              <a:rPr lang="en-US" cap="none" noProof="0" dirty="0" smtClean="0"/>
              <a:t>Skype</a:t>
            </a:r>
            <a:r>
              <a:rPr lang="en-US" cap="none" noProof="0" dirty="0"/>
              <a:t>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 smtClean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 smtClean="0"/>
              <a:t>–</a:t>
            </a:r>
            <a:r>
              <a:rPr lang="et-EE" dirty="0" smtClean="0"/>
              <a:t> </a:t>
            </a:r>
            <a:r>
              <a:rPr lang="et-EE" dirty="0" err="1" smtClean="0"/>
              <a:t>Use</a:t>
            </a:r>
            <a:r>
              <a:rPr lang="et-EE" dirty="0" smtClean="0"/>
              <a:t> </a:t>
            </a:r>
            <a:r>
              <a:rPr lang="et-EE" dirty="0" err="1" smtClean="0"/>
              <a:t>your</a:t>
            </a:r>
            <a:r>
              <a:rPr lang="et-EE" dirty="0" smtClean="0"/>
              <a:t> </a:t>
            </a:r>
            <a:r>
              <a:rPr lang="et-EE" dirty="0" err="1" smtClean="0"/>
              <a:t>model</a:t>
            </a:r>
            <a:r>
              <a:rPr lang="et-EE" dirty="0" smtClean="0"/>
              <a:t>/</a:t>
            </a:r>
            <a:r>
              <a:rPr lang="et-EE" dirty="0" err="1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111" y="1809046"/>
            <a:ext cx="11328400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Main(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db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DataBaseContext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db.People.Add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charset="0"/>
              </a:rPr>
              <a:t>Person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=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"Andres"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LastName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"Käver"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});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t-EE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 smtClean="0">
                <a:solidFill>
                  <a:srgbClr val="0000FF"/>
                </a:solidFill>
                <a:latin typeface="Consolas" charset="0"/>
              </a:rPr>
              <a:t>var</a:t>
            </a:r>
            <a:r>
              <a:rPr lang="mr-IN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count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db.SaveChanges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.WriteLine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"{0} records saved to database"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 count);</a:t>
            </a:r>
          </a:p>
          <a:p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t-EE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 smtClean="0">
                <a:solidFill>
                  <a:srgbClr val="2B91AF"/>
                </a:solidFill>
                <a:latin typeface="Consolas" charset="0"/>
              </a:rPr>
              <a:t>Console</a:t>
            </a:r>
            <a:r>
              <a:rPr lang="mr-IN" dirty="0" err="1" smtClean="0">
                <a:solidFill>
                  <a:srgbClr val="000000"/>
                </a:solidFill>
                <a:latin typeface="Consolas" charset="0"/>
              </a:rPr>
              <a:t>.WriteLine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.WriteLine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"All people in database:"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foreach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person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db.People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.WriteLine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$" - 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{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person.FirstName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{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person.LastName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 smtClean="0"/>
              <a:t>–</a:t>
            </a:r>
            <a:r>
              <a:rPr lang="et-EE" dirty="0" smtClean="0"/>
              <a:t> </a:t>
            </a:r>
            <a:r>
              <a:rPr lang="et-EE" dirty="0" err="1" smtClean="0"/>
              <a:t>Include</a:t>
            </a:r>
            <a:r>
              <a:rPr lang="et-EE" dirty="0" smtClean="0"/>
              <a:t>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Exclude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exclude types or properties from DB</a:t>
            </a:r>
          </a:p>
          <a:p>
            <a:r>
              <a:rPr lang="en-US" dirty="0" smtClean="0"/>
              <a:t>Annotations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NotMapped</a:t>
            </a:r>
            <a:r>
              <a:rPr lang="en-US" dirty="0" smtClean="0"/>
              <a:t>]</a:t>
            </a:r>
          </a:p>
          <a:p>
            <a:r>
              <a:rPr lang="en-US" dirty="0"/>
              <a:t>Fluent </a:t>
            </a:r>
            <a:r>
              <a:rPr lang="en-US" dirty="0" smtClean="0"/>
              <a:t>API (in </a:t>
            </a:r>
            <a:r>
              <a:rPr lang="en-US" dirty="0" err="1" smtClean="0"/>
              <a:t>dbcontext.OnModelCreating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modelBuilder.Ignore</a:t>
            </a:r>
            <a:r>
              <a:rPr lang="en-US" dirty="0"/>
              <a:t>&lt;</a:t>
            </a:r>
            <a:r>
              <a:rPr lang="en-US" dirty="0" err="1"/>
              <a:t>ModelClass</a:t>
            </a:r>
            <a:r>
              <a:rPr lang="en-US" dirty="0"/>
              <a:t>&gt;();</a:t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 smtClean="0"/>
              <a:t>ModelCalss</a:t>
            </a:r>
            <a:r>
              <a:rPr lang="en-US" dirty="0" smtClean="0"/>
              <a:t>&gt;() </a:t>
            </a:r>
            <a:r>
              <a:rPr lang="en-US" dirty="0"/>
              <a:t>.Ignore(b =&gt; </a:t>
            </a:r>
            <a:r>
              <a:rPr lang="en-US" dirty="0" err="1" smtClean="0"/>
              <a:t>b.ModelProperty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 smtClean="0"/>
              <a:t>–</a:t>
            </a:r>
            <a:r>
              <a:rPr lang="et-EE" dirty="0" smtClean="0"/>
              <a:t> PK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conventions!</a:t>
            </a:r>
            <a:br>
              <a:rPr lang="en-US" dirty="0" smtClean="0"/>
            </a:br>
            <a:r>
              <a:rPr lang="en-US" b="1" dirty="0" smtClean="0"/>
              <a:t>&lt;</a:t>
            </a:r>
            <a:r>
              <a:rPr lang="en-US" b="1" dirty="0" err="1" smtClean="0"/>
              <a:t>ClassName</a:t>
            </a:r>
            <a:r>
              <a:rPr lang="en-US" b="1" dirty="0" smtClean="0"/>
              <a:t>&gt;Id </a:t>
            </a:r>
            <a:r>
              <a:rPr lang="en-US" dirty="0" smtClean="0"/>
              <a:t>or just </a:t>
            </a:r>
            <a:r>
              <a:rPr lang="en-US" b="1" dirty="0" smtClean="0"/>
              <a:t>Id</a:t>
            </a:r>
          </a:p>
          <a:p>
            <a:r>
              <a:rPr lang="en-US" dirty="0" smtClean="0"/>
              <a:t>Annotations</a:t>
            </a:r>
            <a:br>
              <a:rPr lang="en-US" dirty="0" smtClean="0"/>
            </a:br>
            <a:r>
              <a:rPr lang="en-US" dirty="0" smtClean="0"/>
              <a:t>[Key]</a:t>
            </a:r>
          </a:p>
          <a:p>
            <a:r>
              <a:rPr lang="en-US" dirty="0" smtClean="0"/>
              <a:t>Fluent API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 smtClean="0"/>
              <a:t>ModelClass</a:t>
            </a:r>
            <a:r>
              <a:rPr lang="en-US" dirty="0" smtClean="0"/>
              <a:t>&gt;() </a:t>
            </a:r>
            <a:r>
              <a:rPr lang="en-US" dirty="0"/>
              <a:t>.</a:t>
            </a:r>
            <a:r>
              <a:rPr lang="en-US" dirty="0" err="1"/>
              <a:t>HasKey</a:t>
            </a:r>
            <a:r>
              <a:rPr lang="en-US" dirty="0"/>
              <a:t>(c =&gt; </a:t>
            </a:r>
            <a:r>
              <a:rPr lang="en-US" dirty="0" err="1" smtClean="0"/>
              <a:t>c.KeyProperty</a:t>
            </a:r>
            <a:r>
              <a:rPr lang="en-US" dirty="0" smtClean="0"/>
              <a:t>);</a:t>
            </a:r>
          </a:p>
          <a:p>
            <a:r>
              <a:rPr lang="en-US" dirty="0" smtClean="0"/>
              <a:t>Composite key </a:t>
            </a:r>
            <a:r>
              <a:rPr lang="mr-IN" dirty="0" smtClean="0"/>
              <a:t>–</a:t>
            </a:r>
            <a:r>
              <a:rPr lang="en-US" dirty="0" smtClean="0"/>
              <a:t> only in Fluent API</a:t>
            </a:r>
            <a:br>
              <a:rPr lang="en-US" dirty="0" smtClean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 smtClean="0"/>
              <a:t>ModelClass</a:t>
            </a:r>
            <a:r>
              <a:rPr lang="en-US" dirty="0" smtClean="0"/>
              <a:t>&gt;() </a:t>
            </a:r>
            <a:r>
              <a:rPr lang="en-US" dirty="0"/>
              <a:t>.</a:t>
            </a:r>
            <a:r>
              <a:rPr lang="en-US" dirty="0" err="1"/>
              <a:t>HasKey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		c </a:t>
            </a:r>
            <a:r>
              <a:rPr lang="en-US" dirty="0"/>
              <a:t>=&gt; new { </a:t>
            </a:r>
            <a:r>
              <a:rPr lang="en-US" dirty="0" smtClean="0"/>
              <a:t>c.KeyProperty1, c.KeyProperty2 </a:t>
            </a:r>
            <a:r>
              <a:rPr lang="en-US" dirty="0"/>
              <a:t>});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 smtClean="0"/>
              <a:t>–</a:t>
            </a:r>
            <a:r>
              <a:rPr lang="et-EE" dirty="0" smtClean="0"/>
              <a:t> </a:t>
            </a:r>
            <a:r>
              <a:rPr lang="et-EE" dirty="0" err="1" smtClean="0"/>
              <a:t>Generated</a:t>
            </a:r>
            <a:r>
              <a:rPr lang="et-EE" dirty="0" smtClean="0"/>
              <a:t> </a:t>
            </a:r>
            <a:r>
              <a:rPr lang="et-EE" dirty="0" err="1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930644" cy="46357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Value generation</a:t>
            </a:r>
            <a:br>
              <a:rPr lang="en-US" dirty="0" smtClean="0"/>
            </a:br>
            <a:r>
              <a:rPr lang="en-US" dirty="0" smtClean="0"/>
              <a:t>No value</a:t>
            </a:r>
            <a:br>
              <a:rPr lang="en-US" dirty="0" smtClean="0"/>
            </a:br>
            <a:r>
              <a:rPr lang="en-US" dirty="0" smtClean="0"/>
              <a:t>Value generated on add</a:t>
            </a:r>
            <a:br>
              <a:rPr lang="en-US" dirty="0" smtClean="0"/>
            </a:br>
            <a:r>
              <a:rPr lang="en-US" dirty="0" smtClean="0"/>
              <a:t>Value generated on add or update</a:t>
            </a:r>
          </a:p>
          <a:p>
            <a:r>
              <a:rPr lang="en-US" dirty="0"/>
              <a:t>Annotations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DatabaseGenerated</a:t>
            </a:r>
            <a:r>
              <a:rPr lang="en-US" dirty="0"/>
              <a:t>(</a:t>
            </a:r>
            <a:r>
              <a:rPr lang="en-US" dirty="0" err="1"/>
              <a:t>DatabaseGeneratedOption.None</a:t>
            </a:r>
            <a:r>
              <a:rPr lang="en-US" dirty="0"/>
              <a:t>)]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DatabaseGenerated</a:t>
            </a:r>
            <a:r>
              <a:rPr lang="en-US" dirty="0"/>
              <a:t>(</a:t>
            </a:r>
            <a:r>
              <a:rPr lang="en-US" dirty="0" err="1"/>
              <a:t>DatabaseGeneratedOption.Identity</a:t>
            </a:r>
            <a:r>
              <a:rPr lang="en-US" dirty="0"/>
              <a:t>)]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DatabaseGenerated</a:t>
            </a:r>
            <a:r>
              <a:rPr lang="en-US" dirty="0"/>
              <a:t>(</a:t>
            </a:r>
            <a:r>
              <a:rPr lang="en-US" dirty="0" err="1"/>
              <a:t>DatabaseGeneratedOption.Computed</a:t>
            </a:r>
            <a:r>
              <a:rPr lang="en-US" dirty="0" smtClean="0"/>
              <a:t>)]</a:t>
            </a:r>
          </a:p>
          <a:p>
            <a:r>
              <a:rPr lang="en-US" dirty="0"/>
              <a:t>Fluent API</a:t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/>
              <a:t>ModelClass</a:t>
            </a:r>
            <a:r>
              <a:rPr lang="en-US" dirty="0" smtClean="0"/>
              <a:t>&gt;().</a:t>
            </a:r>
            <a:r>
              <a:rPr lang="en-US" dirty="0"/>
              <a:t>Property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		b </a:t>
            </a:r>
            <a:r>
              <a:rPr lang="en-US" dirty="0"/>
              <a:t>=&gt; </a:t>
            </a:r>
            <a:r>
              <a:rPr lang="en-US" dirty="0" err="1" smtClean="0"/>
              <a:t>KeyProperty.ValueGeneratedNever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/>
              <a:t>ModelClass</a:t>
            </a:r>
            <a:r>
              <a:rPr lang="en-US" dirty="0" smtClean="0"/>
              <a:t>&gt;().Property(</a:t>
            </a:r>
            <a:br>
              <a:rPr lang="en-US" dirty="0" smtClean="0"/>
            </a:br>
            <a:r>
              <a:rPr lang="en-US" dirty="0" smtClean="0"/>
              <a:t>		b </a:t>
            </a:r>
            <a:r>
              <a:rPr lang="en-US" dirty="0"/>
              <a:t>=&gt; </a:t>
            </a:r>
            <a:r>
              <a:rPr lang="en-US" dirty="0" err="1" smtClean="0"/>
              <a:t>b.InsertedProperty</a:t>
            </a:r>
            <a:r>
              <a:rPr lang="en-US" dirty="0" smtClean="0"/>
              <a:t>).</a:t>
            </a:r>
            <a:r>
              <a:rPr lang="en-US" dirty="0" err="1"/>
              <a:t>ValueGeneratedOnAdd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/>
              <a:t>ModelClass</a:t>
            </a:r>
            <a:r>
              <a:rPr lang="en-US" dirty="0" smtClean="0"/>
              <a:t>&gt;().</a:t>
            </a:r>
            <a:r>
              <a:rPr lang="en-US" dirty="0"/>
              <a:t>Property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		b </a:t>
            </a:r>
            <a:r>
              <a:rPr lang="en-US" dirty="0"/>
              <a:t>=&gt; b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 smtClean="0"/>
              <a:t>LastUpdatedProperty</a:t>
            </a:r>
            <a:r>
              <a:rPr lang="en-US" dirty="0" smtClean="0"/>
              <a:t>).</a:t>
            </a:r>
            <a:r>
              <a:rPr lang="en-US" dirty="0" err="1"/>
              <a:t>ValueGeneratedOnAddOrUpdate</a:t>
            </a:r>
            <a:r>
              <a:rPr lang="en-US" dirty="0" smtClean="0"/>
              <a:t>();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 smtClean="0"/>
              <a:t>–</a:t>
            </a:r>
            <a:r>
              <a:rPr lang="et-EE" dirty="0" smtClean="0"/>
              <a:t> </a:t>
            </a:r>
            <a:r>
              <a:rPr lang="et-EE" dirty="0" err="1" smtClean="0"/>
              <a:t>Required</a:t>
            </a:r>
            <a:r>
              <a:rPr lang="et-EE" dirty="0" smtClean="0"/>
              <a:t>/</a:t>
            </a:r>
            <a:r>
              <a:rPr lang="et-EE" dirty="0" err="1" smtClean="0"/>
              <a:t>Optional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property is </a:t>
            </a:r>
            <a:r>
              <a:rPr lang="en-US" dirty="0" err="1" smtClean="0"/>
              <a:t>nullable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t-EE" dirty="0" smtClean="0"/>
              <a:t> </a:t>
            </a:r>
            <a:r>
              <a:rPr lang="et-EE" dirty="0" err="1" smtClean="0"/>
              <a:t>by</a:t>
            </a:r>
            <a:r>
              <a:rPr lang="et-EE" dirty="0" smtClean="0"/>
              <a:t> </a:t>
            </a:r>
            <a:r>
              <a:rPr lang="et-EE" dirty="0" err="1" smtClean="0"/>
              <a:t>convention</a:t>
            </a:r>
            <a:r>
              <a:rPr lang="en-US" dirty="0" smtClean="0"/>
              <a:t> not required</a:t>
            </a:r>
          </a:p>
          <a:p>
            <a:r>
              <a:rPr lang="en-US" dirty="0"/>
              <a:t>Annotations</a:t>
            </a:r>
            <a:br>
              <a:rPr lang="en-US" dirty="0"/>
            </a:br>
            <a:r>
              <a:rPr lang="en-US" dirty="0"/>
              <a:t>[Required</a:t>
            </a:r>
            <a:r>
              <a:rPr lang="en-US" dirty="0" smtClean="0"/>
              <a:t>]</a:t>
            </a:r>
          </a:p>
          <a:p>
            <a:r>
              <a:rPr lang="en-US" dirty="0"/>
              <a:t>Fluent API</a:t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/>
              <a:t>ModelClass</a:t>
            </a:r>
            <a:r>
              <a:rPr lang="en-US" dirty="0" smtClean="0"/>
              <a:t>&gt;() </a:t>
            </a:r>
            <a:r>
              <a:rPr lang="en-US" dirty="0"/>
              <a:t>.</a:t>
            </a:r>
            <a:r>
              <a:rPr lang="en-US" dirty="0" smtClean="0"/>
              <a:t>Property(</a:t>
            </a:r>
            <a:br>
              <a:rPr lang="en-US" dirty="0" smtClean="0"/>
            </a:br>
            <a:r>
              <a:rPr lang="en-US" dirty="0" smtClean="0"/>
              <a:t>		b </a:t>
            </a:r>
            <a:r>
              <a:rPr lang="en-US" dirty="0"/>
              <a:t>=&gt; </a:t>
            </a:r>
            <a:r>
              <a:rPr lang="en-US" dirty="0" err="1" smtClean="0"/>
              <a:t>b.SomeProperty</a:t>
            </a:r>
            <a:r>
              <a:rPr lang="en-US" dirty="0" smtClean="0"/>
              <a:t>).</a:t>
            </a:r>
            <a:r>
              <a:rPr lang="en-US" dirty="0" err="1" smtClean="0"/>
              <a:t>IsRequired</a:t>
            </a:r>
            <a:r>
              <a:rPr lang="en-US" dirty="0" smtClean="0"/>
              <a:t>();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 smtClean="0"/>
              <a:t>–</a:t>
            </a:r>
            <a:r>
              <a:rPr lang="et-EE" dirty="0" smtClean="0"/>
              <a:t> </a:t>
            </a:r>
            <a:r>
              <a:rPr lang="et-EE" dirty="0" err="1" smtClean="0"/>
              <a:t>Maximum</a:t>
            </a:r>
            <a:r>
              <a:rPr lang="et-EE" dirty="0" smtClean="0"/>
              <a:t> </a:t>
            </a:r>
            <a:r>
              <a:rPr lang="et-EE" dirty="0" err="1" smtClean="0"/>
              <a:t>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convention depends on the provider</a:t>
            </a:r>
          </a:p>
          <a:p>
            <a:r>
              <a:rPr lang="en-US" dirty="0"/>
              <a:t>Annotation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MaxLength</a:t>
            </a:r>
            <a:r>
              <a:rPr lang="en-US" dirty="0" smtClean="0"/>
              <a:t>(&lt;Length&gt;)]</a:t>
            </a:r>
          </a:p>
          <a:p>
            <a:r>
              <a:rPr lang="en-US" dirty="0" smtClean="0"/>
              <a:t>Fluent API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/>
              <a:t>ModelClass</a:t>
            </a:r>
            <a:r>
              <a:rPr lang="en-US" dirty="0" smtClean="0"/>
              <a:t>&gt;().</a:t>
            </a:r>
            <a:r>
              <a:rPr lang="en-US" dirty="0"/>
              <a:t>Property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		b </a:t>
            </a:r>
            <a:r>
              <a:rPr lang="en-US" dirty="0"/>
              <a:t>=&gt; </a:t>
            </a:r>
            <a:r>
              <a:rPr lang="en-US" dirty="0" err="1" smtClean="0"/>
              <a:t>b.SomeProperty</a:t>
            </a:r>
            <a:r>
              <a:rPr lang="en-US" dirty="0" smtClean="0"/>
              <a:t>) </a:t>
            </a:r>
            <a:r>
              <a:rPr lang="en-US" dirty="0"/>
              <a:t>.</a:t>
            </a:r>
            <a:r>
              <a:rPr lang="en-US" dirty="0" err="1" smtClean="0"/>
              <a:t>HasMaxLength</a:t>
            </a:r>
            <a:r>
              <a:rPr lang="en-US" dirty="0" smtClean="0"/>
              <a:t>(&lt;Length&gt;);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 smtClean="0"/>
              <a:t>–</a:t>
            </a:r>
            <a:r>
              <a:rPr lang="et-EE" dirty="0" smtClean="0"/>
              <a:t> </a:t>
            </a:r>
            <a:r>
              <a:rPr lang="et-EE" dirty="0" err="1" smtClean="0"/>
              <a:t>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Index is created for every foreign key</a:t>
            </a:r>
          </a:p>
          <a:p>
            <a:r>
              <a:rPr lang="en-US" dirty="0" smtClean="0"/>
              <a:t>Annotations </a:t>
            </a:r>
            <a:r>
              <a:rPr lang="mr-IN" dirty="0" smtClean="0"/>
              <a:t>–</a:t>
            </a:r>
            <a:r>
              <a:rPr lang="en-US" dirty="0" smtClean="0"/>
              <a:t> not possible</a:t>
            </a:r>
          </a:p>
          <a:p>
            <a:r>
              <a:rPr lang="en-US" dirty="0" smtClean="0"/>
              <a:t>Fluent API</a:t>
            </a:r>
          </a:p>
          <a:p>
            <a:pPr lvl="1"/>
            <a:r>
              <a:rPr lang="en-US" dirty="0" smtClean="0"/>
              <a:t>Single property</a:t>
            </a:r>
            <a:r>
              <a:rPr lang="en-US" dirty="0"/>
              <a:t>, non-unique</a:t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/>
              <a:t>ModelClass</a:t>
            </a:r>
            <a:r>
              <a:rPr lang="en-US" dirty="0" smtClean="0"/>
              <a:t>&gt;() </a:t>
            </a:r>
            <a:r>
              <a:rPr lang="en-US" dirty="0"/>
              <a:t>.</a:t>
            </a:r>
            <a:r>
              <a:rPr lang="en-US" dirty="0" err="1"/>
              <a:t>HasIndex</a:t>
            </a:r>
            <a:r>
              <a:rPr lang="en-US" dirty="0"/>
              <a:t>(b =&gt; </a:t>
            </a:r>
            <a:r>
              <a:rPr lang="en-US" dirty="0" err="1" smtClean="0"/>
              <a:t>b.SomeProperty</a:t>
            </a:r>
            <a:r>
              <a:rPr lang="en-US" dirty="0" smtClean="0"/>
              <a:t>);</a:t>
            </a:r>
          </a:p>
          <a:p>
            <a:pPr lvl="1"/>
            <a:r>
              <a:rPr lang="en-US" dirty="0"/>
              <a:t>Unique</a:t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/>
              <a:t>ModelClass</a:t>
            </a:r>
            <a:r>
              <a:rPr lang="en-US" dirty="0" smtClean="0"/>
              <a:t>&gt;() </a:t>
            </a:r>
            <a:r>
              <a:rPr lang="en-US" dirty="0"/>
              <a:t>.</a:t>
            </a:r>
            <a:r>
              <a:rPr lang="en-US" dirty="0" err="1"/>
              <a:t>HasIndex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		b </a:t>
            </a:r>
            <a:r>
              <a:rPr lang="en-US" dirty="0"/>
              <a:t>=&gt; b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SomeProperty</a:t>
            </a:r>
            <a:r>
              <a:rPr lang="en-US" dirty="0" smtClean="0"/>
              <a:t>) </a:t>
            </a:r>
            <a:r>
              <a:rPr lang="en-US" dirty="0"/>
              <a:t>.</a:t>
            </a:r>
            <a:r>
              <a:rPr lang="en-US" dirty="0" err="1"/>
              <a:t>IsUnique</a:t>
            </a:r>
            <a:r>
              <a:rPr lang="en-US" dirty="0" smtClean="0"/>
              <a:t>();</a:t>
            </a:r>
          </a:p>
          <a:p>
            <a:pPr lvl="1"/>
            <a:r>
              <a:rPr lang="en-US" dirty="0"/>
              <a:t>More than one property</a:t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/>
              <a:t>ModelClass</a:t>
            </a:r>
            <a:r>
              <a:rPr lang="en-US" dirty="0" smtClean="0"/>
              <a:t>&gt;() </a:t>
            </a:r>
            <a:r>
              <a:rPr lang="en-US" dirty="0"/>
              <a:t>.</a:t>
            </a:r>
            <a:r>
              <a:rPr lang="en-US" dirty="0" err="1" smtClean="0"/>
              <a:t>HasIndex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		p </a:t>
            </a:r>
            <a:r>
              <a:rPr lang="en-US" dirty="0"/>
              <a:t>=&gt; new { p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SomeProperty1, </a:t>
            </a:r>
            <a:r>
              <a:rPr lang="en-US" dirty="0"/>
              <a:t>p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SomeProperty2 </a:t>
            </a:r>
            <a:r>
              <a:rPr lang="en-US" dirty="0"/>
              <a:t>});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 smtClean="0"/>
              <a:t>–</a:t>
            </a:r>
            <a:r>
              <a:rPr lang="et-EE" dirty="0" smtClean="0"/>
              <a:t> </a:t>
            </a:r>
            <a:r>
              <a:rPr lang="et-EE" dirty="0" err="1" smtClean="0"/>
              <a:t>Table</a:t>
            </a:r>
            <a:r>
              <a:rPr lang="et-EE" dirty="0" smtClean="0"/>
              <a:t>/</a:t>
            </a:r>
            <a:r>
              <a:rPr lang="et-EE" dirty="0" err="1" smtClean="0"/>
              <a:t>Column</a:t>
            </a:r>
            <a:r>
              <a:rPr lang="et-EE" dirty="0" smtClean="0"/>
              <a:t> </a:t>
            </a:r>
            <a:r>
              <a:rPr lang="et-EE" dirty="0" err="1" smtClean="0"/>
              <a:t>maping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Annotations</a:t>
            </a:r>
            <a:br>
              <a:rPr lang="en-US" dirty="0" smtClean="0"/>
            </a:br>
            <a:r>
              <a:rPr lang="en-US" dirty="0" smtClean="0"/>
              <a:t>[Table(“</a:t>
            </a:r>
            <a:r>
              <a:rPr lang="en-US" dirty="0" err="1" smtClean="0"/>
              <a:t>TableName</a:t>
            </a:r>
            <a:r>
              <a:rPr lang="en-US" dirty="0" smtClean="0"/>
              <a:t>”)]</a:t>
            </a:r>
            <a:br>
              <a:rPr lang="en-US" dirty="0" smtClean="0"/>
            </a:br>
            <a:r>
              <a:rPr lang="en-US" dirty="0" smtClean="0"/>
              <a:t>[Column(“</a:t>
            </a:r>
            <a:r>
              <a:rPr lang="en-US" dirty="0" err="1" smtClean="0"/>
              <a:t>ColumnName</a:t>
            </a:r>
            <a:r>
              <a:rPr lang="en-US" dirty="0" smtClean="0"/>
              <a:t>”)]</a:t>
            </a:r>
          </a:p>
          <a:p>
            <a:r>
              <a:rPr lang="en-US" dirty="0"/>
              <a:t>Fluent API</a:t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/>
              <a:t>ModelClass</a:t>
            </a:r>
            <a:r>
              <a:rPr lang="en-US" dirty="0" smtClean="0"/>
              <a:t>&gt;() </a:t>
            </a:r>
            <a:r>
              <a:rPr lang="en-US" dirty="0"/>
              <a:t>.</a:t>
            </a:r>
            <a:r>
              <a:rPr lang="en-US" dirty="0" err="1"/>
              <a:t>ToTable</a:t>
            </a:r>
            <a:r>
              <a:rPr lang="en-US" dirty="0" smtClean="0"/>
              <a:t>(”</a:t>
            </a:r>
            <a:r>
              <a:rPr lang="en-US" dirty="0" err="1" smtClean="0"/>
              <a:t>TableName</a:t>
            </a:r>
            <a:r>
              <a:rPr lang="en-US" dirty="0"/>
              <a:t>");</a:t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/>
              <a:t>ModelClass</a:t>
            </a:r>
            <a:r>
              <a:rPr lang="en-US" dirty="0" smtClean="0"/>
              <a:t>&gt;() </a:t>
            </a:r>
            <a:r>
              <a:rPr lang="en-US" dirty="0"/>
              <a:t>.</a:t>
            </a:r>
            <a:r>
              <a:rPr lang="en-US" dirty="0" smtClean="0"/>
              <a:t>Property(</a:t>
            </a:r>
            <a:br>
              <a:rPr lang="en-US" dirty="0" smtClean="0"/>
            </a:br>
            <a:r>
              <a:rPr lang="en-US" dirty="0" smtClean="0"/>
              <a:t>		b </a:t>
            </a:r>
            <a:r>
              <a:rPr lang="en-US" dirty="0"/>
              <a:t>=&gt; </a:t>
            </a:r>
            <a:r>
              <a:rPr lang="en-US" dirty="0" err="1" smtClean="0"/>
              <a:t>b.SomeProperty</a:t>
            </a:r>
            <a:r>
              <a:rPr lang="en-US" dirty="0" smtClean="0"/>
              <a:t>) </a:t>
            </a:r>
            <a:r>
              <a:rPr lang="en-US" dirty="0"/>
              <a:t>.</a:t>
            </a:r>
            <a:r>
              <a:rPr lang="en-US" dirty="0" err="1"/>
              <a:t>HasColumnName</a:t>
            </a:r>
            <a:r>
              <a:rPr lang="en-US" dirty="0" smtClean="0"/>
              <a:t>(”</a:t>
            </a:r>
            <a:r>
              <a:rPr lang="en-US" dirty="0" err="1" smtClean="0"/>
              <a:t>ColumnName</a:t>
            </a:r>
            <a:r>
              <a:rPr lang="en-US" dirty="0" smtClean="0"/>
              <a:t>");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 smtClean="0"/>
              <a:t>–</a:t>
            </a:r>
            <a:r>
              <a:rPr lang="et-EE" dirty="0" smtClean="0"/>
              <a:t> </a:t>
            </a:r>
            <a:r>
              <a:rPr lang="et-EE" dirty="0" err="1" smtClean="0"/>
              <a:t>Default</a:t>
            </a:r>
            <a:r>
              <a:rPr lang="et-EE" dirty="0" smtClean="0"/>
              <a:t> </a:t>
            </a:r>
            <a:r>
              <a:rPr lang="et-EE" dirty="0" err="1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Fluent API</a:t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/>
              <a:t>ModelClass</a:t>
            </a:r>
            <a:r>
              <a:rPr lang="en-US" dirty="0" smtClean="0"/>
              <a:t>&gt;().</a:t>
            </a:r>
            <a:r>
              <a:rPr lang="en-US" dirty="0"/>
              <a:t>Property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		b </a:t>
            </a:r>
            <a:r>
              <a:rPr lang="en-US" dirty="0"/>
              <a:t>=&gt; </a:t>
            </a:r>
            <a:r>
              <a:rPr lang="en-US" dirty="0" err="1" smtClean="0"/>
              <a:t>b.SomeNumber</a:t>
            </a:r>
            <a:r>
              <a:rPr lang="en-US" dirty="0" smtClean="0"/>
              <a:t>) </a:t>
            </a:r>
            <a:r>
              <a:rPr lang="en-US" dirty="0"/>
              <a:t>.</a:t>
            </a:r>
            <a:r>
              <a:rPr lang="en-US" dirty="0" err="1"/>
              <a:t>HasDefaultValue</a:t>
            </a:r>
            <a:r>
              <a:rPr lang="en-US" dirty="0"/>
              <a:t>(3);</a:t>
            </a:r>
            <a:br>
              <a:rPr lang="en-US" dirty="0"/>
            </a:br>
            <a:r>
              <a:rPr lang="en-US" dirty="0" err="1" smtClean="0"/>
              <a:t>modelBuilder.Entity</a:t>
            </a:r>
            <a:r>
              <a:rPr lang="en-US" dirty="0" smtClean="0"/>
              <a:t>&lt;</a:t>
            </a:r>
            <a:r>
              <a:rPr lang="en-US" dirty="0" err="1"/>
              <a:t>ModelClass</a:t>
            </a:r>
            <a:r>
              <a:rPr lang="en-US" dirty="0" smtClean="0"/>
              <a:t>&gt;().</a:t>
            </a:r>
            <a:r>
              <a:rPr lang="en-US" dirty="0"/>
              <a:t>Property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/>
              <a:t>		b </a:t>
            </a:r>
            <a:r>
              <a:rPr lang="en-US" dirty="0"/>
              <a:t>=&gt; </a:t>
            </a:r>
            <a:r>
              <a:rPr lang="en-US" dirty="0" err="1" smtClean="0"/>
              <a:t>b.SqlProperty</a:t>
            </a:r>
            <a:r>
              <a:rPr lang="en-US" dirty="0" smtClean="0"/>
              <a:t>) </a:t>
            </a:r>
            <a:r>
              <a:rPr lang="en-US" dirty="0"/>
              <a:t>.</a:t>
            </a:r>
            <a:r>
              <a:rPr lang="en-US" dirty="0" err="1"/>
              <a:t>HasDefaultValueSql</a:t>
            </a:r>
            <a:r>
              <a:rPr lang="en-US" dirty="0"/>
              <a:t>("</a:t>
            </a:r>
            <a:r>
              <a:rPr lang="en-US" dirty="0" err="1"/>
              <a:t>getdate</a:t>
            </a:r>
            <a:r>
              <a:rPr lang="en-US" dirty="0"/>
              <a:t>()");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smtClean="0"/>
              <a:t>EF Core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US" dirty="0" smtClean="0"/>
              <a:t>Total rewrite of Entity Framework</a:t>
            </a:r>
          </a:p>
          <a:p>
            <a:r>
              <a:rPr lang="en-US" dirty="0" smtClean="0"/>
              <a:t>Previous version of EF - EF6 is production ready, fully supported, stable</a:t>
            </a:r>
          </a:p>
          <a:p>
            <a:r>
              <a:rPr lang="en-US" dirty="0" smtClean="0"/>
              <a:t>EF Core is very much v1 product</a:t>
            </a:r>
          </a:p>
          <a:p>
            <a:r>
              <a:rPr lang="en-US" dirty="0" smtClean="0"/>
              <a:t>Some features are still missing (lazy loading)</a:t>
            </a:r>
          </a:p>
          <a:p>
            <a:r>
              <a:rPr lang="en-US" dirty="0" smtClean="0"/>
              <a:t>Some features will never be there</a:t>
            </a:r>
          </a:p>
          <a:p>
            <a:r>
              <a:rPr lang="en-US" dirty="0" smtClean="0"/>
              <a:t>Some features will only be in EF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 Core </a:t>
            </a:r>
            <a:r>
              <a:rPr lang="mr-IN" dirty="0" smtClean="0"/>
              <a:t>–</a:t>
            </a:r>
            <a:r>
              <a:rPr lang="en-US" dirty="0" smtClean="0"/>
              <a:t> Console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PM&gt; </a:t>
            </a:r>
            <a:r>
              <a:rPr lang="en-US" dirty="0" smtClean="0"/>
              <a:t>Install-Package</a:t>
            </a:r>
          </a:p>
          <a:p>
            <a:pPr lvl="1"/>
            <a:r>
              <a:rPr lang="en-US" dirty="0" err="1" smtClean="0"/>
              <a:t>Microsoft.EntityFrameworkCore.SqlServer</a:t>
            </a:r>
            <a:endParaRPr lang="en-US" dirty="0" smtClean="0"/>
          </a:p>
          <a:p>
            <a:pPr lvl="1"/>
            <a:r>
              <a:rPr lang="en-US" dirty="0" err="1" smtClean="0"/>
              <a:t>Microsoft.EntityFrameworkCore.Design</a:t>
            </a:r>
            <a:endParaRPr lang="en-US" dirty="0" smtClean="0"/>
          </a:p>
          <a:p>
            <a:pPr lvl="1"/>
            <a:r>
              <a:rPr lang="en-US" dirty="0" err="1" smtClean="0"/>
              <a:t>Microsoft.EntityFrameworkCore.Tools</a:t>
            </a:r>
            <a:r>
              <a:rPr lang="en-US" dirty="0" smtClean="0"/>
              <a:t> (include prereleases, VS tools)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err="1" smtClean="0"/>
              <a:t>Microsoft.EntityFrameworkCore.Tools.DotNet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 Core </a:t>
            </a:r>
            <a:r>
              <a:rPr lang="mr-IN" dirty="0" smtClean="0"/>
              <a:t>–</a:t>
            </a:r>
            <a:r>
              <a:rPr lang="en-US" dirty="0" smtClean="0"/>
              <a:t> Model and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6111" y="1442663"/>
            <a:ext cx="8647289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nsolas" charset="0"/>
              </a:rPr>
              <a:t>       </a:t>
            </a:r>
            <a:r>
              <a:rPr lang="en-US" sz="1400" dirty="0" smtClean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charset="0"/>
              </a:rPr>
              <a:t>Person</a:t>
            </a:r>
            <a:endParaRPr lang="en-US" sz="1400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t-EE" sz="1400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sz="1400" dirty="0" err="1" smtClean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mr-IN" sz="1400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sz="1400" dirty="0" err="1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sz="1400" dirty="0" err="1">
                <a:solidFill>
                  <a:srgbClr val="000000"/>
                </a:solidFill>
                <a:latin typeface="Consolas" charset="0"/>
              </a:rPr>
              <a:t>PersonId</a:t>
            </a:r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mr-IN" sz="1400" dirty="0" err="1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mr-IN" sz="1400" dirty="0" err="1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FirstName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LastName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charset="0"/>
              </a:rPr>
              <a:t>List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sz="1400" dirty="0">
                <a:solidFill>
                  <a:srgbClr val="2B91AF"/>
                </a:solidFill>
                <a:latin typeface="Consolas" charset="0"/>
              </a:rPr>
              <a:t>Contact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&gt; Contacts {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} =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charset="0"/>
              </a:rPr>
              <a:t>List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sz="1400" dirty="0">
                <a:solidFill>
                  <a:srgbClr val="2B91AF"/>
                </a:solidFill>
                <a:latin typeface="Consolas" charset="0"/>
              </a:rPr>
              <a:t>Contact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&gt;();</a:t>
            </a:r>
          </a:p>
          <a:p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endParaRPr lang="mr-IN" sz="1400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   </a:t>
            </a:r>
            <a:r>
              <a:rPr lang="en-US" sz="1400" dirty="0" smtClean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 err="1">
                <a:solidFill>
                  <a:srgbClr val="2B91AF"/>
                </a:solidFill>
                <a:latin typeface="Consolas" charset="0"/>
              </a:rPr>
              <a:t>ContactType</a:t>
            </a:r>
            <a:endParaRPr lang="en-US" sz="1400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ContactTypeId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ContactTypeValue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charset="0"/>
              </a:rPr>
              <a:t>List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sz="1400" dirty="0">
                <a:solidFill>
                  <a:srgbClr val="2B91AF"/>
                </a:solidFill>
                <a:latin typeface="Consolas" charset="0"/>
              </a:rPr>
              <a:t>Contact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&gt; Contacts {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} =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charset="0"/>
              </a:rPr>
              <a:t>List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sz="1400" dirty="0">
                <a:solidFill>
                  <a:srgbClr val="2B91AF"/>
                </a:solidFill>
                <a:latin typeface="Consolas" charset="0"/>
              </a:rPr>
              <a:t>Contact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&gt;();</a:t>
            </a:r>
          </a:p>
          <a:p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endParaRPr lang="mr-IN" sz="1400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   </a:t>
            </a:r>
            <a:r>
              <a:rPr lang="en-US" sz="1400" dirty="0" smtClean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charset="0"/>
              </a:rPr>
              <a:t>Contact</a:t>
            </a:r>
            <a:endParaRPr lang="en-US" sz="1400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ContactId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ContactValue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t-EE" sz="1400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sz="1400" dirty="0" err="1" smtClean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mr-IN" sz="1400" dirty="0" smtClean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sz="1400" dirty="0" err="1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sz="1400" dirty="0" err="1">
                <a:solidFill>
                  <a:srgbClr val="000000"/>
                </a:solidFill>
                <a:latin typeface="Consolas" charset="0"/>
              </a:rPr>
              <a:t>PersonId</a:t>
            </a:r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mr-IN" sz="1400" dirty="0" err="1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mr-IN" sz="1400" dirty="0" err="1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charset="0"/>
              </a:rPr>
              <a:t>Person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Person {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ContactTypeId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 err="1">
                <a:solidFill>
                  <a:srgbClr val="2B91AF"/>
                </a:solidFill>
                <a:latin typeface="Consolas" charset="0"/>
              </a:rPr>
              <a:t>ContactType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ContactType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4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        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03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 Core </a:t>
            </a:r>
            <a:r>
              <a:rPr lang="mr-IN" dirty="0" smtClean="0"/>
              <a:t>–</a:t>
            </a:r>
            <a:r>
              <a:rPr lang="en-US" dirty="0" smtClean="0"/>
              <a:t> Model and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488" y="2052918"/>
            <a:ext cx="11514667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charset="0"/>
              </a:rPr>
              <a:t>DataBaseContext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en-US" sz="1600" dirty="0" err="1">
                <a:solidFill>
                  <a:srgbClr val="2B91AF"/>
                </a:solidFill>
                <a:latin typeface="Consolas" charset="0"/>
              </a:rPr>
              <a:t>DbContext</a:t>
            </a:r>
            <a:endParaRPr lang="en-US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charset="0"/>
              </a:rPr>
              <a:t>DbSet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latin typeface="Consolas" charset="0"/>
              </a:rPr>
              <a:t>Person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&gt; People {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charset="0"/>
              </a:rPr>
              <a:t>DbSet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sz="1600" dirty="0">
                <a:solidFill>
                  <a:srgbClr val="2B91AF"/>
                </a:solidFill>
                <a:latin typeface="Consolas" charset="0"/>
              </a:rPr>
              <a:t>Contact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&gt; Contacts {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charset="0"/>
              </a:rPr>
              <a:t>DbSet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&lt;</a:t>
            </a:r>
            <a:r>
              <a:rPr lang="en-US" sz="1600" dirty="0" err="1">
                <a:solidFill>
                  <a:srgbClr val="2B91AF"/>
                </a:solidFill>
                <a:latin typeface="Consolas" charset="0"/>
              </a:rPr>
              <a:t>ContactType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&gt;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ContactTypes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endParaRPr lang="en-US" sz="1600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protected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override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OnConfiguring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sz="1600" dirty="0" err="1">
                <a:solidFill>
                  <a:srgbClr val="2B91AF"/>
                </a:solidFill>
                <a:latin typeface="Consolas" charset="0"/>
              </a:rPr>
              <a:t>DbContextOptionsBuilder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optionsBuilder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          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nsolas" charset="0"/>
              </a:rPr>
              <a:t>optionsBuilder.UseSqlServer</a:t>
            </a:r>
            <a:r>
              <a:rPr lang="en-US" sz="1600" dirty="0" smtClean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en-US" sz="1600" dirty="0" smtClean="0">
                <a:solidFill>
                  <a:srgbClr val="800000"/>
                </a:solidFill>
                <a:latin typeface="Consolas" charset="0"/>
              </a:rPr>
              <a:t>					@"</a:t>
            </a:r>
            <a:r>
              <a:rPr lang="en-US" sz="1600" dirty="0">
                <a:solidFill>
                  <a:srgbClr val="800000"/>
                </a:solidFill>
                <a:latin typeface="Consolas" charset="0"/>
              </a:rPr>
              <a:t>Server=(</a:t>
            </a:r>
            <a:r>
              <a:rPr lang="en-US" sz="1600" dirty="0" err="1">
                <a:solidFill>
                  <a:srgbClr val="800000"/>
                </a:solidFill>
                <a:latin typeface="Consolas" charset="0"/>
              </a:rPr>
              <a:t>localdb</a:t>
            </a:r>
            <a:r>
              <a:rPr lang="en-US" sz="1600" dirty="0">
                <a:solidFill>
                  <a:srgbClr val="800000"/>
                </a:solidFill>
                <a:latin typeface="Consolas" charset="0"/>
              </a:rPr>
              <a:t>)\</a:t>
            </a:r>
            <a:r>
              <a:rPr lang="en-US" sz="1600" dirty="0" err="1">
                <a:solidFill>
                  <a:srgbClr val="800000"/>
                </a:solidFill>
                <a:latin typeface="Consolas" charset="0"/>
              </a:rPr>
              <a:t>mssqllocaldb;Database</a:t>
            </a:r>
            <a:r>
              <a:rPr lang="en-US" sz="1600" dirty="0">
                <a:solidFill>
                  <a:srgbClr val="800000"/>
                </a:solidFill>
                <a:latin typeface="Consolas" charset="0"/>
              </a:rPr>
              <a:t>=</a:t>
            </a:r>
            <a:r>
              <a:rPr lang="en-US" sz="1600" dirty="0" err="1">
                <a:solidFill>
                  <a:srgbClr val="800000"/>
                </a:solidFill>
                <a:latin typeface="Consolas" charset="0"/>
              </a:rPr>
              <a:t>MyDatabase;Trusted_Connection</a:t>
            </a:r>
            <a:r>
              <a:rPr lang="en-US" sz="1600" dirty="0">
                <a:solidFill>
                  <a:srgbClr val="800000"/>
                </a:solidFill>
                <a:latin typeface="Consolas" charset="0"/>
              </a:rPr>
              <a:t>=True;"</a:t>
            </a:r>
            <a:r>
              <a:rPr lang="en-US" sz="1600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           }</a:t>
            </a:r>
          </a:p>
          <a:p>
            <a:r>
              <a:rPr lang="mr-IN" sz="1600" dirty="0">
                <a:solidFill>
                  <a:srgbClr val="000000"/>
                </a:solidFill>
                <a:latin typeface="Consolas" charset="0"/>
              </a:rPr>
              <a:t>        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28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 smtClean="0"/>
              <a:t>–</a:t>
            </a:r>
            <a:r>
              <a:rPr lang="et-EE" dirty="0" smtClean="0"/>
              <a:t> Basic </a:t>
            </a:r>
            <a:r>
              <a:rPr lang="et-EE" dirty="0" err="1" smtClean="0"/>
              <a:t>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your models (POCO-s)</a:t>
            </a:r>
          </a:p>
          <a:p>
            <a:r>
              <a:rPr lang="en-US" dirty="0" smtClean="0"/>
              <a:t>Every class used in EF needs primary key (PK)</a:t>
            </a:r>
          </a:p>
          <a:p>
            <a:r>
              <a:rPr lang="en-US" dirty="0" smtClean="0"/>
              <a:t>By convention, PK-s are named </a:t>
            </a:r>
            <a:r>
              <a:rPr lang="en-US" b="1" dirty="0" smtClean="0"/>
              <a:t>&lt;</a:t>
            </a:r>
            <a:r>
              <a:rPr lang="en-US" b="1" dirty="0" err="1" smtClean="0"/>
              <a:t>ClassName</a:t>
            </a:r>
            <a:r>
              <a:rPr lang="en-US" b="1" dirty="0" smtClean="0"/>
              <a:t>&gt;Id </a:t>
            </a:r>
            <a:r>
              <a:rPr lang="en-US" dirty="0" smtClean="0"/>
              <a:t>or </a:t>
            </a:r>
            <a:r>
              <a:rPr lang="en-US" b="1" dirty="0" smtClean="0"/>
              <a:t>Id</a:t>
            </a:r>
          </a:p>
          <a:p>
            <a:r>
              <a:rPr lang="en-US" dirty="0" smtClean="0"/>
              <a:t>Declare context class, derived from </a:t>
            </a:r>
            <a:r>
              <a:rPr lang="en-US" dirty="0" err="1" smtClean="0"/>
              <a:t>DbContext</a:t>
            </a:r>
            <a:endParaRPr lang="en-US" dirty="0" smtClean="0"/>
          </a:p>
          <a:p>
            <a:r>
              <a:rPr lang="en-US" dirty="0" smtClean="0"/>
              <a:t>Inside context class add </a:t>
            </a:r>
            <a:r>
              <a:rPr lang="en-US" b="1" dirty="0" err="1" smtClean="0"/>
              <a:t>DbSet</a:t>
            </a:r>
            <a:r>
              <a:rPr lang="en-US" b="1" dirty="0" smtClean="0"/>
              <a:t>&lt;</a:t>
            </a:r>
            <a:r>
              <a:rPr lang="en-US" b="1" dirty="0" err="1" smtClean="0"/>
              <a:t>YourPoco</a:t>
            </a:r>
            <a:r>
              <a:rPr lang="en-US" b="1" dirty="0" smtClean="0"/>
              <a:t>&gt;</a:t>
            </a:r>
          </a:p>
          <a:p>
            <a:pPr lvl="1"/>
            <a:r>
              <a:rPr lang="en-US" dirty="0" smtClean="0"/>
              <a:t>If you don</a:t>
            </a:r>
            <a:r>
              <a:rPr lang="mr-IN" dirty="0" smtClean="0"/>
              <a:t>’</a:t>
            </a:r>
            <a:r>
              <a:rPr lang="en-US" dirty="0" smtClean="0"/>
              <a:t>t include all </a:t>
            </a:r>
            <a:r>
              <a:rPr lang="en-US" dirty="0" err="1" smtClean="0"/>
              <a:t>pocos</a:t>
            </a:r>
            <a:r>
              <a:rPr lang="en-US" dirty="0" smtClean="0"/>
              <a:t> in </a:t>
            </a:r>
            <a:r>
              <a:rPr lang="en-US" dirty="0" err="1" smtClean="0"/>
              <a:t>DbSets</a:t>
            </a:r>
            <a:r>
              <a:rPr lang="en-US" dirty="0" smtClean="0"/>
              <a:t>, EF will </a:t>
            </a:r>
            <a:r>
              <a:rPr lang="en-US" dirty="0" err="1" smtClean="0"/>
              <a:t>autodiscover</a:t>
            </a:r>
            <a:r>
              <a:rPr lang="en-US" dirty="0" smtClean="0"/>
              <a:t> them and create tables for them</a:t>
            </a:r>
          </a:p>
          <a:p>
            <a:r>
              <a:rPr lang="en-US" dirty="0" smtClean="0"/>
              <a:t>Don</a:t>
            </a:r>
            <a:r>
              <a:rPr lang="mr-IN" dirty="0" smtClean="0"/>
              <a:t>’</a:t>
            </a:r>
            <a:r>
              <a:rPr lang="en-US" dirty="0" smtClean="0"/>
              <a:t>t rely on EF automatic creation of properties and other stuff! Check your DB structure, does it match your model 1:1!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 smtClean="0"/>
              <a:t>–</a:t>
            </a:r>
            <a:r>
              <a:rPr lang="et-EE" dirty="0" smtClean="0"/>
              <a:t> </a:t>
            </a:r>
            <a:r>
              <a:rPr lang="et-EE" dirty="0" err="1" smtClean="0"/>
              <a:t>Initial</a:t>
            </a:r>
            <a:r>
              <a:rPr lang="et-EE" dirty="0" smtClean="0"/>
              <a:t> DB </a:t>
            </a:r>
            <a:r>
              <a:rPr lang="et-EE" dirty="0" err="1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 Core will </a:t>
            </a:r>
            <a:r>
              <a:rPr lang="en-US" b="1" dirty="0" smtClean="0"/>
              <a:t>not</a:t>
            </a:r>
            <a:r>
              <a:rPr lang="en-US" dirty="0" smtClean="0"/>
              <a:t> automatically create for you </a:t>
            </a:r>
            <a:r>
              <a:rPr lang="en-US" dirty="0" err="1" smtClean="0"/>
              <a:t>db</a:t>
            </a:r>
            <a:r>
              <a:rPr lang="en-US" dirty="0" smtClean="0"/>
              <a:t> creation code</a:t>
            </a:r>
          </a:p>
          <a:p>
            <a:r>
              <a:rPr lang="en-US" dirty="0" smtClean="0"/>
              <a:t>Open Tools-&gt;</a:t>
            </a:r>
            <a:r>
              <a:rPr lang="en-US" dirty="0" err="1" smtClean="0"/>
              <a:t>NuGet</a:t>
            </a:r>
            <a:r>
              <a:rPr lang="en-US" dirty="0" smtClean="0"/>
              <a:t> Package Manager-&gt;Package Manager Console</a:t>
            </a:r>
          </a:p>
          <a:p>
            <a:pPr lvl="1"/>
            <a:r>
              <a:rPr lang="en-US" dirty="0"/>
              <a:t>PM&gt; Add-Migration </a:t>
            </a:r>
            <a:r>
              <a:rPr lang="en-US" dirty="0" err="1" smtClean="0"/>
              <a:t>InitialDbCreation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</a:t>
            </a:r>
            <a:r>
              <a:rPr lang="en-US" dirty="0"/>
              <a:t>undo this action, use Remove-Migration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Migrations folder is created, with necessary classes for DB creation and Model structure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 smtClean="0"/>
              <a:t>–</a:t>
            </a:r>
            <a:r>
              <a:rPr lang="et-EE" dirty="0" smtClean="0"/>
              <a:t> </a:t>
            </a:r>
            <a:r>
              <a:rPr lang="et-EE" dirty="0" err="1" smtClean="0"/>
              <a:t>Initial</a:t>
            </a:r>
            <a:r>
              <a:rPr lang="et-EE" dirty="0" smtClean="0"/>
              <a:t> DB </a:t>
            </a:r>
            <a:r>
              <a:rPr lang="et-EE" dirty="0" err="1" smtClean="0"/>
              <a:t>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PM console</a:t>
            </a:r>
            <a:br>
              <a:rPr lang="en-US" dirty="0" smtClean="0"/>
            </a:br>
            <a:r>
              <a:rPr lang="en-US" dirty="0" smtClean="0"/>
              <a:t>PM&gt; Update-Database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1998" y="2811830"/>
            <a:ext cx="10899423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PM&gt; Update-Database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Executed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DbCommand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(202ms) [Parameters=[],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CommandType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='Text',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CommandTimeout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='60']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CREATE DATABASE [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MyDatabase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];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Executed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DbCommand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(58ms) [Parameters=[],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CommandType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='Text',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CommandTimeout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='60']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IF SERVERPROPERTY('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EngineEdition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') &lt;&gt; 5 EXEC(N'ALTER DATABASE [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MyDatabase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] SET READ_COMMITTED_SNAPSHOT ON;');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Executed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DbCommand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(12ms) [Parameters=[],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CommandType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='Text',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CommandTimeout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='30']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CREATE TABLE [__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EFMigrationsHistory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] (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[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MigrationId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]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nvarchar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(150) NOT NULL,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[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ProductVersion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]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nvarchar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(32) NOT NULL,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    CONSTRAINT [PK___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EFMigrationsHistory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] PRIMARY KEY ([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</a:rPr>
              <a:t>MigrationId</a:t>
            </a:r>
            <a:r>
              <a:rPr lang="en-US" sz="1400" dirty="0">
                <a:solidFill>
                  <a:srgbClr val="000000"/>
                </a:solidFill>
                <a:latin typeface="Consolas" charset="0"/>
              </a:rPr>
              <a:t>])</a:t>
            </a:r>
          </a:p>
          <a:p>
            <a:r>
              <a:rPr lang="mr-IN" sz="1400" dirty="0">
                <a:solidFill>
                  <a:srgbClr val="000000"/>
                </a:solidFill>
                <a:latin typeface="Consolas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081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mr-IN" dirty="0" smtClean="0"/>
              <a:t>–</a:t>
            </a:r>
            <a:r>
              <a:rPr lang="et-EE" dirty="0" smtClean="0"/>
              <a:t> </a:t>
            </a:r>
            <a:r>
              <a:rPr lang="et-EE" dirty="0" err="1" smtClean="0"/>
              <a:t>Check</a:t>
            </a:r>
            <a:r>
              <a:rPr lang="et-EE" dirty="0" smtClean="0"/>
              <a:t> </a:t>
            </a:r>
            <a:r>
              <a:rPr lang="et-EE" dirty="0" err="1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815843" cy="4415615"/>
          </a:xfrm>
        </p:spPr>
        <p:txBody>
          <a:bodyPr/>
          <a:lstStyle/>
          <a:p>
            <a:r>
              <a:rPr lang="en-US" dirty="0" smtClean="0"/>
              <a:t>Check DB structure you got!</a:t>
            </a:r>
          </a:p>
          <a:p>
            <a:r>
              <a:rPr lang="en-US" dirty="0" smtClean="0"/>
              <a:t>It has to match your model 1:1</a:t>
            </a:r>
          </a:p>
          <a:p>
            <a:r>
              <a:rPr lang="en-US" dirty="0" smtClean="0"/>
              <a:t>Look out for automatically created fields or tables. </a:t>
            </a:r>
          </a:p>
          <a:p>
            <a:r>
              <a:rPr lang="en-US" dirty="0" smtClean="0"/>
              <a:t>Use VS View-&gt;Server Explorer or MS SQL Server Management Studio</a:t>
            </a:r>
            <a:br>
              <a:rPr lang="en-US" dirty="0" smtClean="0"/>
            </a:br>
            <a:r>
              <a:rPr lang="en-US" dirty="0" smtClean="0"/>
              <a:t>Or any other tool suitable for your DB engine</a:t>
            </a:r>
          </a:p>
          <a:p>
            <a:r>
              <a:rPr lang="en-US" dirty="0" smtClean="0"/>
              <a:t>EF Core supports several DB engines (most have multiple connector providers)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13" y="1063416"/>
            <a:ext cx="3907748" cy="56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7568</TotalTime>
  <Words>810</Words>
  <Application>Microsoft Macintosh PowerPoint</Application>
  <PresentationFormat>Widescreen</PresentationFormat>
  <Paragraphs>154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 Gothic</vt:lpstr>
      <vt:lpstr>Consolas</vt:lpstr>
      <vt:lpstr>Mangal</vt:lpstr>
      <vt:lpstr>Wingdings 3</vt:lpstr>
      <vt:lpstr>Arial</vt:lpstr>
      <vt:lpstr>Ion</vt:lpstr>
      <vt:lpstr>Building Web Applications with Microsoft ASP.NET - I376 Web Application Programming II – I713</vt:lpstr>
      <vt:lpstr>EF Core</vt:lpstr>
      <vt:lpstr>EF Core – Console app</vt:lpstr>
      <vt:lpstr>EF Core – Model and Context</vt:lpstr>
      <vt:lpstr>EF Core – Model and Context</vt:lpstr>
      <vt:lpstr>EF Core – Basic stuff</vt:lpstr>
      <vt:lpstr>EF Core – Initial DB migration</vt:lpstr>
      <vt:lpstr>EF Core – Initial DB Creation</vt:lpstr>
      <vt:lpstr>EF Core – Check structure</vt:lpstr>
      <vt:lpstr>EF Core – Use your model/context</vt:lpstr>
      <vt:lpstr>EF Core – Include or Exclude</vt:lpstr>
      <vt:lpstr>EF Core – PK</vt:lpstr>
      <vt:lpstr>EF Core – Generated properties</vt:lpstr>
      <vt:lpstr>EF Core – Required/Optional</vt:lpstr>
      <vt:lpstr>EF Core – Maximum Length</vt:lpstr>
      <vt:lpstr>EF Core – Indexes</vt:lpstr>
      <vt:lpstr>EF Core – Table/Column maping</vt:lpstr>
      <vt:lpstr>EF Core – Default value</vt:lpstr>
    </vt:vector>
  </TitlesOfParts>
  <Manager/>
  <Company/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64</cp:revision>
  <dcterms:created xsi:type="dcterms:W3CDTF">2015-10-15T12:35:18Z</dcterms:created>
  <dcterms:modified xsi:type="dcterms:W3CDTF">2017-03-05T18:07:43Z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