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 autoAdjust="0"/>
    <p:restoredTop sz="86382"/>
  </p:normalViewPr>
  <p:slideViewPr>
    <p:cSldViewPr snapToGrid="0">
      <p:cViewPr varScale="1">
        <p:scale>
          <a:sx n="122" d="100"/>
          <a:sy n="122" d="100"/>
        </p:scale>
        <p:origin x="6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12.04.18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/>
              <a:t>Building Web Applications with Microsoft ASP.NET - I376</a:t>
            </a:r>
            <a:br>
              <a:rPr lang="en-US" sz="6000" noProof="0" dirty="0"/>
            </a:br>
            <a:r>
              <a:rPr lang="en-US" sz="6000" noProof="0" dirty="0"/>
              <a:t>Web Application Programming II – I713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/>
              <a:t>IT College, Andres Käver, 2017-2018, Spring semester</a:t>
            </a:r>
          </a:p>
          <a:p>
            <a:r>
              <a:rPr lang="en-US" cap="none" noProof="0" dirty="0"/>
              <a:t>Web: http://</a:t>
            </a:r>
            <a:r>
              <a:rPr lang="en-US" cap="none" noProof="0" dirty="0" err="1"/>
              <a:t>enos.Itcollege.ee</a:t>
            </a:r>
            <a:r>
              <a:rPr lang="en-US" cap="none" noProof="0" dirty="0"/>
              <a:t>/~</a:t>
            </a:r>
            <a:r>
              <a:rPr lang="en-US" cap="none" noProof="0" dirty="0" err="1"/>
              <a:t>akaver</a:t>
            </a:r>
            <a:r>
              <a:rPr lang="en-US" cap="none" noProof="0" dirty="0"/>
              <a:t>/</a:t>
            </a:r>
            <a:r>
              <a:rPr lang="en-US" cap="none" noProof="0" dirty="0" err="1"/>
              <a:t>ASP.NETCore</a:t>
            </a:r>
            <a:endParaRPr lang="en-US" cap="none" noProof="0" dirty="0"/>
          </a:p>
          <a:p>
            <a:r>
              <a:rPr lang="en-US" cap="none" noProof="0" dirty="0"/>
              <a:t>Skype: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967F-296A-154A-9839-2F324F27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based </a:t>
            </a:r>
            <a:r>
              <a:rPr lang="en-US" dirty="0" err="1"/>
              <a:t>auth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923-8F0B-654B-B803-1F7705155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Web Tokens – JWT</a:t>
            </a:r>
          </a:p>
          <a:p>
            <a:pPr lvl="1"/>
            <a:r>
              <a:rPr lang="en-US" dirty="0"/>
              <a:t>A JSON Web Token (JWT) is a JSON object that is defined in RFC 7519 as a safe way to represent a set of information between two parties. The token is composed of a header, a payload, and a signature.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70F3A-DCF7-5942-8D85-84AE7239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B138-67C3-6940-8EF4-C7E89A48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r>
              <a:rPr lang="en-US" dirty="0"/>
              <a:t> – simple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A90B-CB0D-824A-A52E-325C190F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8BA75-05A0-F04D-B435-52FACC7B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28B57-69B7-F644-ACA4-5C5A6B86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338833"/>
            <a:ext cx="7467664" cy="51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2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33EB-48E1-8041-8500-1E18A73A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r>
              <a:rPr lang="en-US" dirty="0"/>
              <a:t> -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0595-9EED-4E42-8D6B-7254DEE2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jwt</a:t>
            </a:r>
            <a:r>
              <a:rPr lang="en-US" dirty="0"/>
              <a:t> is created by the </a:t>
            </a:r>
            <a:r>
              <a:rPr lang="en-US" dirty="0" err="1"/>
              <a:t>auth</a:t>
            </a:r>
            <a:r>
              <a:rPr lang="en-US" dirty="0"/>
              <a:t> server – its signed with known key</a:t>
            </a:r>
          </a:p>
          <a:p>
            <a:r>
              <a:rPr lang="en-US" dirty="0"/>
              <a:t>When </a:t>
            </a:r>
            <a:r>
              <a:rPr lang="en-US" dirty="0" err="1"/>
              <a:t>jwt</a:t>
            </a:r>
            <a:r>
              <a:rPr lang="en-US" dirty="0"/>
              <a:t> is later presented, </a:t>
            </a:r>
            <a:r>
              <a:rPr lang="en-US" dirty="0" err="1"/>
              <a:t>jwt’s</a:t>
            </a:r>
            <a:r>
              <a:rPr lang="en-US" dirty="0"/>
              <a:t> signing key is verified</a:t>
            </a:r>
          </a:p>
          <a:p>
            <a:r>
              <a:rPr lang="en-US" dirty="0" err="1"/>
              <a:t>Jwt</a:t>
            </a:r>
            <a:r>
              <a:rPr lang="en-US" dirty="0"/>
              <a:t> is not encrypted, just signed – https is mandatory!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4DD36-9A32-C842-975E-DC2B21EA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BA71-A4FF-934E-8043-CB3E9E7D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r>
              <a:rPr lang="en-US" dirty="0"/>
              <a:t> – simplest implementation in </a:t>
            </a:r>
            <a:r>
              <a:rPr lang="en-US" dirty="0" err="1"/>
              <a:t>asp.net</a:t>
            </a:r>
            <a:r>
              <a:rPr lang="en-US" dirty="0"/>
              <a:t>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0957-16E8-FE44-84C1-D7DDCC91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both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ED2A-9F2B-654C-953F-CCDD34C4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20672-DA97-AB44-B3EC-361D1B201C5C}"/>
              </a:ext>
            </a:extLst>
          </p:cNvPr>
          <p:cNvSpPr txBox="1"/>
          <p:nvPr/>
        </p:nvSpPr>
        <p:spPr>
          <a:xfrm>
            <a:off x="1103312" y="2957270"/>
            <a:ext cx="10743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services.AddAuthentication</a:t>
            </a:r>
            <a:r>
              <a:rPr lang="en-US" sz="1600" dirty="0"/>
              <a:t>()</a:t>
            </a:r>
          </a:p>
          <a:p>
            <a:r>
              <a:rPr lang="en-US" sz="1600" dirty="0"/>
              <a:t>                .</a:t>
            </a:r>
            <a:r>
              <a:rPr lang="en-US" sz="1600" dirty="0" err="1"/>
              <a:t>AddCookie</a:t>
            </a:r>
            <a:r>
              <a:rPr lang="en-US" sz="1600" dirty="0"/>
              <a:t>(options =&gt; { </a:t>
            </a:r>
            <a:r>
              <a:rPr lang="en-US" sz="1600" dirty="0" err="1"/>
              <a:t>options.SlidingExpiration</a:t>
            </a:r>
            <a:r>
              <a:rPr lang="en-US" sz="1600" dirty="0"/>
              <a:t> = true; })</a:t>
            </a:r>
          </a:p>
          <a:p>
            <a:r>
              <a:rPr lang="en-US" sz="1600" dirty="0"/>
              <a:t>                .</a:t>
            </a:r>
            <a:r>
              <a:rPr lang="en-US" sz="1600" dirty="0" err="1"/>
              <a:t>AddJwtBearer</a:t>
            </a:r>
            <a:r>
              <a:rPr lang="en-US" sz="1600" dirty="0"/>
              <a:t>(options =&gt;</a:t>
            </a:r>
          </a:p>
          <a:p>
            <a:r>
              <a:rPr lang="en-US" sz="1600" dirty="0"/>
              <a:t>                {</a:t>
            </a:r>
          </a:p>
          <a:p>
            <a:r>
              <a:rPr lang="en-US" sz="1600" dirty="0"/>
              <a:t>                    </a:t>
            </a:r>
            <a:r>
              <a:rPr lang="en-US" sz="1600" dirty="0" err="1"/>
              <a:t>options.RequireHttpsMetadata</a:t>
            </a:r>
            <a:r>
              <a:rPr lang="en-US" sz="1600" dirty="0"/>
              <a:t> = false;</a:t>
            </a:r>
          </a:p>
          <a:p>
            <a:r>
              <a:rPr lang="en-US" sz="1600" dirty="0"/>
              <a:t>                    </a:t>
            </a:r>
            <a:r>
              <a:rPr lang="en-US" sz="1600" dirty="0" err="1"/>
              <a:t>options.SaveToken</a:t>
            </a:r>
            <a:r>
              <a:rPr lang="en-US" sz="1600" dirty="0"/>
              <a:t> = true;</a:t>
            </a:r>
          </a:p>
          <a:p>
            <a:endParaRPr lang="en-US" sz="1600" dirty="0"/>
          </a:p>
          <a:p>
            <a:r>
              <a:rPr lang="en-US" sz="1600" dirty="0"/>
              <a:t>                    </a:t>
            </a:r>
            <a:r>
              <a:rPr lang="en-US" sz="1600" dirty="0" err="1"/>
              <a:t>options.TokenValidationParameters</a:t>
            </a:r>
            <a:r>
              <a:rPr lang="en-US" sz="1600" dirty="0"/>
              <a:t> = new </a:t>
            </a:r>
            <a:r>
              <a:rPr lang="en-US" sz="1600" dirty="0" err="1"/>
              <a:t>TokenValidationParameters</a:t>
            </a:r>
            <a:r>
              <a:rPr lang="en-US" sz="1600" dirty="0"/>
              <a:t>()</a:t>
            </a:r>
          </a:p>
          <a:p>
            <a:r>
              <a:rPr lang="en-US" sz="1600" dirty="0"/>
              <a:t>                    {</a:t>
            </a:r>
          </a:p>
          <a:p>
            <a:r>
              <a:rPr lang="en-US" sz="1600" dirty="0"/>
              <a:t>                        </a:t>
            </a:r>
            <a:r>
              <a:rPr lang="en-US" sz="1600" dirty="0" err="1"/>
              <a:t>ValidIssuer</a:t>
            </a:r>
            <a:r>
              <a:rPr lang="en-US" sz="1600" dirty="0"/>
              <a:t> = Configuration["</a:t>
            </a:r>
            <a:r>
              <a:rPr lang="en-US" sz="1600" dirty="0" err="1"/>
              <a:t>Tokens:Issuer</a:t>
            </a:r>
            <a:r>
              <a:rPr lang="en-US" sz="1600" dirty="0"/>
              <a:t>"],</a:t>
            </a:r>
          </a:p>
          <a:p>
            <a:r>
              <a:rPr lang="en-US" sz="1600" dirty="0"/>
              <a:t>                        </a:t>
            </a:r>
            <a:r>
              <a:rPr lang="en-US" sz="1600" dirty="0" err="1"/>
              <a:t>ValidAudience</a:t>
            </a:r>
            <a:r>
              <a:rPr lang="en-US" sz="1600" dirty="0"/>
              <a:t> = Configuration["</a:t>
            </a:r>
            <a:r>
              <a:rPr lang="en-US" sz="1600" dirty="0" err="1"/>
              <a:t>Tokens:Issuer</a:t>
            </a:r>
            <a:r>
              <a:rPr lang="en-US" sz="1600" dirty="0"/>
              <a:t>"],</a:t>
            </a:r>
          </a:p>
          <a:p>
            <a:r>
              <a:rPr lang="en-US" sz="1600" dirty="0"/>
              <a:t>                        </a:t>
            </a:r>
            <a:r>
              <a:rPr lang="en-US" sz="1600" dirty="0" err="1"/>
              <a:t>IssuerSigningKey</a:t>
            </a:r>
            <a:r>
              <a:rPr lang="en-US" sz="1600" dirty="0"/>
              <a:t> = </a:t>
            </a:r>
          </a:p>
          <a:p>
            <a:r>
              <a:rPr lang="en-US" sz="1600" dirty="0"/>
              <a:t>				new </a:t>
            </a:r>
            <a:r>
              <a:rPr lang="en-US" sz="1600" dirty="0" err="1"/>
              <a:t>SymmetricSecurityKey</a:t>
            </a:r>
            <a:r>
              <a:rPr lang="en-US" sz="1600" dirty="0"/>
              <a:t>(Encoding.UTF8.GetBytes(Configuration["</a:t>
            </a:r>
            <a:r>
              <a:rPr lang="en-US" sz="1600" dirty="0" err="1"/>
              <a:t>Tokens:Key</a:t>
            </a:r>
            <a:r>
              <a:rPr lang="en-US" sz="1600" dirty="0"/>
              <a:t>"]))</a:t>
            </a:r>
          </a:p>
          <a:p>
            <a:r>
              <a:rPr lang="en-US" sz="1600" dirty="0"/>
              <a:t>                    };</a:t>
            </a:r>
          </a:p>
          <a:p>
            <a:r>
              <a:rPr lang="en-US" sz="1600" dirty="0"/>
              <a:t>                });</a:t>
            </a:r>
          </a:p>
        </p:txBody>
      </p:sp>
    </p:spTree>
    <p:extLst>
      <p:ext uri="{BB962C8B-B14F-4D97-AF65-F5344CB8AC3E}">
        <p14:creationId xmlns:p14="http://schemas.microsoft.com/office/powerpoint/2010/main" val="59773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E847-2C83-C942-BAE4-E3287B15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r>
              <a:rPr lang="en-US" dirty="0"/>
              <a:t> – create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F577-F2BA-2B42-836A-4A165AF1B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new method into some security related controller, gather user login credentials and create/return appropriate token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2634C-E0CB-FC4C-8702-9864DE9C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C23A4-0ED2-0B47-B256-D628CD60F6FE}"/>
              </a:ext>
            </a:extLst>
          </p:cNvPr>
          <p:cNvSpPr txBox="1"/>
          <p:nvPr/>
        </p:nvSpPr>
        <p:spPr>
          <a:xfrm>
            <a:off x="1225899" y="2997335"/>
            <a:ext cx="10336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 key = </a:t>
            </a:r>
          </a:p>
          <a:p>
            <a:r>
              <a:rPr lang="en-US" dirty="0"/>
              <a:t>		new </a:t>
            </a:r>
            <a:r>
              <a:rPr lang="en-US" dirty="0" err="1"/>
              <a:t>SymmetricSecurityKey</a:t>
            </a:r>
            <a:r>
              <a:rPr lang="en-US" dirty="0"/>
              <a:t>(Encoding.UTF8.GetBytes(_configuration["</a:t>
            </a:r>
            <a:r>
              <a:rPr lang="en-US" dirty="0" err="1"/>
              <a:t>Tokens:Key</a:t>
            </a:r>
            <a:r>
              <a:rPr lang="en-US" dirty="0"/>
              <a:t>"]));</a:t>
            </a:r>
          </a:p>
          <a:p>
            <a:r>
              <a:rPr lang="en-US" dirty="0"/>
              <a:t>                        </a:t>
            </a:r>
            <a:r>
              <a:rPr lang="en-US" dirty="0" err="1"/>
              <a:t>var</a:t>
            </a:r>
            <a:r>
              <a:rPr lang="en-US" dirty="0"/>
              <a:t> creds = new </a:t>
            </a:r>
            <a:r>
              <a:rPr lang="en-US" dirty="0" err="1"/>
              <a:t>SigningCredentials</a:t>
            </a:r>
            <a:r>
              <a:rPr lang="en-US" dirty="0"/>
              <a:t>(key, SecurityAlgorithms.HmacSha256);</a:t>
            </a:r>
          </a:p>
          <a:p>
            <a:endParaRPr lang="en-US" dirty="0"/>
          </a:p>
          <a:p>
            <a:r>
              <a:rPr lang="en-US" dirty="0"/>
              <a:t>                        </a:t>
            </a:r>
            <a:r>
              <a:rPr lang="en-US" dirty="0" err="1"/>
              <a:t>var</a:t>
            </a:r>
            <a:r>
              <a:rPr lang="en-US" dirty="0"/>
              <a:t> token = new </a:t>
            </a:r>
            <a:r>
              <a:rPr lang="en-US" dirty="0" err="1"/>
              <a:t>JwtSecurityToken</a:t>
            </a:r>
            <a:r>
              <a:rPr lang="en-US" dirty="0"/>
              <a:t>(</a:t>
            </a:r>
          </a:p>
          <a:p>
            <a:r>
              <a:rPr lang="en-US" dirty="0"/>
              <a:t>                            _configuration["</a:t>
            </a:r>
            <a:r>
              <a:rPr lang="en-US" dirty="0" err="1"/>
              <a:t>Tokens:Issuer</a:t>
            </a:r>
            <a:r>
              <a:rPr lang="en-US" dirty="0"/>
              <a:t>"],</a:t>
            </a:r>
          </a:p>
          <a:p>
            <a:r>
              <a:rPr lang="en-US" dirty="0"/>
              <a:t>                            _configuration["</a:t>
            </a:r>
            <a:r>
              <a:rPr lang="en-US" dirty="0" err="1"/>
              <a:t>Tokens:Issuer</a:t>
            </a:r>
            <a:r>
              <a:rPr lang="en-US" dirty="0"/>
              <a:t>"],</a:t>
            </a:r>
          </a:p>
          <a:p>
            <a:r>
              <a:rPr lang="en-US" dirty="0"/>
              <a:t>                            claims, // </a:t>
            </a:r>
            <a:r>
              <a:rPr lang="en-US" dirty="0">
                <a:sym typeface="Wingdings" pitchFamily="2" charset="2"/>
              </a:rPr>
              <a:t> all the user info</a:t>
            </a:r>
            <a:endParaRPr lang="en-US" dirty="0"/>
          </a:p>
          <a:p>
            <a:r>
              <a:rPr lang="en-US" dirty="0"/>
              <a:t>                            expires: </a:t>
            </a:r>
            <a:r>
              <a:rPr lang="en-US" dirty="0" err="1"/>
              <a:t>DateTime.Now.AddMinutes</a:t>
            </a:r>
            <a:r>
              <a:rPr lang="en-US" dirty="0"/>
              <a:t>(30),</a:t>
            </a:r>
          </a:p>
          <a:p>
            <a:r>
              <a:rPr lang="en-US" dirty="0"/>
              <a:t>                            </a:t>
            </a:r>
            <a:r>
              <a:rPr lang="en-US" dirty="0" err="1"/>
              <a:t>signingCredentials</a:t>
            </a:r>
            <a:r>
              <a:rPr lang="en-US" dirty="0"/>
              <a:t>: creds</a:t>
            </a:r>
          </a:p>
          <a:p>
            <a:r>
              <a:rPr lang="en-US" dirty="0"/>
              <a:t>                            );</a:t>
            </a:r>
          </a:p>
          <a:p>
            <a:endParaRPr lang="en-US" dirty="0"/>
          </a:p>
          <a:p>
            <a:r>
              <a:rPr lang="en-US" dirty="0"/>
              <a:t>                        return Ok(new { token = new </a:t>
            </a:r>
            <a:r>
              <a:rPr lang="en-US" dirty="0" err="1"/>
              <a:t>JwtSecurityTokenHandler</a:t>
            </a:r>
            <a:r>
              <a:rPr lang="en-US" dirty="0"/>
              <a:t>().</a:t>
            </a:r>
            <a:r>
              <a:rPr lang="en-US" dirty="0" err="1"/>
              <a:t>WriteToken</a:t>
            </a:r>
            <a:r>
              <a:rPr lang="en-US" dirty="0"/>
              <a:t>(token) });</a:t>
            </a:r>
          </a:p>
        </p:txBody>
      </p:sp>
    </p:spTree>
    <p:extLst>
      <p:ext uri="{BB962C8B-B14F-4D97-AF65-F5344CB8AC3E}">
        <p14:creationId xmlns:p14="http://schemas.microsoft.com/office/powerpoint/2010/main" val="292496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BB65-0027-0C45-95A5-3F3A584C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8477-BA1B-2A42-BDCF-7971413F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10922" cy="4195481"/>
          </a:xfrm>
        </p:spPr>
        <p:txBody>
          <a:bodyPr>
            <a:normAutofit/>
          </a:bodyPr>
          <a:lstStyle/>
          <a:p>
            <a:r>
              <a:rPr lang="en-US" dirty="0"/>
              <a:t>On web </a:t>
            </a:r>
            <a:r>
              <a:rPr lang="en-US" dirty="0" err="1"/>
              <a:t>api</a:t>
            </a:r>
            <a:r>
              <a:rPr lang="en-US" dirty="0"/>
              <a:t> request, include token in header</a:t>
            </a:r>
          </a:p>
          <a:p>
            <a:pPr lvl="1"/>
            <a:r>
              <a:rPr lang="en-US" dirty="0"/>
              <a:t>User-Agent: Fiddler</a:t>
            </a:r>
            <a:br>
              <a:rPr lang="en-US" dirty="0"/>
            </a:br>
            <a:r>
              <a:rPr lang="en-US" dirty="0"/>
              <a:t>Host: localhost:44309</a:t>
            </a:r>
            <a:br>
              <a:rPr lang="en-US" dirty="0"/>
            </a:br>
            <a:r>
              <a:rPr lang="en-US" dirty="0"/>
              <a:t>Content-Length: 48</a:t>
            </a:r>
            <a:br>
              <a:rPr lang="en-US" dirty="0"/>
            </a:br>
            <a:r>
              <a:rPr lang="en-US" dirty="0"/>
              <a:t>Authorization: Bearer eyJhbGciOiJIUzI1NiIsI……</a:t>
            </a:r>
          </a:p>
          <a:p>
            <a:r>
              <a:rPr lang="en-US" dirty="0"/>
              <a:t>In web-</a:t>
            </a:r>
            <a:r>
              <a:rPr lang="en-US" dirty="0" err="1"/>
              <a:t>api</a:t>
            </a:r>
            <a:r>
              <a:rPr lang="en-US" dirty="0"/>
              <a:t> controllers – use the same methods and attributes, as in the pure html/MVC side.</a:t>
            </a:r>
          </a:p>
          <a:p>
            <a:r>
              <a:rPr lang="en-US" dirty="0"/>
              <a:t>[Authorize] will use the authorization mechanism in the same order, as the are added to middleware (so cookie </a:t>
            </a:r>
            <a:r>
              <a:rPr lang="en-US" dirty="0" err="1"/>
              <a:t>auth</a:t>
            </a:r>
            <a:r>
              <a:rPr lang="en-US" dirty="0"/>
              <a:t> can be first - bad for REST)</a:t>
            </a:r>
          </a:p>
          <a:p>
            <a:pPr lvl="1"/>
            <a:r>
              <a:rPr lang="en-US" dirty="0"/>
              <a:t>Force use of specific schema</a:t>
            </a:r>
            <a:br>
              <a:rPr lang="en-US" dirty="0"/>
            </a:br>
            <a:r>
              <a:rPr lang="en-US" dirty="0"/>
              <a:t>[Authorize(</a:t>
            </a:r>
            <a:r>
              <a:rPr lang="en-US" dirty="0" err="1"/>
              <a:t>AuthenticationSchemes</a:t>
            </a:r>
            <a:r>
              <a:rPr lang="en-US" dirty="0"/>
              <a:t> = </a:t>
            </a:r>
            <a:r>
              <a:rPr lang="en-US" dirty="0" err="1"/>
              <a:t>JwtBearerDefaults.AuthenticationScheme</a:t>
            </a:r>
            <a:r>
              <a:rPr lang="en-US" dirty="0"/>
              <a:t>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74E58-B3DA-D94A-ADB0-F0E73FD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7D31-14CC-A04E-A00A-C859660D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r>
              <a:rPr lang="en-US" dirty="0"/>
              <a:t> – complex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5F5A-B9FA-EB4A-8B46-18909CE8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FC9DB-C81C-F34C-9AFA-6BA8FE31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1B532-9BFB-E44A-A4F8-25AC8295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72" y="1534414"/>
            <a:ext cx="8737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327C-CD09-7446-AD92-5CA88E2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5A48-EEE7-A54B-94FE-F9C37223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Authentication</a:t>
            </a:r>
          </a:p>
          <a:p>
            <a:pPr lvl="1"/>
            <a:r>
              <a:rPr lang="en-US" dirty="0"/>
              <a:t>nothing</a:t>
            </a:r>
          </a:p>
          <a:p>
            <a:r>
              <a:rPr lang="en-US" dirty="0"/>
              <a:t>Individual User Accounts</a:t>
            </a:r>
          </a:p>
          <a:p>
            <a:pPr lvl="1"/>
            <a:r>
              <a:rPr lang="en-US" dirty="0"/>
              <a:t>Login info stored in app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dirty="0"/>
              <a:t>Work or School Accounts</a:t>
            </a:r>
          </a:p>
          <a:p>
            <a:pPr lvl="1"/>
            <a:r>
              <a:rPr lang="en-US" dirty="0"/>
              <a:t>Active directory</a:t>
            </a:r>
          </a:p>
          <a:p>
            <a:r>
              <a:rPr lang="en-US" dirty="0"/>
              <a:t>Windows Authentication</a:t>
            </a:r>
          </a:p>
          <a:p>
            <a:pPr lvl="1"/>
            <a:r>
              <a:rPr lang="en-US" dirty="0"/>
              <a:t>Intranet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1195-37AB-6E40-854A-ADDAAD6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1A59-2A24-0D4E-90BF-EFF963F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methods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3597-8494-8B49-AEFB-CCC6369C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initial setup is done by the middleware</a:t>
            </a:r>
          </a:p>
          <a:p>
            <a:pPr lvl="1"/>
            <a:r>
              <a:rPr lang="en-US" dirty="0" err="1"/>
              <a:t>User.IsAuthenticated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User.IsInRole</a:t>
            </a:r>
            <a:r>
              <a:rPr lang="en-US" dirty="0"/>
              <a:t>(“</a:t>
            </a:r>
            <a:r>
              <a:rPr lang="en-US" dirty="0" err="1"/>
              <a:t>rolename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User.GetDisplayName</a:t>
            </a:r>
            <a:endParaRPr lang="en-US" dirty="0"/>
          </a:p>
          <a:p>
            <a:pPr lvl="1"/>
            <a:r>
              <a:rPr lang="en-US" dirty="0" err="1"/>
              <a:t>UserManager.GetUserName</a:t>
            </a:r>
            <a:r>
              <a:rPr lang="en-US" dirty="0"/>
              <a:t>(User)</a:t>
            </a:r>
          </a:p>
          <a:p>
            <a:pPr lvl="1"/>
            <a:r>
              <a:rPr lang="en-US" dirty="0" err="1"/>
              <a:t>SignInManager.IsSignedIn</a:t>
            </a:r>
            <a:r>
              <a:rPr lang="en-US" dirty="0"/>
              <a:t>(User)</a:t>
            </a:r>
          </a:p>
          <a:p>
            <a:pPr lvl="1"/>
            <a:r>
              <a:rPr lang="en-US" dirty="0" err="1"/>
              <a:t>User.Identity.GetUserId</a:t>
            </a:r>
            <a:r>
              <a:rPr lang="en-US" dirty="0"/>
              <a:t>() or </a:t>
            </a:r>
            <a:r>
              <a:rPr lang="en-US" dirty="0" err="1"/>
              <a:t>User.Identity.GetUserId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&gt;()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&lt;</a:t>
            </a:r>
            <a:r>
              <a:rPr lang="en-US" dirty="0" err="1"/>
              <a:t>PackageReference</a:t>
            </a:r>
            <a:r>
              <a:rPr lang="en-US" dirty="0"/>
              <a:t> Include="</a:t>
            </a:r>
            <a:r>
              <a:rPr lang="en-US" dirty="0" err="1"/>
              <a:t>Microsoft.AspNet.Identity.Core</a:t>
            </a:r>
            <a:r>
              <a:rPr lang="en-US" dirty="0"/>
              <a:t>" Version="2.2.1" /&gt;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Microsoft.AspNet.Identity</a:t>
            </a:r>
            <a:r>
              <a:rPr lang="en-US" dirty="0"/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F570-0AEC-294E-8C3B-8E8AC3E9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CA37-F8B6-F241-9BB8-98637402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15BF-C95A-E043-8078-FF905E3C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7572"/>
            <a:ext cx="8946541" cy="4650827"/>
          </a:xfrm>
        </p:spPr>
        <p:txBody>
          <a:bodyPr>
            <a:normAutofit/>
          </a:bodyPr>
          <a:lstStyle/>
          <a:p>
            <a:r>
              <a:rPr lang="en-US" dirty="0"/>
              <a:t>[Authorize] – controller or action method</a:t>
            </a:r>
          </a:p>
          <a:p>
            <a:pPr lvl="1"/>
            <a:r>
              <a:rPr lang="en-US" dirty="0"/>
              <a:t>Only logged in users (redirect to login page)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AllowAnonymous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Will always override [Authorize]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[Authorize(Roles=“admin, sales”)]</a:t>
            </a:r>
          </a:p>
          <a:p>
            <a:pPr lvl="1"/>
            <a:r>
              <a:rPr lang="en-US" dirty="0"/>
              <a:t>Roles in single list are OR-</a:t>
            </a:r>
            <a:r>
              <a:rPr lang="en-US" dirty="0" err="1"/>
              <a:t>ed</a:t>
            </a:r>
            <a:endParaRPr lang="en-US" dirty="0"/>
          </a:p>
          <a:p>
            <a:r>
              <a:rPr lang="en-US" dirty="0"/>
              <a:t>[Authorize(Roles=“admin”)]</a:t>
            </a:r>
            <a:br>
              <a:rPr lang="en-US" dirty="0"/>
            </a:br>
            <a:r>
              <a:rPr lang="en-US" dirty="0"/>
              <a:t>[Authorize(Roles=“sales”)]</a:t>
            </a:r>
          </a:p>
          <a:p>
            <a:pPr lvl="1"/>
            <a:r>
              <a:rPr lang="en-US" dirty="0"/>
              <a:t>Two or more attributes are AND-</a:t>
            </a:r>
            <a:r>
              <a:rPr lang="en-US" dirty="0" err="1"/>
              <a:t>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F307-CEB0-4943-843B-071D2C08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35AE-740C-9C4D-B6C4-23C83891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FD76-227F-094F-9298-E53522E8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ConfigureServices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3E74-A149-CF4B-964E-A59EBE82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33811-A899-9F4A-B81A-DCD82C7492D8}"/>
              </a:ext>
            </a:extLst>
          </p:cNvPr>
          <p:cNvSpPr txBox="1"/>
          <p:nvPr/>
        </p:nvSpPr>
        <p:spPr>
          <a:xfrm>
            <a:off x="396852" y="2513474"/>
            <a:ext cx="11274249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IdentityOptions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&gt;(options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Password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options.Password.RequireDigit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options.Password.RequiredLength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8;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options.Password.RequireNonAlphanumeric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options.Password.RequireUppercase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options.Password.RequireLowercase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options.Password.RequiredUniqueChars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6;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Lockout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options.Lockout.DefaultLockoutTimeSpan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options.Lockout.MaxFailedAccessAttempts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10;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options.Lockout.AllowedForNewUsers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User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options.User.RequireUniqueEmail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C93-E759-474E-9594-24448862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6787-97BF-AB49-BEBD-7C6D9CB0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814C-F506-BB45-8B88-E7872695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D8BE5-027C-154A-84BA-469515C193F6}"/>
              </a:ext>
            </a:extLst>
          </p:cNvPr>
          <p:cNvSpPr txBox="1"/>
          <p:nvPr/>
        </p:nvSpPr>
        <p:spPr>
          <a:xfrm>
            <a:off x="492369" y="2052918"/>
            <a:ext cx="1069837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services.ConfigureApplicationCookie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Cookie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options.Cookie.HttpOnly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options.ExpireTimeSpan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LoginPath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/Account/Login.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options.LoginPath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"/Account/Login"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options.AccessDeniedPath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</a:t>
            </a:r>
            <a:r>
              <a:rPr lang="en-US" dirty="0" err="1">
                <a:solidFill>
                  <a:srgbClr val="900112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options.SlidingExpiration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ED44-D7CC-E348-BFD0-4E958AE4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F7F0-E8F2-1340-BF8A-DD6B194B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configured middleware in Configure…</a:t>
            </a:r>
            <a:br>
              <a:rPr lang="en-US" dirty="0"/>
            </a:br>
            <a:r>
              <a:rPr lang="en-US"/>
              <a:t>app</a:t>
            </a:r>
            <a:r>
              <a:rPr lang="en-US" dirty="0" err="1"/>
              <a:t>.UseAuthentication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0A90-977E-F84F-AB66-90720B12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1B69-E985-DB4A-A7F2-E0FFE3A3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B740-8068-0D4C-87B9-9DC6E536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is based on claims</a:t>
            </a:r>
          </a:p>
          <a:p>
            <a:r>
              <a:rPr lang="en-US" dirty="0"/>
              <a:t>Dictionary of string keys and values</a:t>
            </a:r>
          </a:p>
          <a:p>
            <a:r>
              <a:rPr lang="en-US" dirty="0"/>
              <a:t>Some keys are standardized</a:t>
            </a:r>
          </a:p>
          <a:p>
            <a:r>
              <a:rPr lang="en-US" dirty="0"/>
              <a:t>Roles, role, user, etc. – abstractions constructed out of claims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E541-A620-D640-9968-3AC08E41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78DE-DF53-5048-B584-95B4114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87F1-BD3A-0141-89EB-945DE3AE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the box – only cookie based auth. Standard for html web.</a:t>
            </a:r>
          </a:p>
          <a:p>
            <a:r>
              <a:rPr lang="en-US" dirty="0" err="1"/>
              <a:t>WebApi</a:t>
            </a:r>
            <a:r>
              <a:rPr lang="en-US" dirty="0"/>
              <a:t> requires little bit of work – token based 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F11FC-077D-B742-AF8E-8FEFCC4E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3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23459</TotalTime>
  <Words>689</Words>
  <Application>Microsoft Macintosh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Menlo-Regular</vt:lpstr>
      <vt:lpstr>Wingdings</vt:lpstr>
      <vt:lpstr>Wingdings 3</vt:lpstr>
      <vt:lpstr>Ion</vt:lpstr>
      <vt:lpstr>Building Web Applications with Microsoft ASP.NET - I376 Web Application Programming II – I713</vt:lpstr>
      <vt:lpstr>Identity</vt:lpstr>
      <vt:lpstr>Identity methods in code</vt:lpstr>
      <vt:lpstr>Identity Attributes</vt:lpstr>
      <vt:lpstr>Identity middleware options</vt:lpstr>
      <vt:lpstr>Identity middleware options</vt:lpstr>
      <vt:lpstr>Identity middleware</vt:lpstr>
      <vt:lpstr>Identity</vt:lpstr>
      <vt:lpstr>Authorization schemes</vt:lpstr>
      <vt:lpstr>Token based auth </vt:lpstr>
      <vt:lpstr>Token auth – simple flow</vt:lpstr>
      <vt:lpstr>Token auth - flow</vt:lpstr>
      <vt:lpstr>Token auth – simplest implementation in asp.net core</vt:lpstr>
      <vt:lpstr>Token auth – create token</vt:lpstr>
      <vt:lpstr>Token auth</vt:lpstr>
      <vt:lpstr>Token auth – complex picture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103</cp:revision>
  <dcterms:created xsi:type="dcterms:W3CDTF">2015-10-15T12:35:18Z</dcterms:created>
  <dcterms:modified xsi:type="dcterms:W3CDTF">2018-04-21T12:03:02Z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