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59" r:id="rId4"/>
    <p:sldId id="267" r:id="rId5"/>
    <p:sldId id="270" r:id="rId6"/>
    <p:sldId id="258" r:id="rId7"/>
    <p:sldId id="260" r:id="rId8"/>
    <p:sldId id="261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64" autoAdjust="0"/>
    <p:restoredTop sz="94660"/>
  </p:normalViewPr>
  <p:slideViewPr>
    <p:cSldViewPr snapToGrid="0">
      <p:cViewPr varScale="1">
        <p:scale>
          <a:sx n="178" d="100"/>
          <a:sy n="178" d="100"/>
        </p:scale>
        <p:origin x="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31.01.19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1/31/19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gg/Z5GU7A" TargetMode="External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os.itcollege.ee/~akaver/AineKysitlused/2018-2019_fall.xls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t.akaver.com/aspnetwebapps" TargetMode="External"/><Relationship Id="rId2" Type="http://schemas.openxmlformats.org/officeDocument/2006/relationships/hyperlink" Target="https://gitlab.cs.ttu.e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/>
              <a:t>ASP.NET Web applications – ICD0015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http://enos.Itcollege.ee/~akaver/ASP.NETCore</a:t>
            </a:r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8" y="553618"/>
            <a:ext cx="10671172" cy="58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5E1D-F650-E44E-BC85-9D96C667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Web Apps - 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ECDD0-D486-0940-AA1C-3450E72A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Andres Käver</a:t>
            </a:r>
          </a:p>
          <a:p>
            <a:pPr lvl="1"/>
            <a:r>
              <a:rPr lang="en-US" dirty="0">
                <a:hlinkClick r:id="rId2"/>
              </a:rPr>
              <a:t>akaver@itcollege.ee</a:t>
            </a:r>
            <a:endParaRPr lang="en-US" dirty="0"/>
          </a:p>
          <a:p>
            <a:pPr lvl="1"/>
            <a:r>
              <a:rPr lang="en-US" dirty="0"/>
              <a:t>Skype: </a:t>
            </a:r>
            <a:r>
              <a:rPr lang="en-US" dirty="0" err="1"/>
              <a:t>akaver</a:t>
            </a:r>
            <a:endParaRPr lang="en-US" dirty="0"/>
          </a:p>
          <a:p>
            <a:pPr lvl="1"/>
            <a:r>
              <a:rPr lang="en-US" dirty="0"/>
              <a:t>Discord channel for course: </a:t>
            </a:r>
            <a:r>
              <a:rPr lang="en-US" dirty="0">
                <a:hlinkClick r:id="rId3"/>
              </a:rPr>
              <a:t>https://discord.gg/Z5GU7A</a:t>
            </a:r>
            <a:br>
              <a:rPr lang="en-US" dirty="0"/>
            </a:br>
            <a:r>
              <a:rPr lang="en-US" dirty="0"/>
              <a:t>(link expires 01.02.2019 evening)</a:t>
            </a:r>
          </a:p>
          <a:p>
            <a:pPr lvl="1"/>
            <a:endParaRPr lang="en-US" dirty="0"/>
          </a:p>
          <a:p>
            <a:r>
              <a:rPr lang="en-US" dirty="0"/>
              <a:t>Feedback from last semester (2018 Fall)</a:t>
            </a:r>
          </a:p>
          <a:p>
            <a:pPr lvl="1"/>
            <a:r>
              <a:rPr lang="en-US" dirty="0">
                <a:hlinkClick r:id="rId4"/>
              </a:rPr>
              <a:t>https://enos.itcollege.ee/~akaver/AineKysitlused/2018-2019_fall.xlsx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7F1A7-5055-E445-BBF1-A17EFBE8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6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Why, How, </a:t>
            </a:r>
            <a:r>
              <a:rPr lang="mr-IN" dirty="0"/>
              <a:t>…</a:t>
            </a:r>
            <a:r>
              <a:rPr lang="et-EE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build web applications with modern tools and frameworks</a:t>
            </a:r>
          </a:p>
          <a:p>
            <a:r>
              <a:rPr lang="en-US" dirty="0"/>
              <a:t>Patterns and technologies</a:t>
            </a:r>
          </a:p>
          <a:p>
            <a:pPr lvl="1"/>
            <a:r>
              <a:rPr lang="en-US" dirty="0"/>
              <a:t>Model View Controller – MVC</a:t>
            </a:r>
          </a:p>
          <a:p>
            <a:pPr lvl="1"/>
            <a:r>
              <a:rPr lang="en-US" dirty="0"/>
              <a:t>SOLID principles, Clean Architecture</a:t>
            </a:r>
          </a:p>
          <a:p>
            <a:pPr lvl="1"/>
            <a:r>
              <a:rPr lang="en-US" dirty="0"/>
              <a:t>Entity Framework</a:t>
            </a:r>
          </a:p>
          <a:p>
            <a:pPr lvl="1"/>
            <a:r>
              <a:rPr lang="en-US" dirty="0"/>
              <a:t>Unit of Work / Repository </a:t>
            </a:r>
          </a:p>
          <a:p>
            <a:pPr lvl="1"/>
            <a:r>
              <a:rPr lang="en-US" dirty="0"/>
              <a:t>Dependency Injection</a:t>
            </a:r>
          </a:p>
          <a:p>
            <a:pPr lvl="1"/>
            <a:r>
              <a:rPr lang="et-EE" dirty="0" err="1"/>
              <a:t>Factory</a:t>
            </a:r>
            <a:endParaRPr lang="et-EE" dirty="0"/>
          </a:p>
          <a:p>
            <a:pPr lvl="1"/>
            <a:r>
              <a:rPr lang="et-EE" dirty="0"/>
              <a:t>...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8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7019-967C-FB44-BB6F-B3AE5D01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EF355-05ED-5F4D-A98E-4F04DB6E3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Experience in programming </a:t>
            </a:r>
          </a:p>
          <a:p>
            <a:endParaRPr lang="en-US" dirty="0"/>
          </a:p>
          <a:p>
            <a:r>
              <a:rPr lang="en-US" dirty="0"/>
              <a:t>Object oriented programming in some strongly typed language (some C derivative – Java, C#, C++, …)</a:t>
            </a:r>
          </a:p>
          <a:p>
            <a:endParaRPr lang="en-US" dirty="0"/>
          </a:p>
          <a:p>
            <a:r>
              <a:rPr lang="en-US" dirty="0"/>
              <a:t>Understanding of HTML/CSS and HTTP protocol</a:t>
            </a:r>
          </a:p>
          <a:p>
            <a:pPr lvl="1"/>
            <a:r>
              <a:rPr lang="en-US" dirty="0"/>
              <a:t>Form elements, HTML document structure</a:t>
            </a:r>
          </a:p>
          <a:p>
            <a:pPr lvl="1"/>
            <a:r>
              <a:rPr lang="en-US" dirty="0"/>
              <a:t>HTTP POST and 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A7B6F-307A-7148-9BBF-D933B00A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8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55228"/>
            <a:ext cx="8946541" cy="4493171"/>
          </a:xfrm>
        </p:spPr>
        <p:txBody>
          <a:bodyPr>
            <a:normAutofit/>
          </a:bodyPr>
          <a:lstStyle/>
          <a:p>
            <a:r>
              <a:rPr lang="en-US" dirty="0"/>
              <a:t>Please use personal laptop for development (or rdp to somewhere)</a:t>
            </a:r>
          </a:p>
          <a:p>
            <a:pPr lvl="1"/>
            <a:r>
              <a:rPr lang="en-US" dirty="0"/>
              <a:t>School pc-s are not updated that frequently. You don</a:t>
            </a:r>
            <a:r>
              <a:rPr lang="mr-IN" dirty="0"/>
              <a:t>’</a:t>
            </a:r>
            <a:r>
              <a:rPr lang="en-US" dirty="0"/>
              <a:t>t have admin rights, can’t install some of the required components.</a:t>
            </a:r>
          </a:p>
          <a:p>
            <a:endParaRPr lang="en-US" dirty="0"/>
          </a:p>
          <a:p>
            <a:r>
              <a:rPr lang="en-US" dirty="0"/>
              <a:t>Course projects in git</a:t>
            </a:r>
          </a:p>
          <a:p>
            <a:pPr lvl="1"/>
            <a:r>
              <a:rPr lang="en-US" dirty="0">
                <a:hlinkClick r:id="rId2"/>
              </a:rPr>
              <a:t>https://gitlab.cs.ttu.ee</a:t>
            </a:r>
            <a:endParaRPr lang="en-US" dirty="0"/>
          </a:p>
          <a:p>
            <a:pPr lvl="1"/>
            <a:r>
              <a:rPr lang="en-US" dirty="0"/>
              <a:t>Git repo has to be named </a:t>
            </a:r>
            <a:r>
              <a:rPr lang="et-EE" b="1" dirty="0"/>
              <a:t>icd0015-2018s</a:t>
            </a:r>
            <a:endParaRPr lang="en-US" b="1" dirty="0"/>
          </a:p>
          <a:p>
            <a:pPr lvl="1"/>
            <a:r>
              <a:rPr lang="en-US" dirty="0"/>
              <a:t>Add teacher as developer into your repo (</a:t>
            </a:r>
            <a:r>
              <a:rPr lang="en-US" dirty="0" err="1"/>
              <a:t>Andres.Kaver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Demo projects in git</a:t>
            </a:r>
          </a:p>
          <a:p>
            <a:pPr lvl="1"/>
            <a:r>
              <a:rPr lang="en-US" dirty="0">
                <a:hlinkClick r:id="rId3"/>
              </a:rPr>
              <a:t>http://git.akaver.com/aspnetwebapps</a:t>
            </a:r>
            <a:endParaRPr lang="en-US" dirty="0"/>
          </a:p>
          <a:p>
            <a:pPr marL="457200" lvl="1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0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requirements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55228"/>
            <a:ext cx="8946541" cy="4493171"/>
          </a:xfrm>
        </p:spPr>
        <p:txBody>
          <a:bodyPr>
            <a:normAutofit/>
          </a:bodyPr>
          <a:lstStyle/>
          <a:p>
            <a:r>
              <a:rPr lang="en-US" dirty="0"/>
              <a:t>Development environment</a:t>
            </a:r>
          </a:p>
          <a:p>
            <a:pPr lvl="1"/>
            <a:r>
              <a:rPr lang="en-US" b="1" dirty="0"/>
              <a:t>JetBrains Rider </a:t>
            </a:r>
            <a:r>
              <a:rPr lang="en-US" dirty="0"/>
              <a:t>(all platforms)</a:t>
            </a:r>
          </a:p>
          <a:p>
            <a:pPr lvl="1"/>
            <a:r>
              <a:rPr lang="en-US" dirty="0"/>
              <a:t>Visual Studio 2017, </a:t>
            </a:r>
            <a:r>
              <a:rPr lang="en-US" dirty="0" err="1"/>
              <a:t>ReSharper</a:t>
            </a:r>
            <a:r>
              <a:rPr lang="en-US" dirty="0"/>
              <a:t> (Windows)</a:t>
            </a:r>
          </a:p>
          <a:p>
            <a:pPr lvl="1"/>
            <a:r>
              <a:rPr lang="en-US" dirty="0"/>
              <a:t>Visual Studio Mac (OSX)</a:t>
            </a:r>
          </a:p>
          <a:p>
            <a:pPr lvl="1"/>
            <a:r>
              <a:rPr lang="en-US" dirty="0"/>
              <a:t>Visual Studio Core  (all platforms)</a:t>
            </a:r>
          </a:p>
          <a:p>
            <a:endParaRPr lang="en-US" dirty="0"/>
          </a:p>
          <a:p>
            <a:r>
              <a:rPr lang="en-US" dirty="0"/>
              <a:t>Personal laptop for development (or rdp to somewhere)</a:t>
            </a:r>
          </a:p>
          <a:p>
            <a:pPr lvl="1"/>
            <a:r>
              <a:rPr lang="en-US" dirty="0"/>
              <a:t>School pc-s are not updated that frequently.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50% project, 20% theoretical exam, 30% practical exam</a:t>
            </a:r>
          </a:p>
          <a:p>
            <a:r>
              <a:rPr lang="en-US" dirty="0"/>
              <a:t>All grade components have &gt;50% requirement</a:t>
            </a:r>
          </a:p>
          <a:p>
            <a:r>
              <a:rPr lang="en-US" dirty="0"/>
              <a:t>Project</a:t>
            </a:r>
          </a:p>
          <a:p>
            <a:pPr lvl="1"/>
            <a:r>
              <a:rPr lang="en-US" dirty="0"/>
              <a:t>Complicated, hard, nerve breaking, all </a:t>
            </a:r>
            <a:r>
              <a:rPr lang="en-US" dirty="0" err="1"/>
              <a:t>nighters</a:t>
            </a:r>
            <a:r>
              <a:rPr lang="en-US" dirty="0"/>
              <a:t> – if you exhibit student syndrome. </a:t>
            </a:r>
          </a:p>
          <a:p>
            <a:pPr lvl="1"/>
            <a:r>
              <a:rPr lang="en-US" dirty="0"/>
              <a:t>Minimum 10 functional entities (not counting user management, logging, simple </a:t>
            </a:r>
            <a:r>
              <a:rPr lang="en-US" dirty="0" err="1"/>
              <a:t>many:many</a:t>
            </a:r>
            <a:r>
              <a:rPr lang="en-US" dirty="0"/>
              <a:t> in-between entities)</a:t>
            </a:r>
          </a:p>
          <a:p>
            <a:pPr lvl="1"/>
            <a:r>
              <a:rPr lang="en-US" dirty="0"/>
              <a:t>Hard requirements on patterns, practices and technologies </a:t>
            </a:r>
          </a:p>
          <a:p>
            <a:pPr lvl="1"/>
            <a:r>
              <a:rPr lang="en-US" dirty="0"/>
              <a:t>Everything is negotiable</a:t>
            </a:r>
          </a:p>
          <a:p>
            <a:pPr lvl="1"/>
            <a:r>
              <a:rPr lang="en-US" dirty="0"/>
              <a:t>Several milestones in project </a:t>
            </a:r>
            <a:r>
              <a:rPr lang="mr-IN" dirty="0"/>
              <a:t>–</a:t>
            </a:r>
            <a:r>
              <a:rPr lang="en-US" dirty="0"/>
              <a:t> less student syndrome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5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 member teams + teacher</a:t>
            </a:r>
          </a:p>
          <a:p>
            <a:pPr lvl="1"/>
            <a:r>
              <a:rPr lang="en-US" dirty="0"/>
              <a:t>No running away of learning it all</a:t>
            </a:r>
          </a:p>
          <a:p>
            <a:pPr lvl="1"/>
            <a:r>
              <a:rPr lang="en-US" dirty="0"/>
              <a:t>Medium complexity projects (pizza ordering, time management)</a:t>
            </a:r>
          </a:p>
          <a:p>
            <a:pPr lvl="1"/>
            <a:r>
              <a:rPr lang="en-US" dirty="0"/>
              <a:t>Practical project is highly recommended</a:t>
            </a:r>
          </a:p>
          <a:p>
            <a:r>
              <a:rPr lang="en-US" dirty="0"/>
              <a:t>Don</a:t>
            </a:r>
            <a:r>
              <a:rPr lang="mr-IN" dirty="0"/>
              <a:t>’</a:t>
            </a:r>
            <a:r>
              <a:rPr lang="en-US" dirty="0"/>
              <a:t>t leave it at the end </a:t>
            </a:r>
            <a:r>
              <a:rPr lang="mr-IN" dirty="0"/>
              <a:t>–</a:t>
            </a:r>
            <a:r>
              <a:rPr lang="en-US" dirty="0"/>
              <a:t> it is too much</a:t>
            </a:r>
          </a:p>
          <a:p>
            <a:r>
              <a:rPr lang="en-US" dirty="0"/>
              <a:t>End result:</a:t>
            </a:r>
          </a:p>
          <a:p>
            <a:pPr lvl="1"/>
            <a:r>
              <a:rPr lang="en-US" dirty="0"/>
              <a:t>Deployed ASP.NET Core web app (Azure)</a:t>
            </a:r>
          </a:p>
          <a:p>
            <a:pPr lvl="1"/>
            <a:r>
              <a:rPr lang="en-US" dirty="0"/>
              <a:t>Multilingual (UI and content! </a:t>
            </a:r>
            <a:r>
              <a:rPr lang="en-US" dirty="0" err="1"/>
              <a:t>DateTimes</a:t>
            </a:r>
            <a:r>
              <a:rPr lang="en-US" dirty="0"/>
              <a:t>, currency, </a:t>
            </a:r>
            <a:r>
              <a:rPr lang="en-US" dirty="0" err="1"/>
              <a:t>db</a:t>
            </a:r>
            <a:r>
              <a:rPr lang="en-US" dirty="0"/>
              <a:t> content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Visually and aesthetically decent (more than just default Bootstrap)</a:t>
            </a:r>
          </a:p>
          <a:p>
            <a:pPr lvl="1"/>
            <a:r>
              <a:rPr lang="en-US" dirty="0"/>
              <a:t>Separate admin and client areas</a:t>
            </a:r>
          </a:p>
          <a:p>
            <a:pPr lvl="1"/>
            <a:r>
              <a:rPr lang="en-US" dirty="0"/>
              <a:t>Role based granular access (Users and Roles), 3</a:t>
            </a:r>
            <a:r>
              <a:rPr lang="en-US" baseline="30000" dirty="0"/>
              <a:t>rd</a:t>
            </a:r>
            <a:r>
              <a:rPr lang="en-US" dirty="0"/>
              <a:t> party </a:t>
            </a:r>
            <a:r>
              <a:rPr lang="en-US" dirty="0" err="1"/>
              <a:t>auth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2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evaluation</a:t>
            </a:r>
          </a:p>
          <a:p>
            <a:pPr lvl="1"/>
            <a:r>
              <a:rPr lang="en-US" dirty="0"/>
              <a:t>Teacher is like an angel investor</a:t>
            </a:r>
          </a:p>
          <a:p>
            <a:pPr lvl="1"/>
            <a:r>
              <a:rPr lang="en-US" dirty="0"/>
              <a:t>Your project does not have to be ready for worldwide full production usage</a:t>
            </a:r>
          </a:p>
          <a:p>
            <a:pPr lvl="1"/>
            <a:r>
              <a:rPr lang="en-US" dirty="0"/>
              <a:t>But it has to be at level, where potential investor would understand, that you and your work is good enough for seed 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55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5436</TotalTime>
  <Words>519</Words>
  <Application>Microsoft Macintosh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ASP.NET Web applications – ICD0015</vt:lpstr>
      <vt:lpstr>ASP.NET Web Apps - Teacher</vt:lpstr>
      <vt:lpstr>What, Why, How, ….</vt:lpstr>
      <vt:lpstr>Recommended skills</vt:lpstr>
      <vt:lpstr>Technical requirements</vt:lpstr>
      <vt:lpstr>Technical requirements</vt:lpstr>
      <vt:lpstr>Grading</vt:lpstr>
      <vt:lpstr>Project</vt:lpstr>
      <vt:lpstr>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52</cp:revision>
  <dcterms:created xsi:type="dcterms:W3CDTF">2015-10-15T12:35:18Z</dcterms:created>
  <dcterms:modified xsi:type="dcterms:W3CDTF">2019-01-31T21:28:03Z</dcterms:modified>
</cp:coreProperties>
</file>