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1"/>
  </p:sldMasterIdLst>
  <p:notesMasterIdLst>
    <p:notesMasterId r:id="rId17"/>
  </p:notesMasterIdLst>
  <p:sldIdLst>
    <p:sldId id="256" r:id="rId2"/>
    <p:sldId id="287" r:id="rId3"/>
    <p:sldId id="263" r:id="rId4"/>
    <p:sldId id="264" r:id="rId5"/>
    <p:sldId id="265" r:id="rId6"/>
    <p:sldId id="266" r:id="rId7"/>
    <p:sldId id="267" r:id="rId8"/>
    <p:sldId id="268" r:id="rId9"/>
    <p:sldId id="269" r:id="rId10"/>
    <p:sldId id="270" r:id="rId11"/>
    <p:sldId id="271" r:id="rId12"/>
    <p:sldId id="272" r:id="rId13"/>
    <p:sldId id="273" r:id="rId14"/>
    <p:sldId id="274" r:id="rId15"/>
    <p:sldId id="262"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389" autoAdjust="0"/>
    <p:restoredTop sz="94660"/>
  </p:normalViewPr>
  <p:slideViewPr>
    <p:cSldViewPr snapToGrid="0">
      <p:cViewPr varScale="1">
        <p:scale>
          <a:sx n="180" d="100"/>
          <a:sy n="180" d="100"/>
        </p:scale>
        <p:origin x="44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t-EE"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058F15-0E18-4F6A-B9F3-564C7228F6E2}" type="datetimeFigureOut">
              <a:rPr lang="et-EE" smtClean="0"/>
              <a:t>17.02.19</a:t>
            </a:fld>
            <a:endParaRPr lang="et-EE"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t-EE"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t-EE"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C2EAB4-ED3B-407C-8199-EAC6E751E16E}" type="slidenum">
              <a:rPr lang="et-EE" smtClean="0"/>
              <a:t>‹#›</a:t>
            </a:fld>
            <a:endParaRPr lang="et-EE" dirty="0"/>
          </a:p>
        </p:txBody>
      </p:sp>
    </p:spTree>
    <p:extLst>
      <p:ext uri="{BB962C8B-B14F-4D97-AF65-F5344CB8AC3E}">
        <p14:creationId xmlns:p14="http://schemas.microsoft.com/office/powerpoint/2010/main" val="4128559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888AC89-E45F-D64D-B8F3-76DCC7BAD6AB}" type="datetime1">
              <a:rPr lang="en-US" smtClean="0"/>
              <a:t>2/17/19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1B4CF9D-99A5-F74E-8FB6-E23122EA7CDC}" type="datetime1">
              <a:rPr lang="en-US" smtClean="0"/>
              <a:t>2/17/19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2122132-AE74-854E-A35B-513CD6CBBC6B}" type="datetime1">
              <a:rPr lang="en-US" smtClean="0"/>
              <a:t>2/17/19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8929DEBC-90CA-CA42-975C-CA9A0A1033D8}" type="datetime1">
              <a:rPr lang="en-US" smtClean="0"/>
              <a:t>2/17/19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53FEB7F-23D1-8D46-95BC-1E54EACAB39E}" type="datetime1">
              <a:rPr lang="en-US" smtClean="0"/>
              <a:t>2/17/19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5F89E98-4525-AE4E-A379-CAEE7222AABC}" type="datetime1">
              <a:rPr lang="en-US" smtClean="0"/>
              <a:t>2/17/19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3BF3E31-0CDD-EA4D-8898-548E2F13753F}" type="datetime1">
              <a:rPr lang="en-US" smtClean="0"/>
              <a:t>2/17/19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4EC81B-C360-5A4B-A7C2-4E2DE8EFC73B}" type="datetime1">
              <a:rPr lang="en-US" smtClean="0"/>
              <a:t>2/17/19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626B6E-0D81-7D4D-95BF-FC0E2C97C764}" type="datetime1">
              <a:rPr lang="en-US" smtClean="0"/>
              <a:t>2/17/19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B3CA3F-205E-6F45-8556-9C585E0FBE77}" type="datetime1">
              <a:rPr lang="en-US" smtClean="0"/>
              <a:t>2/17/19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180BA70-24EF-6E4D-9A9B-D2CAC3C67582}" type="datetime1">
              <a:rPr lang="en-US" smtClean="0"/>
              <a:t>2/17/19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A4E15F2-AC9C-F04B-B5B5-77D9DCEDE61F}" type="datetime1">
              <a:rPr lang="en-US" smtClean="0"/>
              <a:t>2/17/19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3AB3307-0DC9-684A-A600-08A21123502B}" type="datetime1">
              <a:rPr lang="en-US" smtClean="0"/>
              <a:t>2/17/19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9195A10-20BA-794E-B313-9857DE2C1367}" type="datetime1">
              <a:rPr lang="en-US" smtClean="0"/>
              <a:t>2/17/19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B8B8449-FDE4-CA40-BD55-93F5EE1CA69A}" type="datetime1">
              <a:rPr lang="en-US" smtClean="0"/>
              <a:t>2/17/19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C355887A-33F6-944E-A7A0-2973D2885105}" type="datetime1">
              <a:rPr lang="en-US" smtClean="0"/>
              <a:t>2/17/19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4DCBD52-B78E-DE48-8D72-015352D59942}" type="datetime1">
              <a:rPr lang="en-US" smtClean="0"/>
              <a:t>2/17/19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5B6367DF-7645-4E46-9E78-F99963985D0D}" type="datetime1">
              <a:rPr lang="en-US" smtClean="0"/>
              <a:t>2/17/19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hyperlink" Target="mailto:akaver@itcollege.ee"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154955" y="494852"/>
            <a:ext cx="8825658" cy="4282529"/>
          </a:xfrm>
        </p:spPr>
        <p:txBody>
          <a:bodyPr/>
          <a:lstStyle/>
          <a:p>
            <a:r>
              <a:rPr lang="et-EE" sz="6000" dirty="0" err="1"/>
              <a:t>Building</a:t>
            </a:r>
            <a:r>
              <a:rPr lang="et-EE" sz="6000" dirty="0"/>
              <a:t> </a:t>
            </a:r>
            <a:r>
              <a:rPr lang="et-EE" sz="6000" dirty="0" err="1"/>
              <a:t>Distributed</a:t>
            </a:r>
            <a:r>
              <a:rPr lang="et-EE" sz="6000" dirty="0"/>
              <a:t> </a:t>
            </a:r>
            <a:r>
              <a:rPr lang="et-EE" sz="6000" dirty="0" err="1"/>
              <a:t>Systems</a:t>
            </a:r>
            <a:r>
              <a:rPr lang="et-EE" sz="6000" dirty="0"/>
              <a:t> – ICD0009</a:t>
            </a:r>
            <a:br>
              <a:rPr lang="et-EE" sz="6000" dirty="0"/>
            </a:br>
            <a:r>
              <a:rPr lang="et-EE" sz="6000" dirty="0"/>
              <a:t>Network </a:t>
            </a:r>
            <a:r>
              <a:rPr lang="et-EE" sz="6000" dirty="0" err="1"/>
              <a:t>Applications</a:t>
            </a:r>
            <a:r>
              <a:rPr lang="et-EE" sz="6000" dirty="0"/>
              <a:t> II: </a:t>
            </a:r>
            <a:r>
              <a:rPr lang="et-EE" sz="6000" dirty="0" err="1"/>
              <a:t>Distributed</a:t>
            </a:r>
            <a:r>
              <a:rPr lang="et-EE" sz="6000" dirty="0"/>
              <a:t> </a:t>
            </a:r>
            <a:r>
              <a:rPr lang="et-EE" sz="6000" dirty="0" err="1"/>
              <a:t>Systems</a:t>
            </a:r>
            <a:r>
              <a:rPr lang="et-EE" sz="6000" dirty="0"/>
              <a:t> – I371</a:t>
            </a:r>
          </a:p>
        </p:txBody>
      </p:sp>
      <p:sp>
        <p:nvSpPr>
          <p:cNvPr id="5" name="Text Placeholder 4"/>
          <p:cNvSpPr>
            <a:spLocks noGrp="1"/>
          </p:cNvSpPr>
          <p:nvPr>
            <p:ph type="subTitle" idx="1"/>
          </p:nvPr>
        </p:nvSpPr>
        <p:spPr>
          <a:xfrm>
            <a:off x="1154955" y="5024806"/>
            <a:ext cx="8825658" cy="1176232"/>
          </a:xfrm>
        </p:spPr>
        <p:txBody>
          <a:bodyPr>
            <a:normAutofit fontScale="92500" lnSpcReduction="10000"/>
          </a:bodyPr>
          <a:lstStyle/>
          <a:p>
            <a:r>
              <a:rPr lang="en-US" cap="none"/>
              <a:t>TalTech </a:t>
            </a:r>
            <a:r>
              <a:rPr lang="en-US" cap="none" dirty="0"/>
              <a:t>IT College, Andres Käver, 2018-2019, Spring semester</a:t>
            </a:r>
          </a:p>
          <a:p>
            <a:r>
              <a:rPr lang="en-US" cap="none" dirty="0"/>
              <a:t>Web: http://enos.Itcollege.ee/~</a:t>
            </a:r>
            <a:r>
              <a:rPr lang="en-US" cap="none" dirty="0" err="1"/>
              <a:t>akaver</a:t>
            </a:r>
            <a:r>
              <a:rPr lang="en-US" cap="none" dirty="0"/>
              <a:t>/</a:t>
            </a:r>
            <a:r>
              <a:rPr lang="en-US" cap="none" dirty="0" err="1"/>
              <a:t>DistributedSystems</a:t>
            </a:r>
            <a:endParaRPr lang="en-US" cap="none" dirty="0"/>
          </a:p>
          <a:p>
            <a:r>
              <a:rPr lang="en-US" cap="none" dirty="0"/>
              <a:t>Skype: </a:t>
            </a:r>
            <a:r>
              <a:rPr lang="en-US" b="1" cap="none" dirty="0"/>
              <a:t>akaver</a:t>
            </a:r>
            <a:r>
              <a:rPr lang="en-US" cap="none" dirty="0"/>
              <a:t>   Email: </a:t>
            </a:r>
            <a:r>
              <a:rPr lang="en-US" b="1" cap="none" dirty="0">
                <a:hlinkClick r:id="rId2"/>
              </a:rPr>
              <a:t>akaver@itcollege.ee</a:t>
            </a:r>
            <a:endParaRPr lang="en-US" b="1" cap="none" dirty="0"/>
          </a:p>
          <a:p>
            <a:endParaRPr lang="en-US" cap="none" dirty="0"/>
          </a:p>
        </p:txBody>
      </p:sp>
      <p:pic>
        <p:nvPicPr>
          <p:cNvPr id="2" name="Picture 1"/>
          <p:cNvPicPr>
            <a:picLocks noChangeAspect="1"/>
          </p:cNvPicPr>
          <p:nvPr/>
        </p:nvPicPr>
        <p:blipFill>
          <a:blip r:embed="rId3"/>
          <a:stretch>
            <a:fillRect/>
          </a:stretch>
        </p:blipFill>
        <p:spPr>
          <a:xfrm>
            <a:off x="8870302" y="1"/>
            <a:ext cx="3321698" cy="1808480"/>
          </a:xfrm>
          <a:prstGeom prst="rect">
            <a:avLst/>
          </a:prstGeom>
        </p:spPr>
      </p:pic>
    </p:spTree>
    <p:extLst>
      <p:ext uri="{BB962C8B-B14F-4D97-AF65-F5344CB8AC3E}">
        <p14:creationId xmlns:p14="http://schemas.microsoft.com/office/powerpoint/2010/main" val="15725644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55F0B-9B5A-D844-96F0-F406ECFEE690}"/>
              </a:ext>
            </a:extLst>
          </p:cNvPr>
          <p:cNvSpPr>
            <a:spLocks noGrp="1"/>
          </p:cNvSpPr>
          <p:nvPr>
            <p:ph type="title"/>
          </p:nvPr>
        </p:nvSpPr>
        <p:spPr/>
        <p:txBody>
          <a:bodyPr/>
          <a:lstStyle/>
          <a:p>
            <a:r>
              <a:rPr lang="en-US" dirty="0"/>
              <a:t>EF - Apply migrations at runtime</a:t>
            </a:r>
            <a:br>
              <a:rPr lang="en-US" dirty="0"/>
            </a:br>
            <a:endParaRPr lang="en-US" dirty="0"/>
          </a:p>
        </p:txBody>
      </p:sp>
      <p:sp>
        <p:nvSpPr>
          <p:cNvPr id="3" name="Content Placeholder 2">
            <a:extLst>
              <a:ext uri="{FF2B5EF4-FFF2-40B4-BE49-F238E27FC236}">
                <a16:creationId xmlns:a16="http://schemas.microsoft.com/office/drawing/2014/main" id="{57FFCE47-0799-8E4F-98E2-B7669387C58C}"/>
              </a:ext>
            </a:extLst>
          </p:cNvPr>
          <p:cNvSpPr>
            <a:spLocks noGrp="1"/>
          </p:cNvSpPr>
          <p:nvPr>
            <p:ph idx="1"/>
          </p:nvPr>
        </p:nvSpPr>
        <p:spPr/>
        <p:txBody>
          <a:bodyPr/>
          <a:lstStyle/>
          <a:p>
            <a:r>
              <a:rPr lang="en-US" dirty="0"/>
              <a:t>Some apps may want to apply migrations at runtime during startup or first run. Do this using the Migrate() method.</a:t>
            </a:r>
          </a:p>
          <a:p>
            <a:pPr lvl="1"/>
            <a:r>
              <a:rPr lang="en-US" dirty="0" err="1"/>
              <a:t>myDbContext.Database.Migrate</a:t>
            </a:r>
            <a:r>
              <a:rPr lang="en-US" dirty="0"/>
              <a:t>();</a:t>
            </a:r>
          </a:p>
          <a:p>
            <a:pPr lvl="1"/>
            <a:r>
              <a:rPr lang="en-US" dirty="0"/>
              <a:t>All unapplied migrations will be added one-by-one in sequence.</a:t>
            </a:r>
          </a:p>
        </p:txBody>
      </p:sp>
      <p:sp>
        <p:nvSpPr>
          <p:cNvPr id="4" name="Slide Number Placeholder 3">
            <a:extLst>
              <a:ext uri="{FF2B5EF4-FFF2-40B4-BE49-F238E27FC236}">
                <a16:creationId xmlns:a16="http://schemas.microsoft.com/office/drawing/2014/main" id="{1136DF24-36D2-9F4F-BE5C-905E0A0452F3}"/>
              </a:ext>
            </a:extLst>
          </p:cNvPr>
          <p:cNvSpPr>
            <a:spLocks noGrp="1"/>
          </p:cNvSpPr>
          <p:nvPr>
            <p:ph type="sldNum" sz="quarter" idx="12"/>
          </p:nvPr>
        </p:nvSpPr>
        <p:spPr/>
        <p:txBody>
          <a:bodyPr/>
          <a:lstStyle/>
          <a:p>
            <a:fld id="{D57F1E4F-1CFF-5643-939E-02111984F565}" type="slidenum">
              <a:rPr lang="en-US" smtClean="0"/>
              <a:t>9</a:t>
            </a:fld>
            <a:endParaRPr lang="en-US" dirty="0"/>
          </a:p>
        </p:txBody>
      </p:sp>
    </p:spTree>
    <p:extLst>
      <p:ext uri="{BB962C8B-B14F-4D97-AF65-F5344CB8AC3E}">
        <p14:creationId xmlns:p14="http://schemas.microsoft.com/office/powerpoint/2010/main" val="784317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55F0B-9B5A-D844-96F0-F406ECFEE690}"/>
              </a:ext>
            </a:extLst>
          </p:cNvPr>
          <p:cNvSpPr>
            <a:spLocks noGrp="1"/>
          </p:cNvSpPr>
          <p:nvPr>
            <p:ph type="title"/>
          </p:nvPr>
        </p:nvSpPr>
        <p:spPr/>
        <p:txBody>
          <a:bodyPr/>
          <a:lstStyle/>
          <a:p>
            <a:r>
              <a:rPr lang="en-US" dirty="0"/>
              <a:t>EF – Drop the DB </a:t>
            </a:r>
          </a:p>
        </p:txBody>
      </p:sp>
      <p:sp>
        <p:nvSpPr>
          <p:cNvPr id="3" name="Content Placeholder 2">
            <a:extLst>
              <a:ext uri="{FF2B5EF4-FFF2-40B4-BE49-F238E27FC236}">
                <a16:creationId xmlns:a16="http://schemas.microsoft.com/office/drawing/2014/main" id="{57FFCE47-0799-8E4F-98E2-B7669387C58C}"/>
              </a:ext>
            </a:extLst>
          </p:cNvPr>
          <p:cNvSpPr>
            <a:spLocks noGrp="1"/>
          </p:cNvSpPr>
          <p:nvPr>
            <p:ph idx="1"/>
          </p:nvPr>
        </p:nvSpPr>
        <p:spPr/>
        <p:txBody>
          <a:bodyPr/>
          <a:lstStyle/>
          <a:p>
            <a:r>
              <a:rPr lang="en-US" dirty="0"/>
              <a:t>If you just need to drop the database</a:t>
            </a:r>
            <a:br>
              <a:rPr lang="en-US" dirty="0"/>
            </a:br>
            <a:br>
              <a:rPr lang="en-US" dirty="0"/>
            </a:br>
            <a:r>
              <a:rPr lang="en-US" dirty="0"/>
              <a:t>&gt; dotnet </a:t>
            </a:r>
            <a:r>
              <a:rPr lang="en-US" dirty="0" err="1"/>
              <a:t>ef</a:t>
            </a:r>
            <a:r>
              <a:rPr lang="en-US" dirty="0"/>
              <a:t> database drop</a:t>
            </a:r>
          </a:p>
          <a:p>
            <a:endParaRPr lang="en-US" dirty="0"/>
          </a:p>
          <a:p>
            <a:r>
              <a:rPr lang="en-US" dirty="0"/>
              <a:t>If you moved your </a:t>
            </a:r>
            <a:r>
              <a:rPr lang="en-US" dirty="0" err="1"/>
              <a:t>DbContext</a:t>
            </a:r>
            <a:r>
              <a:rPr lang="en-US" dirty="0"/>
              <a:t> into different project you need to specify on every EF command which project is startup-project and where is </a:t>
            </a:r>
            <a:r>
              <a:rPr lang="en-US" dirty="0" err="1"/>
              <a:t>DbContext</a:t>
            </a:r>
            <a:br>
              <a:rPr lang="en-US" dirty="0"/>
            </a:br>
            <a:r>
              <a:rPr lang="en-US" dirty="0"/>
              <a:t>&gt; dotnet </a:t>
            </a:r>
            <a:r>
              <a:rPr lang="en-US" dirty="0" err="1"/>
              <a:t>ef</a:t>
            </a:r>
            <a:r>
              <a:rPr lang="en-US" dirty="0"/>
              <a:t> …. --project DAL --startup-project WebApp</a:t>
            </a:r>
          </a:p>
        </p:txBody>
      </p:sp>
      <p:sp>
        <p:nvSpPr>
          <p:cNvPr id="4" name="Slide Number Placeholder 3">
            <a:extLst>
              <a:ext uri="{FF2B5EF4-FFF2-40B4-BE49-F238E27FC236}">
                <a16:creationId xmlns:a16="http://schemas.microsoft.com/office/drawing/2014/main" id="{1136DF24-36D2-9F4F-BE5C-905E0A0452F3}"/>
              </a:ext>
            </a:extLst>
          </p:cNvPr>
          <p:cNvSpPr>
            <a:spLocks noGrp="1"/>
          </p:cNvSpPr>
          <p:nvPr>
            <p:ph type="sldNum" sz="quarter" idx="12"/>
          </p:nvPr>
        </p:nvSpPr>
        <p:spPr/>
        <p:txBody>
          <a:bodyPr/>
          <a:lstStyle/>
          <a:p>
            <a:fld id="{D57F1E4F-1CFF-5643-939E-02111984F565}" type="slidenum">
              <a:rPr lang="en-US" smtClean="0"/>
              <a:t>10</a:t>
            </a:fld>
            <a:endParaRPr lang="en-US" dirty="0"/>
          </a:p>
        </p:txBody>
      </p:sp>
    </p:spTree>
    <p:extLst>
      <p:ext uri="{BB962C8B-B14F-4D97-AF65-F5344CB8AC3E}">
        <p14:creationId xmlns:p14="http://schemas.microsoft.com/office/powerpoint/2010/main" val="6285671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55F0B-9B5A-D844-96F0-F406ECFEE690}"/>
              </a:ext>
            </a:extLst>
          </p:cNvPr>
          <p:cNvSpPr>
            <a:spLocks noGrp="1"/>
          </p:cNvSpPr>
          <p:nvPr>
            <p:ph type="title"/>
          </p:nvPr>
        </p:nvSpPr>
        <p:spPr/>
        <p:txBody>
          <a:bodyPr/>
          <a:lstStyle/>
          <a:p>
            <a:r>
              <a:rPr lang="en-US" dirty="0"/>
              <a:t>EF -  Create and Drop APIs</a:t>
            </a:r>
          </a:p>
        </p:txBody>
      </p:sp>
      <p:sp>
        <p:nvSpPr>
          <p:cNvPr id="3" name="Content Placeholder 2">
            <a:extLst>
              <a:ext uri="{FF2B5EF4-FFF2-40B4-BE49-F238E27FC236}">
                <a16:creationId xmlns:a16="http://schemas.microsoft.com/office/drawing/2014/main" id="{57FFCE47-0799-8E4F-98E2-B7669387C58C}"/>
              </a:ext>
            </a:extLst>
          </p:cNvPr>
          <p:cNvSpPr>
            <a:spLocks noGrp="1"/>
          </p:cNvSpPr>
          <p:nvPr>
            <p:ph idx="1"/>
          </p:nvPr>
        </p:nvSpPr>
        <p:spPr/>
        <p:txBody>
          <a:bodyPr/>
          <a:lstStyle/>
          <a:p>
            <a:r>
              <a:rPr lang="en-US" dirty="0"/>
              <a:t>The </a:t>
            </a:r>
            <a:r>
              <a:rPr lang="en-US" dirty="0" err="1"/>
              <a:t>EnsureCreated</a:t>
            </a:r>
            <a:r>
              <a:rPr lang="en-US" dirty="0"/>
              <a:t> and </a:t>
            </a:r>
            <a:r>
              <a:rPr lang="en-US" dirty="0" err="1"/>
              <a:t>EnsureDeleted</a:t>
            </a:r>
            <a:r>
              <a:rPr lang="en-US" dirty="0"/>
              <a:t> methods provide a lightweight alternative to Migrations for managing the database schema. These methods are useful in scenarios when the data is transient and can be dropped when the schema changes.</a:t>
            </a:r>
          </a:p>
          <a:p>
            <a:r>
              <a:rPr lang="en-US" b="1" dirty="0" err="1"/>
              <a:t>EnsureCreated</a:t>
            </a:r>
            <a:r>
              <a:rPr lang="en-US" b="1" dirty="0"/>
              <a:t> and Migrations don't work well together. If you're using Migrations, don't use </a:t>
            </a:r>
            <a:r>
              <a:rPr lang="en-US" b="1" dirty="0" err="1"/>
              <a:t>EnsureCreated</a:t>
            </a:r>
            <a:r>
              <a:rPr lang="en-US" b="1" dirty="0"/>
              <a:t> to initialize the schema.</a:t>
            </a:r>
          </a:p>
        </p:txBody>
      </p:sp>
      <p:sp>
        <p:nvSpPr>
          <p:cNvPr id="4" name="Slide Number Placeholder 3">
            <a:extLst>
              <a:ext uri="{FF2B5EF4-FFF2-40B4-BE49-F238E27FC236}">
                <a16:creationId xmlns:a16="http://schemas.microsoft.com/office/drawing/2014/main" id="{1136DF24-36D2-9F4F-BE5C-905E0A0452F3}"/>
              </a:ext>
            </a:extLst>
          </p:cNvPr>
          <p:cNvSpPr>
            <a:spLocks noGrp="1"/>
          </p:cNvSpPr>
          <p:nvPr>
            <p:ph type="sldNum" sz="quarter" idx="12"/>
          </p:nvPr>
        </p:nvSpPr>
        <p:spPr/>
        <p:txBody>
          <a:bodyPr/>
          <a:lstStyle/>
          <a:p>
            <a:fld id="{D57F1E4F-1CFF-5643-939E-02111984F565}" type="slidenum">
              <a:rPr lang="en-US" smtClean="0"/>
              <a:t>11</a:t>
            </a:fld>
            <a:endParaRPr lang="en-US" dirty="0"/>
          </a:p>
        </p:txBody>
      </p:sp>
    </p:spTree>
    <p:extLst>
      <p:ext uri="{BB962C8B-B14F-4D97-AF65-F5344CB8AC3E}">
        <p14:creationId xmlns:p14="http://schemas.microsoft.com/office/powerpoint/2010/main" val="19526135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55F0B-9B5A-D844-96F0-F406ECFEE690}"/>
              </a:ext>
            </a:extLst>
          </p:cNvPr>
          <p:cNvSpPr>
            <a:spLocks noGrp="1"/>
          </p:cNvSpPr>
          <p:nvPr>
            <p:ph type="title"/>
          </p:nvPr>
        </p:nvSpPr>
        <p:spPr/>
        <p:txBody>
          <a:bodyPr/>
          <a:lstStyle/>
          <a:p>
            <a:r>
              <a:rPr lang="en-US" dirty="0"/>
              <a:t>EF - Create and Drop APIs</a:t>
            </a:r>
          </a:p>
        </p:txBody>
      </p:sp>
      <p:sp>
        <p:nvSpPr>
          <p:cNvPr id="3" name="Content Placeholder 2">
            <a:extLst>
              <a:ext uri="{FF2B5EF4-FFF2-40B4-BE49-F238E27FC236}">
                <a16:creationId xmlns:a16="http://schemas.microsoft.com/office/drawing/2014/main" id="{57FFCE47-0799-8E4F-98E2-B7669387C58C}"/>
              </a:ext>
            </a:extLst>
          </p:cNvPr>
          <p:cNvSpPr>
            <a:spLocks noGrp="1"/>
          </p:cNvSpPr>
          <p:nvPr>
            <p:ph idx="1"/>
          </p:nvPr>
        </p:nvSpPr>
        <p:spPr/>
        <p:txBody>
          <a:bodyPr/>
          <a:lstStyle/>
          <a:p>
            <a:r>
              <a:rPr lang="en-US" dirty="0"/>
              <a:t>The </a:t>
            </a:r>
            <a:r>
              <a:rPr lang="en-US" dirty="0" err="1"/>
              <a:t>EnsureDeleted</a:t>
            </a:r>
            <a:r>
              <a:rPr lang="en-US" dirty="0"/>
              <a:t> method will drop the database if it exists.</a:t>
            </a:r>
            <a:br>
              <a:rPr lang="en-US" dirty="0"/>
            </a:br>
            <a:r>
              <a:rPr lang="en-US" dirty="0" err="1"/>
              <a:t>dbContext.Database.EnsureDeleted</a:t>
            </a:r>
            <a:r>
              <a:rPr lang="en-US" dirty="0"/>
              <a:t>();</a:t>
            </a:r>
          </a:p>
          <a:p>
            <a:r>
              <a:rPr lang="en-US" dirty="0" err="1"/>
              <a:t>EnsureCreated</a:t>
            </a:r>
            <a:r>
              <a:rPr lang="en-US" dirty="0"/>
              <a:t> will create the database if it doesn't exist and initialize the database schema. If any tables exist (including tables for another </a:t>
            </a:r>
            <a:r>
              <a:rPr lang="en-US" dirty="0" err="1"/>
              <a:t>DbContext</a:t>
            </a:r>
            <a:r>
              <a:rPr lang="en-US" dirty="0"/>
              <a:t> class), the schema won't be initialized.</a:t>
            </a:r>
            <a:br>
              <a:rPr lang="en-US" b="1" dirty="0"/>
            </a:br>
            <a:r>
              <a:rPr lang="en-US" dirty="0" err="1"/>
              <a:t>dbContext.Database.EnsureCreated</a:t>
            </a:r>
            <a:r>
              <a:rPr lang="en-US" dirty="0"/>
              <a:t>();</a:t>
            </a:r>
          </a:p>
          <a:p>
            <a:r>
              <a:rPr lang="en-US" dirty="0" err="1"/>
              <a:t>Async</a:t>
            </a:r>
            <a:r>
              <a:rPr lang="en-US" dirty="0"/>
              <a:t> is also available!</a:t>
            </a:r>
          </a:p>
        </p:txBody>
      </p:sp>
      <p:sp>
        <p:nvSpPr>
          <p:cNvPr id="4" name="Slide Number Placeholder 3">
            <a:extLst>
              <a:ext uri="{FF2B5EF4-FFF2-40B4-BE49-F238E27FC236}">
                <a16:creationId xmlns:a16="http://schemas.microsoft.com/office/drawing/2014/main" id="{1136DF24-36D2-9F4F-BE5C-905E0A0452F3}"/>
              </a:ext>
            </a:extLst>
          </p:cNvPr>
          <p:cNvSpPr>
            <a:spLocks noGrp="1"/>
          </p:cNvSpPr>
          <p:nvPr>
            <p:ph type="sldNum" sz="quarter" idx="12"/>
          </p:nvPr>
        </p:nvSpPr>
        <p:spPr/>
        <p:txBody>
          <a:bodyPr/>
          <a:lstStyle/>
          <a:p>
            <a:fld id="{D57F1E4F-1CFF-5643-939E-02111984F565}" type="slidenum">
              <a:rPr lang="en-US" smtClean="0"/>
              <a:t>12</a:t>
            </a:fld>
            <a:endParaRPr lang="en-US" dirty="0"/>
          </a:p>
        </p:txBody>
      </p:sp>
    </p:spTree>
    <p:extLst>
      <p:ext uri="{BB962C8B-B14F-4D97-AF65-F5344CB8AC3E}">
        <p14:creationId xmlns:p14="http://schemas.microsoft.com/office/powerpoint/2010/main" val="8106657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55F0B-9B5A-D844-96F0-F406ECFEE690}"/>
              </a:ext>
            </a:extLst>
          </p:cNvPr>
          <p:cNvSpPr>
            <a:spLocks noGrp="1"/>
          </p:cNvSpPr>
          <p:nvPr>
            <p:ph type="title"/>
          </p:nvPr>
        </p:nvSpPr>
        <p:spPr/>
        <p:txBody>
          <a:bodyPr/>
          <a:lstStyle/>
          <a:p>
            <a:r>
              <a:rPr lang="en-US" dirty="0"/>
              <a:t>EF – Reverse engineering </a:t>
            </a:r>
          </a:p>
        </p:txBody>
      </p:sp>
      <p:sp>
        <p:nvSpPr>
          <p:cNvPr id="3" name="Content Placeholder 2">
            <a:extLst>
              <a:ext uri="{FF2B5EF4-FFF2-40B4-BE49-F238E27FC236}">
                <a16:creationId xmlns:a16="http://schemas.microsoft.com/office/drawing/2014/main" id="{57FFCE47-0799-8E4F-98E2-B7669387C58C}"/>
              </a:ext>
            </a:extLst>
          </p:cNvPr>
          <p:cNvSpPr>
            <a:spLocks noGrp="1"/>
          </p:cNvSpPr>
          <p:nvPr>
            <p:ph idx="1"/>
          </p:nvPr>
        </p:nvSpPr>
        <p:spPr/>
        <p:txBody>
          <a:bodyPr/>
          <a:lstStyle/>
          <a:p>
            <a:r>
              <a:rPr lang="en-US" dirty="0"/>
              <a:t>Reverse engineering is the process of scaffolding entity type classes and a </a:t>
            </a:r>
            <a:r>
              <a:rPr lang="en-US" dirty="0" err="1"/>
              <a:t>DbContext</a:t>
            </a:r>
            <a:r>
              <a:rPr lang="en-US" dirty="0"/>
              <a:t> class based on a database schema. </a:t>
            </a:r>
            <a:br>
              <a:rPr lang="en-US" dirty="0"/>
            </a:br>
            <a:br>
              <a:rPr lang="en-US" dirty="0"/>
            </a:br>
            <a:r>
              <a:rPr lang="en-US" dirty="0"/>
              <a:t>&gt; dotnet </a:t>
            </a:r>
            <a:r>
              <a:rPr lang="en-US" dirty="0" err="1"/>
              <a:t>ef</a:t>
            </a:r>
            <a:r>
              <a:rPr lang="en-US" dirty="0"/>
              <a:t> </a:t>
            </a:r>
            <a:r>
              <a:rPr lang="en-US" dirty="0" err="1"/>
              <a:t>dbcontext</a:t>
            </a:r>
            <a:r>
              <a:rPr lang="en-US" dirty="0"/>
              <a:t> scaffold </a:t>
            </a:r>
            <a:br>
              <a:rPr lang="en-US" dirty="0"/>
            </a:br>
            <a:r>
              <a:rPr lang="en-US" dirty="0"/>
              <a:t>"Data Source=(</a:t>
            </a:r>
            <a:r>
              <a:rPr lang="en-US" dirty="0" err="1"/>
              <a:t>localdb</a:t>
            </a:r>
            <a:r>
              <a:rPr lang="en-US" dirty="0"/>
              <a:t>)\</a:t>
            </a:r>
            <a:r>
              <a:rPr lang="en-US" dirty="0" err="1"/>
              <a:t>MSSQLLocalDB;Initial</a:t>
            </a:r>
            <a:r>
              <a:rPr lang="en-US" dirty="0"/>
              <a:t> Catalog=</a:t>
            </a:r>
            <a:r>
              <a:rPr lang="en-US" dirty="0" err="1"/>
              <a:t>ContactDb</a:t>
            </a:r>
            <a:r>
              <a:rPr lang="en-US" dirty="0"/>
              <a:t>”</a:t>
            </a:r>
            <a:br>
              <a:rPr lang="en-US" dirty="0"/>
            </a:br>
            <a:r>
              <a:rPr lang="en-US" dirty="0" err="1"/>
              <a:t>Microsoft.EntityFrameworkCore.SqlServer</a:t>
            </a:r>
            <a:br>
              <a:rPr lang="en-US" dirty="0"/>
            </a:br>
            <a:r>
              <a:rPr lang="en-US" dirty="0"/>
              <a:t>--table Persons --table Contacts --table </a:t>
            </a:r>
            <a:r>
              <a:rPr lang="en-US" dirty="0" err="1"/>
              <a:t>ContactTypes</a:t>
            </a:r>
            <a:br>
              <a:rPr lang="en-US" dirty="0"/>
            </a:br>
            <a:r>
              <a:rPr lang="en-US" dirty="0"/>
              <a:t>--data-annotations</a:t>
            </a:r>
            <a:br>
              <a:rPr lang="en-US" dirty="0"/>
            </a:br>
            <a:r>
              <a:rPr lang="en-US" dirty="0"/>
              <a:t>--context </a:t>
            </a:r>
            <a:r>
              <a:rPr lang="en-US" dirty="0" err="1"/>
              <a:t>AppDbContext</a:t>
            </a:r>
            <a:br>
              <a:rPr lang="en-US" dirty="0"/>
            </a:br>
            <a:r>
              <a:rPr lang="en-US" dirty="0"/>
              <a:t>--context-</a:t>
            </a:r>
            <a:r>
              <a:rPr lang="en-US" dirty="0" err="1"/>
              <a:t>dir</a:t>
            </a:r>
            <a:r>
              <a:rPr lang="en-US" dirty="0"/>
              <a:t> Data --output-</a:t>
            </a:r>
            <a:r>
              <a:rPr lang="en-US" dirty="0" err="1"/>
              <a:t>dir</a:t>
            </a:r>
            <a:r>
              <a:rPr lang="en-US" dirty="0"/>
              <a:t> Models</a:t>
            </a:r>
          </a:p>
          <a:p>
            <a:r>
              <a:rPr lang="en-US" dirty="0"/>
              <a:t>String escaping according to shell you are using!</a:t>
            </a:r>
            <a:br>
              <a:rPr lang="en-US" dirty="0"/>
            </a:br>
            <a:endParaRPr lang="en-US" dirty="0"/>
          </a:p>
        </p:txBody>
      </p:sp>
      <p:sp>
        <p:nvSpPr>
          <p:cNvPr id="4" name="Slide Number Placeholder 3">
            <a:extLst>
              <a:ext uri="{FF2B5EF4-FFF2-40B4-BE49-F238E27FC236}">
                <a16:creationId xmlns:a16="http://schemas.microsoft.com/office/drawing/2014/main" id="{1136DF24-36D2-9F4F-BE5C-905E0A0452F3}"/>
              </a:ext>
            </a:extLst>
          </p:cNvPr>
          <p:cNvSpPr>
            <a:spLocks noGrp="1"/>
          </p:cNvSpPr>
          <p:nvPr>
            <p:ph type="sldNum" sz="quarter" idx="12"/>
          </p:nvPr>
        </p:nvSpPr>
        <p:spPr/>
        <p:txBody>
          <a:bodyPr/>
          <a:lstStyle/>
          <a:p>
            <a:fld id="{D57F1E4F-1CFF-5643-939E-02111984F565}" type="slidenum">
              <a:rPr lang="en-US" smtClean="0"/>
              <a:t>13</a:t>
            </a:fld>
            <a:endParaRPr lang="en-US" dirty="0"/>
          </a:p>
        </p:txBody>
      </p:sp>
    </p:spTree>
    <p:extLst>
      <p:ext uri="{BB962C8B-B14F-4D97-AF65-F5344CB8AC3E}">
        <p14:creationId xmlns:p14="http://schemas.microsoft.com/office/powerpoint/2010/main" val="18251260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7F1E4F-1CFF-5643-939E-02111984F565}" type="slidenum">
              <a:rPr lang="en-US" smtClean="0"/>
              <a:t>14</a:t>
            </a:fld>
            <a:endParaRPr lang="en-US" dirty="0"/>
          </a:p>
        </p:txBody>
      </p:sp>
      <p:pic>
        <p:nvPicPr>
          <p:cNvPr id="5" name="Picture 4"/>
          <p:cNvPicPr>
            <a:picLocks noChangeAspect="1"/>
          </p:cNvPicPr>
          <p:nvPr/>
        </p:nvPicPr>
        <p:blipFill>
          <a:blip r:embed="rId2"/>
          <a:stretch>
            <a:fillRect/>
          </a:stretch>
        </p:blipFill>
        <p:spPr>
          <a:xfrm>
            <a:off x="721568" y="553618"/>
            <a:ext cx="10671172" cy="5809860"/>
          </a:xfrm>
          <a:prstGeom prst="rect">
            <a:avLst/>
          </a:prstGeom>
        </p:spPr>
      </p:pic>
    </p:spTree>
    <p:extLst>
      <p:ext uri="{BB962C8B-B14F-4D97-AF65-F5344CB8AC3E}">
        <p14:creationId xmlns:p14="http://schemas.microsoft.com/office/powerpoint/2010/main" val="1937583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55F0B-9B5A-D844-96F0-F406ECFEE690}"/>
              </a:ext>
            </a:extLst>
          </p:cNvPr>
          <p:cNvSpPr>
            <a:spLocks noGrp="1"/>
          </p:cNvSpPr>
          <p:nvPr>
            <p:ph type="title"/>
          </p:nvPr>
        </p:nvSpPr>
        <p:spPr/>
        <p:txBody>
          <a:bodyPr/>
          <a:lstStyle/>
          <a:p>
            <a:r>
              <a:rPr lang="en-US" dirty="0"/>
              <a:t>EF – Managing Schemas</a:t>
            </a:r>
          </a:p>
        </p:txBody>
      </p:sp>
      <p:sp>
        <p:nvSpPr>
          <p:cNvPr id="3" name="Content Placeholder 2">
            <a:extLst>
              <a:ext uri="{FF2B5EF4-FFF2-40B4-BE49-F238E27FC236}">
                <a16:creationId xmlns:a16="http://schemas.microsoft.com/office/drawing/2014/main" id="{57FFCE47-0799-8E4F-98E2-B7669387C58C}"/>
              </a:ext>
            </a:extLst>
          </p:cNvPr>
          <p:cNvSpPr>
            <a:spLocks noGrp="1"/>
          </p:cNvSpPr>
          <p:nvPr>
            <p:ph idx="1"/>
          </p:nvPr>
        </p:nvSpPr>
        <p:spPr/>
        <p:txBody>
          <a:bodyPr/>
          <a:lstStyle/>
          <a:p>
            <a:r>
              <a:rPr lang="en-US" dirty="0"/>
              <a:t>Over time data model (entities) change and get out of sync with database. Simplest solution is to drop database and recreate in from zero. In real life - this is not usually possible, data loss is not acceptable.</a:t>
            </a:r>
          </a:p>
          <a:p>
            <a:r>
              <a:rPr lang="en-US" dirty="0"/>
              <a:t>EF Core provides different ways for updating database – called Migrations.</a:t>
            </a:r>
          </a:p>
          <a:p>
            <a:endParaRPr lang="en-US" dirty="0"/>
          </a:p>
        </p:txBody>
      </p:sp>
      <p:sp>
        <p:nvSpPr>
          <p:cNvPr id="4" name="Slide Number Placeholder 3">
            <a:extLst>
              <a:ext uri="{FF2B5EF4-FFF2-40B4-BE49-F238E27FC236}">
                <a16:creationId xmlns:a16="http://schemas.microsoft.com/office/drawing/2014/main" id="{1136DF24-36D2-9F4F-BE5C-905E0A0452F3}"/>
              </a:ext>
            </a:extLst>
          </p:cNvPr>
          <p:cNvSpPr>
            <a:spLocks noGrp="1"/>
          </p:cNvSpPr>
          <p:nvPr>
            <p:ph type="sldNum" sz="quarter" idx="12"/>
          </p:nvPr>
        </p:nvSpPr>
        <p:spPr/>
        <p:txBody>
          <a:bodyPr/>
          <a:lstStyle/>
          <a:p>
            <a:fld id="{D57F1E4F-1CFF-5643-939E-02111984F565}" type="slidenum">
              <a:rPr lang="en-US" smtClean="0"/>
              <a:t>1</a:t>
            </a:fld>
            <a:endParaRPr lang="en-US" dirty="0"/>
          </a:p>
        </p:txBody>
      </p:sp>
    </p:spTree>
    <p:extLst>
      <p:ext uri="{BB962C8B-B14F-4D97-AF65-F5344CB8AC3E}">
        <p14:creationId xmlns:p14="http://schemas.microsoft.com/office/powerpoint/2010/main" val="2015797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55F0B-9B5A-D844-96F0-F406ECFEE690}"/>
              </a:ext>
            </a:extLst>
          </p:cNvPr>
          <p:cNvSpPr>
            <a:spLocks noGrp="1"/>
          </p:cNvSpPr>
          <p:nvPr>
            <p:ph type="title"/>
          </p:nvPr>
        </p:nvSpPr>
        <p:spPr/>
        <p:txBody>
          <a:bodyPr/>
          <a:lstStyle/>
          <a:p>
            <a:r>
              <a:rPr lang="en-US" dirty="0"/>
              <a:t>EF - Migration</a:t>
            </a:r>
          </a:p>
        </p:txBody>
      </p:sp>
      <p:sp>
        <p:nvSpPr>
          <p:cNvPr id="3" name="Content Placeholder 2">
            <a:extLst>
              <a:ext uri="{FF2B5EF4-FFF2-40B4-BE49-F238E27FC236}">
                <a16:creationId xmlns:a16="http://schemas.microsoft.com/office/drawing/2014/main" id="{57FFCE47-0799-8E4F-98E2-B7669387C58C}"/>
              </a:ext>
            </a:extLst>
          </p:cNvPr>
          <p:cNvSpPr>
            <a:spLocks noGrp="1"/>
          </p:cNvSpPr>
          <p:nvPr>
            <p:ph idx="1"/>
          </p:nvPr>
        </p:nvSpPr>
        <p:spPr/>
        <p:txBody>
          <a:bodyPr>
            <a:normAutofit fontScale="92500" lnSpcReduction="10000"/>
          </a:bodyPr>
          <a:lstStyle/>
          <a:p>
            <a:r>
              <a:rPr lang="en-US" dirty="0"/>
              <a:t>Migration include command line tools and/or code APIs:</a:t>
            </a:r>
          </a:p>
          <a:p>
            <a:pPr lvl="1"/>
            <a:r>
              <a:rPr lang="en-US" dirty="0"/>
              <a:t>Create a migration. Generate code that can update the database to sync it with a set of model changes.</a:t>
            </a:r>
          </a:p>
          <a:p>
            <a:pPr lvl="1"/>
            <a:r>
              <a:rPr lang="en-US" dirty="0"/>
              <a:t>Update the database. Apply pending migrations to update the database schema.</a:t>
            </a:r>
          </a:p>
          <a:p>
            <a:pPr lvl="1"/>
            <a:r>
              <a:rPr lang="en-US" dirty="0"/>
              <a:t>Customize migration code. Sometimes the generated code needs to be modified or supplemented.</a:t>
            </a:r>
          </a:p>
          <a:p>
            <a:pPr lvl="1"/>
            <a:r>
              <a:rPr lang="en-US" dirty="0"/>
              <a:t>Remove a migration. Delete the generated code.</a:t>
            </a:r>
          </a:p>
          <a:p>
            <a:pPr lvl="1"/>
            <a:r>
              <a:rPr lang="en-US" dirty="0"/>
              <a:t>Revert a migration. Undo the database changes.</a:t>
            </a:r>
          </a:p>
          <a:p>
            <a:pPr lvl="1"/>
            <a:r>
              <a:rPr lang="en-US" dirty="0"/>
              <a:t>Generate SQL scripts. You might need a script to update a production database or to troubleshoot migration code.</a:t>
            </a:r>
          </a:p>
          <a:p>
            <a:pPr lvl="1"/>
            <a:r>
              <a:rPr lang="en-US" dirty="0"/>
              <a:t>Apply migrations at runtime. When design-time updates and running scripts aren't the best options, call the Migrate() method.</a:t>
            </a:r>
          </a:p>
        </p:txBody>
      </p:sp>
      <p:sp>
        <p:nvSpPr>
          <p:cNvPr id="4" name="Slide Number Placeholder 3">
            <a:extLst>
              <a:ext uri="{FF2B5EF4-FFF2-40B4-BE49-F238E27FC236}">
                <a16:creationId xmlns:a16="http://schemas.microsoft.com/office/drawing/2014/main" id="{1136DF24-36D2-9F4F-BE5C-905E0A0452F3}"/>
              </a:ext>
            </a:extLst>
          </p:cNvPr>
          <p:cNvSpPr>
            <a:spLocks noGrp="1"/>
          </p:cNvSpPr>
          <p:nvPr>
            <p:ph type="sldNum" sz="quarter" idx="12"/>
          </p:nvPr>
        </p:nvSpPr>
        <p:spPr/>
        <p:txBody>
          <a:bodyPr/>
          <a:lstStyle/>
          <a:p>
            <a:fld id="{D57F1E4F-1CFF-5643-939E-02111984F565}" type="slidenum">
              <a:rPr lang="en-US" smtClean="0"/>
              <a:t>2</a:t>
            </a:fld>
            <a:endParaRPr lang="en-US" dirty="0"/>
          </a:p>
        </p:txBody>
      </p:sp>
    </p:spTree>
    <p:extLst>
      <p:ext uri="{BB962C8B-B14F-4D97-AF65-F5344CB8AC3E}">
        <p14:creationId xmlns:p14="http://schemas.microsoft.com/office/powerpoint/2010/main" val="2705978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55F0B-9B5A-D844-96F0-F406ECFEE690}"/>
              </a:ext>
            </a:extLst>
          </p:cNvPr>
          <p:cNvSpPr>
            <a:spLocks noGrp="1"/>
          </p:cNvSpPr>
          <p:nvPr>
            <p:ph type="title"/>
          </p:nvPr>
        </p:nvSpPr>
        <p:spPr/>
        <p:txBody>
          <a:bodyPr/>
          <a:lstStyle/>
          <a:p>
            <a:r>
              <a:rPr lang="en-US" dirty="0"/>
              <a:t>EF – Install/Check tooling</a:t>
            </a:r>
          </a:p>
        </p:txBody>
      </p:sp>
      <p:sp>
        <p:nvSpPr>
          <p:cNvPr id="3" name="Content Placeholder 2">
            <a:extLst>
              <a:ext uri="{FF2B5EF4-FFF2-40B4-BE49-F238E27FC236}">
                <a16:creationId xmlns:a16="http://schemas.microsoft.com/office/drawing/2014/main" id="{57FFCE47-0799-8E4F-98E2-B7669387C58C}"/>
              </a:ext>
            </a:extLst>
          </p:cNvPr>
          <p:cNvSpPr>
            <a:spLocks noGrp="1"/>
          </p:cNvSpPr>
          <p:nvPr>
            <p:ph idx="1"/>
          </p:nvPr>
        </p:nvSpPr>
        <p:spPr>
          <a:xfrm>
            <a:off x="1103313" y="2052918"/>
            <a:ext cx="5346914" cy="4195481"/>
          </a:xfrm>
        </p:spPr>
        <p:txBody>
          <a:bodyPr/>
          <a:lstStyle/>
          <a:p>
            <a:r>
              <a:rPr lang="en-US" dirty="0"/>
              <a:t>Dependent of the project type you need to include this package</a:t>
            </a:r>
            <a:br>
              <a:rPr lang="en-US" dirty="0"/>
            </a:br>
            <a:r>
              <a:rPr lang="en-US" dirty="0"/>
              <a:t>&gt;dotnet add package </a:t>
            </a:r>
            <a:r>
              <a:rPr lang="en-US" dirty="0" err="1"/>
              <a:t>Microsoft.EntityFrameworkCore.Design</a:t>
            </a:r>
            <a:br>
              <a:rPr lang="en-US" dirty="0"/>
            </a:br>
            <a:r>
              <a:rPr lang="en-US" dirty="0"/>
              <a:t>&gt;dotnet restore</a:t>
            </a:r>
          </a:p>
          <a:p>
            <a:endParaRPr lang="en-US" dirty="0"/>
          </a:p>
          <a:p>
            <a:r>
              <a:rPr lang="en-US" dirty="0"/>
              <a:t>Check tooling</a:t>
            </a:r>
            <a:br>
              <a:rPr lang="en-US" dirty="0"/>
            </a:br>
            <a:r>
              <a:rPr lang="en-US" dirty="0"/>
              <a:t>&gt;dotnet </a:t>
            </a:r>
            <a:r>
              <a:rPr lang="en-US" dirty="0" err="1"/>
              <a:t>ef</a:t>
            </a:r>
            <a:br>
              <a:rPr lang="en-US" dirty="0"/>
            </a:br>
            <a:endParaRPr lang="en-US" dirty="0"/>
          </a:p>
        </p:txBody>
      </p:sp>
      <p:sp>
        <p:nvSpPr>
          <p:cNvPr id="4" name="Slide Number Placeholder 3">
            <a:extLst>
              <a:ext uri="{FF2B5EF4-FFF2-40B4-BE49-F238E27FC236}">
                <a16:creationId xmlns:a16="http://schemas.microsoft.com/office/drawing/2014/main" id="{1136DF24-36D2-9F4F-BE5C-905E0A0452F3}"/>
              </a:ext>
            </a:extLst>
          </p:cNvPr>
          <p:cNvSpPr>
            <a:spLocks noGrp="1"/>
          </p:cNvSpPr>
          <p:nvPr>
            <p:ph type="sldNum" sz="quarter" idx="12"/>
          </p:nvPr>
        </p:nvSpPr>
        <p:spPr/>
        <p:txBody>
          <a:bodyPr/>
          <a:lstStyle/>
          <a:p>
            <a:fld id="{D57F1E4F-1CFF-5643-939E-02111984F565}" type="slidenum">
              <a:rPr lang="en-US" smtClean="0"/>
              <a:t>3</a:t>
            </a:fld>
            <a:endParaRPr lang="en-US" dirty="0"/>
          </a:p>
        </p:txBody>
      </p:sp>
      <p:pic>
        <p:nvPicPr>
          <p:cNvPr id="5" name="Picture 4">
            <a:extLst>
              <a:ext uri="{FF2B5EF4-FFF2-40B4-BE49-F238E27FC236}">
                <a16:creationId xmlns:a16="http://schemas.microsoft.com/office/drawing/2014/main" id="{EBAC8B96-657C-0D41-A529-D99AC246AFC2}"/>
              </a:ext>
            </a:extLst>
          </p:cNvPr>
          <p:cNvPicPr>
            <a:picLocks noChangeAspect="1"/>
          </p:cNvPicPr>
          <p:nvPr/>
        </p:nvPicPr>
        <p:blipFill>
          <a:blip r:embed="rId2"/>
          <a:stretch>
            <a:fillRect/>
          </a:stretch>
        </p:blipFill>
        <p:spPr>
          <a:xfrm>
            <a:off x="6343134" y="1625776"/>
            <a:ext cx="5710447" cy="5016236"/>
          </a:xfrm>
          <a:prstGeom prst="rect">
            <a:avLst/>
          </a:prstGeom>
        </p:spPr>
      </p:pic>
    </p:spTree>
    <p:extLst>
      <p:ext uri="{BB962C8B-B14F-4D97-AF65-F5344CB8AC3E}">
        <p14:creationId xmlns:p14="http://schemas.microsoft.com/office/powerpoint/2010/main" val="813756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55F0B-9B5A-D844-96F0-F406ECFEE690}"/>
              </a:ext>
            </a:extLst>
          </p:cNvPr>
          <p:cNvSpPr>
            <a:spLocks noGrp="1"/>
          </p:cNvSpPr>
          <p:nvPr>
            <p:ph type="title"/>
          </p:nvPr>
        </p:nvSpPr>
        <p:spPr/>
        <p:txBody>
          <a:bodyPr/>
          <a:lstStyle/>
          <a:p>
            <a:r>
              <a:rPr lang="en-US" dirty="0"/>
              <a:t>EF – Add Migration</a:t>
            </a:r>
          </a:p>
        </p:txBody>
      </p:sp>
      <p:sp>
        <p:nvSpPr>
          <p:cNvPr id="3" name="Content Placeholder 2">
            <a:extLst>
              <a:ext uri="{FF2B5EF4-FFF2-40B4-BE49-F238E27FC236}">
                <a16:creationId xmlns:a16="http://schemas.microsoft.com/office/drawing/2014/main" id="{57FFCE47-0799-8E4F-98E2-B7669387C58C}"/>
              </a:ext>
            </a:extLst>
          </p:cNvPr>
          <p:cNvSpPr>
            <a:spLocks noGrp="1"/>
          </p:cNvSpPr>
          <p:nvPr>
            <p:ph idx="1"/>
          </p:nvPr>
        </p:nvSpPr>
        <p:spPr/>
        <p:txBody>
          <a:bodyPr>
            <a:normAutofit lnSpcReduction="10000"/>
          </a:bodyPr>
          <a:lstStyle/>
          <a:p>
            <a:r>
              <a:rPr lang="en-US" dirty="0"/>
              <a:t>Add new/</a:t>
            </a:r>
            <a:r>
              <a:rPr lang="en-US" dirty="0" err="1"/>
              <a:t>inital</a:t>
            </a:r>
            <a:r>
              <a:rPr lang="en-US" dirty="0"/>
              <a:t> migration</a:t>
            </a:r>
            <a:br>
              <a:rPr lang="en-US" dirty="0"/>
            </a:br>
            <a:br>
              <a:rPr lang="en-US" dirty="0"/>
            </a:br>
            <a:r>
              <a:rPr lang="en-US" dirty="0"/>
              <a:t>&gt;dotnet </a:t>
            </a:r>
            <a:r>
              <a:rPr lang="en-US" dirty="0" err="1"/>
              <a:t>ef</a:t>
            </a:r>
            <a:r>
              <a:rPr lang="en-US" dirty="0"/>
              <a:t> migrations add </a:t>
            </a:r>
            <a:r>
              <a:rPr lang="en-US" dirty="0" err="1"/>
              <a:t>InitialCreate</a:t>
            </a:r>
            <a:endParaRPr lang="en-US" dirty="0"/>
          </a:p>
          <a:p>
            <a:r>
              <a:rPr lang="en-US" dirty="0"/>
              <a:t>00000000000000_InitialCreate.cs</a:t>
            </a:r>
            <a:br>
              <a:rPr lang="en-US" dirty="0"/>
            </a:br>
            <a:r>
              <a:rPr lang="en-US" dirty="0"/>
              <a:t>The main migrations file. Contains the operations necessary to apply the migration (in Up()) and to revert it (in Down()).</a:t>
            </a:r>
          </a:p>
          <a:p>
            <a:r>
              <a:rPr lang="en-US" dirty="0"/>
              <a:t>00000000000000_InitialCreate.Designer.cs</a:t>
            </a:r>
            <a:br>
              <a:rPr lang="en-US" dirty="0"/>
            </a:br>
            <a:r>
              <a:rPr lang="en-US" dirty="0"/>
              <a:t>The migrations metadata file. Contains information used by EF.</a:t>
            </a:r>
          </a:p>
          <a:p>
            <a:r>
              <a:rPr lang="en-US" dirty="0" err="1"/>
              <a:t>MyContextModelSnapshot.cs</a:t>
            </a:r>
            <a:br>
              <a:rPr lang="en-US" dirty="0"/>
            </a:br>
            <a:r>
              <a:rPr lang="en-US" dirty="0"/>
              <a:t>A snapshot of your current model. Used to determine what changed when adding the next migration.</a:t>
            </a:r>
          </a:p>
          <a:p>
            <a:r>
              <a:rPr lang="en-US" dirty="0"/>
              <a:t>The timestamp in the filename helps keep them ordered chronologically</a:t>
            </a:r>
          </a:p>
        </p:txBody>
      </p:sp>
      <p:sp>
        <p:nvSpPr>
          <p:cNvPr id="4" name="Slide Number Placeholder 3">
            <a:extLst>
              <a:ext uri="{FF2B5EF4-FFF2-40B4-BE49-F238E27FC236}">
                <a16:creationId xmlns:a16="http://schemas.microsoft.com/office/drawing/2014/main" id="{1136DF24-36D2-9F4F-BE5C-905E0A0452F3}"/>
              </a:ext>
            </a:extLst>
          </p:cNvPr>
          <p:cNvSpPr>
            <a:spLocks noGrp="1"/>
          </p:cNvSpPr>
          <p:nvPr>
            <p:ph type="sldNum" sz="quarter" idx="12"/>
          </p:nvPr>
        </p:nvSpPr>
        <p:spPr/>
        <p:txBody>
          <a:bodyPr/>
          <a:lstStyle/>
          <a:p>
            <a:fld id="{D57F1E4F-1CFF-5643-939E-02111984F565}" type="slidenum">
              <a:rPr lang="en-US" smtClean="0"/>
              <a:t>4</a:t>
            </a:fld>
            <a:endParaRPr lang="en-US" dirty="0"/>
          </a:p>
        </p:txBody>
      </p:sp>
    </p:spTree>
    <p:extLst>
      <p:ext uri="{BB962C8B-B14F-4D97-AF65-F5344CB8AC3E}">
        <p14:creationId xmlns:p14="http://schemas.microsoft.com/office/powerpoint/2010/main" val="3348862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55F0B-9B5A-D844-96F0-F406ECFEE690}"/>
              </a:ext>
            </a:extLst>
          </p:cNvPr>
          <p:cNvSpPr>
            <a:spLocks noGrp="1"/>
          </p:cNvSpPr>
          <p:nvPr>
            <p:ph type="title"/>
          </p:nvPr>
        </p:nvSpPr>
        <p:spPr/>
        <p:txBody>
          <a:bodyPr/>
          <a:lstStyle/>
          <a:p>
            <a:r>
              <a:rPr lang="en-US" dirty="0"/>
              <a:t>EF – Apply Migration</a:t>
            </a:r>
          </a:p>
        </p:txBody>
      </p:sp>
      <p:sp>
        <p:nvSpPr>
          <p:cNvPr id="3" name="Content Placeholder 2">
            <a:extLst>
              <a:ext uri="{FF2B5EF4-FFF2-40B4-BE49-F238E27FC236}">
                <a16:creationId xmlns:a16="http://schemas.microsoft.com/office/drawing/2014/main" id="{57FFCE47-0799-8E4F-98E2-B7669387C58C}"/>
              </a:ext>
            </a:extLst>
          </p:cNvPr>
          <p:cNvSpPr>
            <a:spLocks noGrp="1"/>
          </p:cNvSpPr>
          <p:nvPr>
            <p:ph idx="1"/>
          </p:nvPr>
        </p:nvSpPr>
        <p:spPr/>
        <p:txBody>
          <a:bodyPr/>
          <a:lstStyle/>
          <a:p>
            <a:r>
              <a:rPr lang="en-US" dirty="0"/>
              <a:t>Update the database</a:t>
            </a:r>
            <a:br>
              <a:rPr lang="en-US" dirty="0"/>
            </a:br>
            <a:br>
              <a:rPr lang="en-US" dirty="0"/>
            </a:br>
            <a:r>
              <a:rPr lang="en-US" dirty="0"/>
              <a:t>&gt; dotnet </a:t>
            </a:r>
            <a:r>
              <a:rPr lang="en-US" dirty="0" err="1"/>
              <a:t>ef</a:t>
            </a:r>
            <a:r>
              <a:rPr lang="en-US" dirty="0"/>
              <a:t> database update</a:t>
            </a:r>
          </a:p>
        </p:txBody>
      </p:sp>
      <p:sp>
        <p:nvSpPr>
          <p:cNvPr id="4" name="Slide Number Placeholder 3">
            <a:extLst>
              <a:ext uri="{FF2B5EF4-FFF2-40B4-BE49-F238E27FC236}">
                <a16:creationId xmlns:a16="http://schemas.microsoft.com/office/drawing/2014/main" id="{1136DF24-36D2-9F4F-BE5C-905E0A0452F3}"/>
              </a:ext>
            </a:extLst>
          </p:cNvPr>
          <p:cNvSpPr>
            <a:spLocks noGrp="1"/>
          </p:cNvSpPr>
          <p:nvPr>
            <p:ph type="sldNum" sz="quarter" idx="12"/>
          </p:nvPr>
        </p:nvSpPr>
        <p:spPr/>
        <p:txBody>
          <a:bodyPr/>
          <a:lstStyle/>
          <a:p>
            <a:fld id="{D57F1E4F-1CFF-5643-939E-02111984F565}" type="slidenum">
              <a:rPr lang="en-US" smtClean="0"/>
              <a:t>5</a:t>
            </a:fld>
            <a:endParaRPr lang="en-US" dirty="0"/>
          </a:p>
        </p:txBody>
      </p:sp>
    </p:spTree>
    <p:extLst>
      <p:ext uri="{BB962C8B-B14F-4D97-AF65-F5344CB8AC3E}">
        <p14:creationId xmlns:p14="http://schemas.microsoft.com/office/powerpoint/2010/main" val="12766028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55F0B-9B5A-D844-96F0-F406ECFEE690}"/>
              </a:ext>
            </a:extLst>
          </p:cNvPr>
          <p:cNvSpPr>
            <a:spLocks noGrp="1"/>
          </p:cNvSpPr>
          <p:nvPr>
            <p:ph type="title"/>
          </p:nvPr>
        </p:nvSpPr>
        <p:spPr/>
        <p:txBody>
          <a:bodyPr/>
          <a:lstStyle/>
          <a:p>
            <a:r>
              <a:rPr lang="en-US" dirty="0"/>
              <a:t>EF – Customize Migrations</a:t>
            </a:r>
          </a:p>
        </p:txBody>
      </p:sp>
      <p:sp>
        <p:nvSpPr>
          <p:cNvPr id="3" name="Content Placeholder 2">
            <a:extLst>
              <a:ext uri="{FF2B5EF4-FFF2-40B4-BE49-F238E27FC236}">
                <a16:creationId xmlns:a16="http://schemas.microsoft.com/office/drawing/2014/main" id="{57FFCE47-0799-8E4F-98E2-B7669387C58C}"/>
              </a:ext>
            </a:extLst>
          </p:cNvPr>
          <p:cNvSpPr>
            <a:spLocks noGrp="1"/>
          </p:cNvSpPr>
          <p:nvPr>
            <p:ph idx="1"/>
          </p:nvPr>
        </p:nvSpPr>
        <p:spPr>
          <a:xfrm>
            <a:off x="1103312" y="2052918"/>
            <a:ext cx="4560297" cy="4195481"/>
          </a:xfrm>
        </p:spPr>
        <p:txBody>
          <a:bodyPr/>
          <a:lstStyle/>
          <a:p>
            <a:r>
              <a:rPr lang="en-US" dirty="0"/>
              <a:t>Sometimes migration would cause data loss – some SQL operations are needed, before changing DB structure too much</a:t>
            </a:r>
          </a:p>
          <a:p>
            <a:r>
              <a:rPr lang="en-US" dirty="0"/>
              <a:t>The migration scaffolding process warns when an operation might result in data loss (like dropping a column). If you see that warning, be especially sure to review the migrations code for accuracy.</a:t>
            </a:r>
          </a:p>
        </p:txBody>
      </p:sp>
      <p:sp>
        <p:nvSpPr>
          <p:cNvPr id="4" name="Slide Number Placeholder 3">
            <a:extLst>
              <a:ext uri="{FF2B5EF4-FFF2-40B4-BE49-F238E27FC236}">
                <a16:creationId xmlns:a16="http://schemas.microsoft.com/office/drawing/2014/main" id="{1136DF24-36D2-9F4F-BE5C-905E0A0452F3}"/>
              </a:ext>
            </a:extLst>
          </p:cNvPr>
          <p:cNvSpPr>
            <a:spLocks noGrp="1"/>
          </p:cNvSpPr>
          <p:nvPr>
            <p:ph type="sldNum" sz="quarter" idx="12"/>
          </p:nvPr>
        </p:nvSpPr>
        <p:spPr/>
        <p:txBody>
          <a:bodyPr/>
          <a:lstStyle/>
          <a:p>
            <a:fld id="{D57F1E4F-1CFF-5643-939E-02111984F565}" type="slidenum">
              <a:rPr lang="en-US" smtClean="0"/>
              <a:t>6</a:t>
            </a:fld>
            <a:endParaRPr lang="en-US" dirty="0"/>
          </a:p>
        </p:txBody>
      </p:sp>
      <p:sp>
        <p:nvSpPr>
          <p:cNvPr id="6" name="TextBox 5">
            <a:extLst>
              <a:ext uri="{FF2B5EF4-FFF2-40B4-BE49-F238E27FC236}">
                <a16:creationId xmlns:a16="http://schemas.microsoft.com/office/drawing/2014/main" id="{554E6B9F-B83D-814A-A054-DFA4565EE77A}"/>
              </a:ext>
            </a:extLst>
          </p:cNvPr>
          <p:cNvSpPr txBox="1"/>
          <p:nvPr/>
        </p:nvSpPr>
        <p:spPr>
          <a:xfrm>
            <a:off x="5940056" y="1251698"/>
            <a:ext cx="6096000" cy="5078313"/>
          </a:xfrm>
          <a:prstGeom prst="rect">
            <a:avLst/>
          </a:prstGeom>
          <a:solidFill>
            <a:schemeClr val="tx1"/>
          </a:solidFill>
        </p:spPr>
        <p:txBody>
          <a:bodyPr wrap="square" rtlCol="0">
            <a:spAutoFit/>
          </a:bodyPr>
          <a:lstStyle/>
          <a:p>
            <a:r>
              <a:rPr lang="en-US" dirty="0" err="1">
                <a:solidFill>
                  <a:prstClr val="black"/>
                </a:solidFill>
                <a:latin typeface="Menlo-Regular" panose="020B0609030804020204" pitchFamily="49" charset="0"/>
              </a:rPr>
              <a:t>migrationBuilder.AddColumn</a:t>
            </a:r>
            <a:r>
              <a:rPr lang="en-US" dirty="0">
                <a:solidFill>
                  <a:prstClr val="black"/>
                </a:solidFill>
                <a:latin typeface="Menlo-Regular" panose="020B0609030804020204" pitchFamily="49" charset="0"/>
              </a:rPr>
              <a:t>&lt;</a:t>
            </a:r>
            <a:r>
              <a:rPr lang="en-US" dirty="0">
                <a:solidFill>
                  <a:srgbClr val="0000FC"/>
                </a:solidFill>
                <a:latin typeface="Menlo-Regular" panose="020B0609030804020204" pitchFamily="49" charset="0"/>
              </a:rPr>
              <a:t>string</a:t>
            </a:r>
            <a:r>
              <a:rPr lang="en-US" dirty="0">
                <a:solidFill>
                  <a:prstClr val="black"/>
                </a:solidFill>
                <a:latin typeface="Menlo-Regular" panose="020B0609030804020204" pitchFamily="49" charset="0"/>
              </a:rPr>
              <a:t>&gt;(</a:t>
            </a:r>
          </a:p>
          <a:p>
            <a:r>
              <a:rPr lang="en-US" dirty="0">
                <a:solidFill>
                  <a:prstClr val="black"/>
                </a:solidFill>
                <a:latin typeface="Menlo-Regular" panose="020B0609030804020204" pitchFamily="49" charset="0"/>
              </a:rPr>
              <a:t>    name: </a:t>
            </a:r>
            <a:r>
              <a:rPr lang="en-US" dirty="0">
                <a:solidFill>
                  <a:srgbClr val="900112"/>
                </a:solidFill>
                <a:latin typeface="Menlo-Regular" panose="020B0609030804020204" pitchFamily="49" charset="0"/>
              </a:rPr>
              <a:t>"Name"</a:t>
            </a:r>
            <a:r>
              <a:rPr lang="en-US" dirty="0">
                <a:solidFill>
                  <a:prstClr val="black"/>
                </a:solidFill>
                <a:latin typeface="Menlo-Regular" panose="020B0609030804020204" pitchFamily="49" charset="0"/>
              </a:rPr>
              <a:t>,</a:t>
            </a:r>
          </a:p>
          <a:p>
            <a:r>
              <a:rPr lang="en-US" dirty="0">
                <a:solidFill>
                  <a:prstClr val="black"/>
                </a:solidFill>
                <a:latin typeface="Menlo-Regular" panose="020B0609030804020204" pitchFamily="49" charset="0"/>
              </a:rPr>
              <a:t>    table: </a:t>
            </a:r>
            <a:r>
              <a:rPr lang="en-US" dirty="0">
                <a:solidFill>
                  <a:srgbClr val="900112"/>
                </a:solidFill>
                <a:latin typeface="Menlo-Regular" panose="020B0609030804020204" pitchFamily="49" charset="0"/>
              </a:rPr>
              <a:t>"Customer"</a:t>
            </a:r>
            <a:r>
              <a:rPr lang="en-US" dirty="0">
                <a:solidFill>
                  <a:prstClr val="black"/>
                </a:solidFill>
                <a:latin typeface="Menlo-Regular" panose="020B0609030804020204" pitchFamily="49" charset="0"/>
              </a:rPr>
              <a:t>,</a:t>
            </a:r>
          </a:p>
          <a:p>
            <a:r>
              <a:rPr lang="en-US" dirty="0">
                <a:solidFill>
                  <a:prstClr val="black"/>
                </a:solidFill>
                <a:latin typeface="Menlo-Regular" panose="020B0609030804020204" pitchFamily="49" charset="0"/>
              </a:rPr>
              <a:t>    nullable: </a:t>
            </a:r>
            <a:r>
              <a:rPr lang="en-US" dirty="0">
                <a:solidFill>
                  <a:srgbClr val="0F5F3A"/>
                </a:solidFill>
                <a:latin typeface="Menlo-Regular" panose="020B0609030804020204" pitchFamily="49" charset="0"/>
              </a:rPr>
              <a:t>true</a:t>
            </a:r>
            <a:r>
              <a:rPr lang="en-US" dirty="0">
                <a:solidFill>
                  <a:prstClr val="black"/>
                </a:solidFill>
                <a:latin typeface="Menlo-Regular" panose="020B0609030804020204" pitchFamily="49" charset="0"/>
              </a:rPr>
              <a:t>);</a:t>
            </a:r>
          </a:p>
          <a:p>
            <a:endParaRPr lang="en-US" dirty="0">
              <a:solidFill>
                <a:prstClr val="black"/>
              </a:solidFill>
              <a:latin typeface="Menlo-Regular" panose="020B0609030804020204" pitchFamily="49" charset="0"/>
            </a:endParaRPr>
          </a:p>
          <a:p>
            <a:r>
              <a:rPr lang="en-US" dirty="0">
                <a:solidFill>
                  <a:prstClr val="black"/>
                </a:solidFill>
                <a:latin typeface="Menlo-Regular" panose="020B0609030804020204" pitchFamily="49" charset="0"/>
              </a:rPr>
              <a:t>// CUSTOM SQL</a:t>
            </a:r>
          </a:p>
          <a:p>
            <a:r>
              <a:rPr lang="en-US" b="1" dirty="0" err="1">
                <a:solidFill>
                  <a:prstClr val="black"/>
                </a:solidFill>
                <a:latin typeface="Menlo-Regular" panose="020B0609030804020204" pitchFamily="49" charset="0"/>
              </a:rPr>
              <a:t>migrationBuilder.Sql</a:t>
            </a:r>
            <a:r>
              <a:rPr lang="en-US" b="1" dirty="0">
                <a:solidFill>
                  <a:prstClr val="black"/>
                </a:solidFill>
                <a:latin typeface="Menlo-Regular" panose="020B0609030804020204" pitchFamily="49" charset="0"/>
              </a:rPr>
              <a:t>(</a:t>
            </a:r>
          </a:p>
          <a:p>
            <a:r>
              <a:rPr lang="en-US" b="1" dirty="0">
                <a:solidFill>
                  <a:srgbClr val="900112"/>
                </a:solidFill>
                <a:latin typeface="Menlo-Regular" panose="020B0609030804020204" pitchFamily="49" charset="0"/>
              </a:rPr>
              <a:t>@"  UPDATE Customer</a:t>
            </a:r>
          </a:p>
          <a:p>
            <a:r>
              <a:rPr lang="en-US" b="1" dirty="0">
                <a:solidFill>
                  <a:srgbClr val="900112"/>
                </a:solidFill>
                <a:latin typeface="Menlo-Regular" panose="020B0609030804020204" pitchFamily="49" charset="0"/>
              </a:rPr>
              <a:t>    SET Name = FirstName + ' ' + </a:t>
            </a:r>
            <a:r>
              <a:rPr lang="en-US" b="1" dirty="0" err="1">
                <a:solidFill>
                  <a:srgbClr val="900112"/>
                </a:solidFill>
                <a:latin typeface="Menlo-Regular" panose="020B0609030804020204" pitchFamily="49" charset="0"/>
              </a:rPr>
              <a:t>LastName</a:t>
            </a:r>
            <a:r>
              <a:rPr lang="en-US" b="1" dirty="0">
                <a:solidFill>
                  <a:srgbClr val="900112"/>
                </a:solidFill>
                <a:latin typeface="Menlo-Regular" panose="020B0609030804020204" pitchFamily="49" charset="0"/>
              </a:rPr>
              <a:t>;</a:t>
            </a:r>
          </a:p>
          <a:p>
            <a:r>
              <a:rPr lang="en-US" b="1" dirty="0">
                <a:solidFill>
                  <a:srgbClr val="900112"/>
                </a:solidFill>
                <a:latin typeface="Menlo-Regular" panose="020B0609030804020204" pitchFamily="49" charset="0"/>
              </a:rPr>
              <a:t>"</a:t>
            </a:r>
            <a:r>
              <a:rPr lang="en-US" b="1" dirty="0">
                <a:solidFill>
                  <a:prstClr val="black"/>
                </a:solidFill>
                <a:latin typeface="Menlo-Regular" panose="020B0609030804020204" pitchFamily="49" charset="0"/>
              </a:rPr>
              <a:t>);</a:t>
            </a:r>
          </a:p>
          <a:p>
            <a:endParaRPr lang="en-US" dirty="0">
              <a:solidFill>
                <a:prstClr val="black"/>
              </a:solidFill>
              <a:latin typeface="Menlo-Regular" panose="020B0609030804020204" pitchFamily="49" charset="0"/>
            </a:endParaRPr>
          </a:p>
          <a:p>
            <a:r>
              <a:rPr lang="en-US" dirty="0" err="1">
                <a:solidFill>
                  <a:prstClr val="black"/>
                </a:solidFill>
                <a:latin typeface="Menlo-Regular" panose="020B0609030804020204" pitchFamily="49" charset="0"/>
              </a:rPr>
              <a:t>migrationBuilder.DropColumn</a:t>
            </a:r>
            <a:r>
              <a:rPr lang="en-US" dirty="0">
                <a:solidFill>
                  <a:prstClr val="black"/>
                </a:solidFill>
                <a:latin typeface="Menlo-Regular" panose="020B0609030804020204" pitchFamily="49" charset="0"/>
              </a:rPr>
              <a:t>(</a:t>
            </a:r>
          </a:p>
          <a:p>
            <a:r>
              <a:rPr lang="en-US" dirty="0">
                <a:solidFill>
                  <a:prstClr val="black"/>
                </a:solidFill>
                <a:latin typeface="Menlo-Regular" panose="020B0609030804020204" pitchFamily="49" charset="0"/>
              </a:rPr>
              <a:t>    name: </a:t>
            </a:r>
            <a:r>
              <a:rPr lang="en-US" dirty="0">
                <a:solidFill>
                  <a:srgbClr val="900112"/>
                </a:solidFill>
                <a:latin typeface="Menlo-Regular" panose="020B0609030804020204" pitchFamily="49" charset="0"/>
              </a:rPr>
              <a:t>"FirstName"</a:t>
            </a:r>
            <a:r>
              <a:rPr lang="en-US" dirty="0">
                <a:solidFill>
                  <a:prstClr val="black"/>
                </a:solidFill>
                <a:latin typeface="Menlo-Regular" panose="020B0609030804020204" pitchFamily="49" charset="0"/>
              </a:rPr>
              <a:t>,</a:t>
            </a:r>
          </a:p>
          <a:p>
            <a:r>
              <a:rPr lang="en-US" dirty="0">
                <a:solidFill>
                  <a:prstClr val="black"/>
                </a:solidFill>
                <a:latin typeface="Menlo-Regular" panose="020B0609030804020204" pitchFamily="49" charset="0"/>
              </a:rPr>
              <a:t>    table: </a:t>
            </a:r>
            <a:r>
              <a:rPr lang="en-US" dirty="0">
                <a:solidFill>
                  <a:srgbClr val="900112"/>
                </a:solidFill>
                <a:latin typeface="Menlo-Regular" panose="020B0609030804020204" pitchFamily="49" charset="0"/>
              </a:rPr>
              <a:t>"Customer"</a:t>
            </a:r>
            <a:r>
              <a:rPr lang="en-US" dirty="0">
                <a:solidFill>
                  <a:prstClr val="black"/>
                </a:solidFill>
                <a:latin typeface="Menlo-Regular" panose="020B0609030804020204" pitchFamily="49" charset="0"/>
              </a:rPr>
              <a:t>);</a:t>
            </a:r>
          </a:p>
          <a:p>
            <a:r>
              <a:rPr lang="en-US" dirty="0" err="1">
                <a:solidFill>
                  <a:prstClr val="black"/>
                </a:solidFill>
                <a:latin typeface="Menlo-Regular" panose="020B0609030804020204" pitchFamily="49" charset="0"/>
              </a:rPr>
              <a:t>migrationBuilder.DropColumn</a:t>
            </a:r>
            <a:r>
              <a:rPr lang="en-US" dirty="0">
                <a:solidFill>
                  <a:prstClr val="black"/>
                </a:solidFill>
                <a:latin typeface="Menlo-Regular" panose="020B0609030804020204" pitchFamily="49" charset="0"/>
              </a:rPr>
              <a:t>(</a:t>
            </a:r>
          </a:p>
          <a:p>
            <a:r>
              <a:rPr lang="en-US" dirty="0">
                <a:solidFill>
                  <a:prstClr val="black"/>
                </a:solidFill>
                <a:latin typeface="Menlo-Regular" panose="020B0609030804020204" pitchFamily="49" charset="0"/>
              </a:rPr>
              <a:t>    name: </a:t>
            </a:r>
            <a:r>
              <a:rPr lang="en-US" dirty="0">
                <a:solidFill>
                  <a:srgbClr val="900112"/>
                </a:solidFill>
                <a:latin typeface="Menlo-Regular" panose="020B0609030804020204" pitchFamily="49" charset="0"/>
              </a:rPr>
              <a:t>"</a:t>
            </a:r>
            <a:r>
              <a:rPr lang="en-US" dirty="0" err="1">
                <a:solidFill>
                  <a:srgbClr val="900112"/>
                </a:solidFill>
                <a:latin typeface="Menlo-Regular" panose="020B0609030804020204" pitchFamily="49" charset="0"/>
              </a:rPr>
              <a:t>LastName</a:t>
            </a:r>
            <a:r>
              <a:rPr lang="en-US" dirty="0">
                <a:solidFill>
                  <a:srgbClr val="900112"/>
                </a:solidFill>
                <a:latin typeface="Menlo-Regular" panose="020B0609030804020204" pitchFamily="49" charset="0"/>
              </a:rPr>
              <a:t>"</a:t>
            </a:r>
            <a:r>
              <a:rPr lang="en-US" dirty="0">
                <a:solidFill>
                  <a:prstClr val="black"/>
                </a:solidFill>
                <a:latin typeface="Menlo-Regular" panose="020B0609030804020204" pitchFamily="49" charset="0"/>
              </a:rPr>
              <a:t>,</a:t>
            </a:r>
          </a:p>
          <a:p>
            <a:r>
              <a:rPr lang="en-US" dirty="0">
                <a:solidFill>
                  <a:prstClr val="black"/>
                </a:solidFill>
                <a:latin typeface="Menlo-Regular" panose="020B0609030804020204" pitchFamily="49" charset="0"/>
              </a:rPr>
              <a:t>    table: </a:t>
            </a:r>
            <a:r>
              <a:rPr lang="en-US" dirty="0">
                <a:solidFill>
                  <a:srgbClr val="900112"/>
                </a:solidFill>
                <a:latin typeface="Menlo-Regular" panose="020B0609030804020204" pitchFamily="49" charset="0"/>
              </a:rPr>
              <a:t>"Customer”</a:t>
            </a:r>
          </a:p>
          <a:p>
            <a:r>
              <a:rPr lang="en-US" dirty="0">
                <a:solidFill>
                  <a:prstClr val="black"/>
                </a:solidFill>
                <a:latin typeface="Menlo-Regular" panose="020B0609030804020204" pitchFamily="49" charset="0"/>
              </a:rPr>
              <a:t>);</a:t>
            </a:r>
            <a:endParaRPr lang="en-US" dirty="0"/>
          </a:p>
        </p:txBody>
      </p:sp>
    </p:spTree>
    <p:extLst>
      <p:ext uri="{BB962C8B-B14F-4D97-AF65-F5344CB8AC3E}">
        <p14:creationId xmlns:p14="http://schemas.microsoft.com/office/powerpoint/2010/main" val="1506890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55F0B-9B5A-D844-96F0-F406ECFEE690}"/>
              </a:ext>
            </a:extLst>
          </p:cNvPr>
          <p:cNvSpPr>
            <a:spLocks noGrp="1"/>
          </p:cNvSpPr>
          <p:nvPr>
            <p:ph type="title"/>
          </p:nvPr>
        </p:nvSpPr>
        <p:spPr/>
        <p:txBody>
          <a:bodyPr/>
          <a:lstStyle/>
          <a:p>
            <a:r>
              <a:rPr lang="en-US" dirty="0"/>
              <a:t>EF – Remove/Revert Migration</a:t>
            </a:r>
          </a:p>
        </p:txBody>
      </p:sp>
      <p:sp>
        <p:nvSpPr>
          <p:cNvPr id="3" name="Content Placeholder 2">
            <a:extLst>
              <a:ext uri="{FF2B5EF4-FFF2-40B4-BE49-F238E27FC236}">
                <a16:creationId xmlns:a16="http://schemas.microsoft.com/office/drawing/2014/main" id="{57FFCE47-0799-8E4F-98E2-B7669387C58C}"/>
              </a:ext>
            </a:extLst>
          </p:cNvPr>
          <p:cNvSpPr>
            <a:spLocks noGrp="1"/>
          </p:cNvSpPr>
          <p:nvPr>
            <p:ph idx="1"/>
          </p:nvPr>
        </p:nvSpPr>
        <p:spPr/>
        <p:txBody>
          <a:bodyPr/>
          <a:lstStyle/>
          <a:p>
            <a:r>
              <a:rPr lang="en-US" dirty="0"/>
              <a:t>Sometimes you add a migration and realize you need to make additional changes to your EF Core model before applying it. To remove the last migration, use this command.</a:t>
            </a:r>
            <a:br>
              <a:rPr lang="en-US" dirty="0"/>
            </a:br>
            <a:br>
              <a:rPr lang="en-US" dirty="0"/>
            </a:br>
            <a:r>
              <a:rPr lang="en-US" dirty="0"/>
              <a:t>&gt; dotnet </a:t>
            </a:r>
            <a:r>
              <a:rPr lang="en-US" dirty="0" err="1"/>
              <a:t>ef</a:t>
            </a:r>
            <a:r>
              <a:rPr lang="en-US" dirty="0"/>
              <a:t> migrations remove</a:t>
            </a:r>
          </a:p>
          <a:p>
            <a:endParaRPr lang="en-US" dirty="0"/>
          </a:p>
          <a:p>
            <a:r>
              <a:rPr lang="en-US" dirty="0"/>
              <a:t>If you already applied a migration (or several migrations) to the database but need to revert it, you can use the same command to apply migrations, but specify the name of the migration you want to roll back to. (Migrations after that one will be reverted)</a:t>
            </a:r>
            <a:br>
              <a:rPr lang="en-US" dirty="0"/>
            </a:br>
            <a:br>
              <a:rPr lang="en-US" dirty="0"/>
            </a:br>
            <a:r>
              <a:rPr lang="en-US" dirty="0"/>
              <a:t>&gt; dotnet </a:t>
            </a:r>
            <a:r>
              <a:rPr lang="en-US" dirty="0" err="1"/>
              <a:t>ef</a:t>
            </a:r>
            <a:r>
              <a:rPr lang="en-US" dirty="0"/>
              <a:t> database update </a:t>
            </a:r>
            <a:r>
              <a:rPr lang="en-US" dirty="0" err="1"/>
              <a:t>LastGoodMigration</a:t>
            </a:r>
            <a:endParaRPr lang="en-US" dirty="0"/>
          </a:p>
        </p:txBody>
      </p:sp>
      <p:sp>
        <p:nvSpPr>
          <p:cNvPr id="4" name="Slide Number Placeholder 3">
            <a:extLst>
              <a:ext uri="{FF2B5EF4-FFF2-40B4-BE49-F238E27FC236}">
                <a16:creationId xmlns:a16="http://schemas.microsoft.com/office/drawing/2014/main" id="{1136DF24-36D2-9F4F-BE5C-905E0A0452F3}"/>
              </a:ext>
            </a:extLst>
          </p:cNvPr>
          <p:cNvSpPr>
            <a:spLocks noGrp="1"/>
          </p:cNvSpPr>
          <p:nvPr>
            <p:ph type="sldNum" sz="quarter" idx="12"/>
          </p:nvPr>
        </p:nvSpPr>
        <p:spPr/>
        <p:txBody>
          <a:bodyPr/>
          <a:lstStyle/>
          <a:p>
            <a:fld id="{D57F1E4F-1CFF-5643-939E-02111984F565}" type="slidenum">
              <a:rPr lang="en-US" smtClean="0"/>
              <a:t>7</a:t>
            </a:fld>
            <a:endParaRPr lang="en-US" dirty="0"/>
          </a:p>
        </p:txBody>
      </p:sp>
    </p:spTree>
    <p:extLst>
      <p:ext uri="{BB962C8B-B14F-4D97-AF65-F5344CB8AC3E}">
        <p14:creationId xmlns:p14="http://schemas.microsoft.com/office/powerpoint/2010/main" val="552187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55F0B-9B5A-D844-96F0-F406ECFEE690}"/>
              </a:ext>
            </a:extLst>
          </p:cNvPr>
          <p:cNvSpPr>
            <a:spLocks noGrp="1"/>
          </p:cNvSpPr>
          <p:nvPr>
            <p:ph type="title"/>
          </p:nvPr>
        </p:nvSpPr>
        <p:spPr/>
        <p:txBody>
          <a:bodyPr/>
          <a:lstStyle/>
          <a:p>
            <a:r>
              <a:rPr lang="en-US" dirty="0"/>
              <a:t>EF – Generate SQL</a:t>
            </a:r>
          </a:p>
        </p:txBody>
      </p:sp>
      <p:sp>
        <p:nvSpPr>
          <p:cNvPr id="3" name="Content Placeholder 2">
            <a:extLst>
              <a:ext uri="{FF2B5EF4-FFF2-40B4-BE49-F238E27FC236}">
                <a16:creationId xmlns:a16="http://schemas.microsoft.com/office/drawing/2014/main" id="{57FFCE47-0799-8E4F-98E2-B7669387C58C}"/>
              </a:ext>
            </a:extLst>
          </p:cNvPr>
          <p:cNvSpPr>
            <a:spLocks noGrp="1"/>
          </p:cNvSpPr>
          <p:nvPr>
            <p:ph idx="1"/>
          </p:nvPr>
        </p:nvSpPr>
        <p:spPr/>
        <p:txBody>
          <a:bodyPr>
            <a:normAutofit lnSpcReduction="10000"/>
          </a:bodyPr>
          <a:lstStyle/>
          <a:p>
            <a:r>
              <a:rPr lang="en-US" dirty="0"/>
              <a:t>When debugging your migrations or deploying them to a production database, it's useful to generate a SQL script. The script can then be further reviewed for accuracy and tuned to fit the needs of a production database.</a:t>
            </a:r>
            <a:br>
              <a:rPr lang="en-US" dirty="0"/>
            </a:br>
            <a:br>
              <a:rPr lang="en-US" dirty="0"/>
            </a:br>
            <a:r>
              <a:rPr lang="en-US" dirty="0"/>
              <a:t>&gt; dotnet </a:t>
            </a:r>
            <a:r>
              <a:rPr lang="en-US" dirty="0" err="1"/>
              <a:t>ef</a:t>
            </a:r>
            <a:r>
              <a:rPr lang="en-US" dirty="0"/>
              <a:t> migrations script</a:t>
            </a:r>
          </a:p>
          <a:p>
            <a:r>
              <a:rPr lang="en-US" dirty="0"/>
              <a:t>Options - from, to</a:t>
            </a:r>
          </a:p>
          <a:p>
            <a:pPr lvl="1"/>
            <a:r>
              <a:rPr lang="en-US" dirty="0"/>
              <a:t>The </a:t>
            </a:r>
            <a:r>
              <a:rPr lang="en-US" b="1" dirty="0"/>
              <a:t>from</a:t>
            </a:r>
            <a:r>
              <a:rPr lang="en-US" dirty="0"/>
              <a:t> migration should be the last migration applied to the database before running the script. If no migrations have been applied, specify 0 (this is the default).</a:t>
            </a:r>
          </a:p>
          <a:p>
            <a:pPr lvl="1"/>
            <a:r>
              <a:rPr lang="en-US" dirty="0"/>
              <a:t>The </a:t>
            </a:r>
            <a:r>
              <a:rPr lang="en-US" b="1" dirty="0"/>
              <a:t>to</a:t>
            </a:r>
            <a:r>
              <a:rPr lang="en-US" dirty="0"/>
              <a:t> migration is the last migration that will be applied to the database after running the script. This defaults to the last migration in your project.</a:t>
            </a:r>
          </a:p>
          <a:p>
            <a:pPr lvl="1"/>
            <a:endParaRPr lang="en-US" dirty="0"/>
          </a:p>
        </p:txBody>
      </p:sp>
      <p:sp>
        <p:nvSpPr>
          <p:cNvPr id="4" name="Slide Number Placeholder 3">
            <a:extLst>
              <a:ext uri="{FF2B5EF4-FFF2-40B4-BE49-F238E27FC236}">
                <a16:creationId xmlns:a16="http://schemas.microsoft.com/office/drawing/2014/main" id="{1136DF24-36D2-9F4F-BE5C-905E0A0452F3}"/>
              </a:ext>
            </a:extLst>
          </p:cNvPr>
          <p:cNvSpPr>
            <a:spLocks noGrp="1"/>
          </p:cNvSpPr>
          <p:nvPr>
            <p:ph type="sldNum" sz="quarter" idx="12"/>
          </p:nvPr>
        </p:nvSpPr>
        <p:spPr/>
        <p:txBody>
          <a:bodyPr/>
          <a:lstStyle/>
          <a:p>
            <a:fld id="{D57F1E4F-1CFF-5643-939E-02111984F565}" type="slidenum">
              <a:rPr lang="en-US" smtClean="0"/>
              <a:t>8</a:t>
            </a:fld>
            <a:endParaRPr lang="en-US" dirty="0"/>
          </a:p>
        </p:txBody>
      </p:sp>
    </p:spTree>
    <p:extLst>
      <p:ext uri="{BB962C8B-B14F-4D97-AF65-F5344CB8AC3E}">
        <p14:creationId xmlns:p14="http://schemas.microsoft.com/office/powerpoint/2010/main" val="237824235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8154</TotalTime>
  <Words>631</Words>
  <Application>Microsoft Macintosh PowerPoint</Application>
  <PresentationFormat>Widescreen</PresentationFormat>
  <Paragraphs>90</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Century Gothic</vt:lpstr>
      <vt:lpstr>Menlo-Regular</vt:lpstr>
      <vt:lpstr>Wingdings 3</vt:lpstr>
      <vt:lpstr>Ion</vt:lpstr>
      <vt:lpstr>Building Distributed Systems – ICD0009 Network Applications II: Distributed Systems – I371</vt:lpstr>
      <vt:lpstr>EF – Managing Schemas</vt:lpstr>
      <vt:lpstr>EF - Migration</vt:lpstr>
      <vt:lpstr>EF – Install/Check tooling</vt:lpstr>
      <vt:lpstr>EF – Add Migration</vt:lpstr>
      <vt:lpstr>EF – Apply Migration</vt:lpstr>
      <vt:lpstr>EF – Customize Migrations</vt:lpstr>
      <vt:lpstr>EF – Remove/Revert Migration</vt:lpstr>
      <vt:lpstr>EF – Generate SQL</vt:lpstr>
      <vt:lpstr>EF - Apply migrations at runtime </vt:lpstr>
      <vt:lpstr>EF – Drop the DB </vt:lpstr>
      <vt:lpstr>EF -  Create and Drop APIs</vt:lpstr>
      <vt:lpstr>EF - Create and Drop APIs</vt:lpstr>
      <vt:lpstr>EF – Reverse engineering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Mobile Software Development for Android - I397</dc:title>
  <dc:creator>andres käver</dc:creator>
  <cp:lastModifiedBy>Andres Käver</cp:lastModifiedBy>
  <cp:revision>103</cp:revision>
  <dcterms:created xsi:type="dcterms:W3CDTF">2015-10-15T12:35:18Z</dcterms:created>
  <dcterms:modified xsi:type="dcterms:W3CDTF">2019-02-17T17:24:29Z</dcterms:modified>
</cp:coreProperties>
</file>