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7"/>
  </p:notesMasterIdLst>
  <p:sldIdLst>
    <p:sldId id="256" r:id="rId2"/>
    <p:sldId id="282" r:id="rId3"/>
    <p:sldId id="283" r:id="rId4"/>
    <p:sldId id="284" r:id="rId5"/>
    <p:sldId id="285" r:id="rId6"/>
    <p:sldId id="286" r:id="rId7"/>
    <p:sldId id="287" r:id="rId8"/>
    <p:sldId id="288" r:id="rId9"/>
    <p:sldId id="289" r:id="rId10"/>
    <p:sldId id="290" r:id="rId11"/>
    <p:sldId id="291" r:id="rId12"/>
    <p:sldId id="304" r:id="rId13"/>
    <p:sldId id="292" r:id="rId14"/>
    <p:sldId id="262" r:id="rId15"/>
    <p:sldId id="30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4660"/>
  </p:normalViewPr>
  <p:slideViewPr>
    <p:cSldViewPr snapToGrid="0">
      <p:cViewPr varScale="1">
        <p:scale>
          <a:sx n="186" d="100"/>
          <a:sy n="186" d="100"/>
        </p:scale>
        <p:origin x="232" y="38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17.02.19</a:t>
            </a:fld>
            <a:endParaRPr lang="et-E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dirty="0"/>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8AC89-E45F-D64D-B8F3-76DCC7BAD6AB}"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B4CF9D-99A5-F74E-8FB6-E23122EA7CDC}" type="datetime1">
              <a:rPr lang="en-US" smtClean="0"/>
              <a:t>2/17/19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2122132-AE74-854E-A35B-513CD6CBBC6B}"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929DEBC-90CA-CA42-975C-CA9A0A1033D8}"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3FEB7F-23D1-8D46-95BC-1E54EACAB39E}"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F89E98-4525-AE4E-A379-CAEE7222AABC}" type="datetime1">
              <a:rPr lang="en-US" smtClean="0"/>
              <a:t>2/17/19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3BF3E31-0CDD-EA4D-8898-548E2F13753F}" type="datetime1">
              <a:rPr lang="en-US" smtClean="0"/>
              <a:t>2/17/19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EC81B-C360-5A4B-A7C2-4E2DE8EFC73B}"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26B6E-0D81-7D4D-95BF-FC0E2C97C764}"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3CA3F-205E-6F45-8556-9C585E0FBE77}"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0BA70-24EF-6E4D-9A9B-D2CAC3C67582}"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E15F2-AC9C-F04B-B5B5-77D9DCEDE61F}" type="datetime1">
              <a:rPr lang="en-US" smtClean="0"/>
              <a:t>2/17/19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AB3307-0DC9-684A-A600-08A21123502B}" type="datetime1">
              <a:rPr lang="en-US" smtClean="0"/>
              <a:t>2/17/19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9195A10-20BA-794E-B313-9857DE2C1367}" type="datetime1">
              <a:rPr lang="en-US" smtClean="0"/>
              <a:t>2/17/19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B8B8449-FDE4-CA40-BD55-93F5EE1CA69A}" type="datetime1">
              <a:rPr lang="en-US" smtClean="0"/>
              <a:t>2/17/19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355887A-33F6-944E-A7A0-2973D2885105}" type="datetime1">
              <a:rPr lang="en-US" smtClean="0"/>
              <a:t>2/17/19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DCBD52-B78E-DE48-8D72-015352D59942}" type="datetime1">
              <a:rPr lang="en-US" smtClean="0"/>
              <a:t>2/17/19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6367DF-7645-4E46-9E78-F99963985D0D}" type="datetime1">
              <a:rPr lang="en-US" smtClean="0"/>
              <a:t>2/17/19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mailto:akaver@itcollege.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494852"/>
            <a:ext cx="8825658" cy="4282529"/>
          </a:xfrm>
        </p:spPr>
        <p:txBody>
          <a:bodyPr/>
          <a:lstStyle/>
          <a:p>
            <a:r>
              <a:rPr lang="et-EE" sz="6000" dirty="0" err="1"/>
              <a:t>Building</a:t>
            </a:r>
            <a:r>
              <a:rPr lang="et-EE" sz="6000" dirty="0"/>
              <a:t> </a:t>
            </a:r>
            <a:r>
              <a:rPr lang="et-EE" sz="6000" dirty="0" err="1"/>
              <a:t>Distributed</a:t>
            </a:r>
            <a:r>
              <a:rPr lang="et-EE" sz="6000" dirty="0"/>
              <a:t> </a:t>
            </a:r>
            <a:r>
              <a:rPr lang="et-EE" sz="6000" dirty="0" err="1"/>
              <a:t>Systems</a:t>
            </a:r>
            <a:r>
              <a:rPr lang="et-EE" sz="6000" dirty="0"/>
              <a:t> – ICD0009</a:t>
            </a:r>
            <a:br>
              <a:rPr lang="et-EE" sz="6000" dirty="0"/>
            </a:br>
            <a:r>
              <a:rPr lang="et-EE" sz="6000" dirty="0"/>
              <a:t>Network </a:t>
            </a:r>
            <a:r>
              <a:rPr lang="et-EE" sz="6000" dirty="0" err="1"/>
              <a:t>Applications</a:t>
            </a:r>
            <a:r>
              <a:rPr lang="et-EE" sz="6000" dirty="0"/>
              <a:t> II: </a:t>
            </a:r>
            <a:r>
              <a:rPr lang="et-EE" sz="6000" dirty="0" err="1"/>
              <a:t>Distributed</a:t>
            </a:r>
            <a:r>
              <a:rPr lang="et-EE" sz="6000" dirty="0"/>
              <a:t> </a:t>
            </a:r>
            <a:r>
              <a:rPr lang="et-EE" sz="6000" dirty="0" err="1"/>
              <a:t>Systems</a:t>
            </a:r>
            <a:r>
              <a:rPr lang="et-EE" sz="6000" dirty="0"/>
              <a:t> – I371</a:t>
            </a:r>
          </a:p>
        </p:txBody>
      </p:sp>
      <p:sp>
        <p:nvSpPr>
          <p:cNvPr id="5" name="Text Placeholder 4"/>
          <p:cNvSpPr>
            <a:spLocks noGrp="1"/>
          </p:cNvSpPr>
          <p:nvPr>
            <p:ph type="subTitle" idx="1"/>
          </p:nvPr>
        </p:nvSpPr>
        <p:spPr>
          <a:xfrm>
            <a:off x="1154955" y="5024806"/>
            <a:ext cx="8825658" cy="1176232"/>
          </a:xfrm>
        </p:spPr>
        <p:txBody>
          <a:bodyPr>
            <a:normAutofit fontScale="92500" lnSpcReduction="10000"/>
          </a:bodyPr>
          <a:lstStyle/>
          <a:p>
            <a:r>
              <a:rPr lang="en-US" cap="none"/>
              <a:t>TalTech </a:t>
            </a:r>
            <a:r>
              <a:rPr lang="en-US" cap="none" dirty="0"/>
              <a:t>IT College, Andres Käver, 2018-2019, Spring semester</a:t>
            </a:r>
          </a:p>
          <a:p>
            <a:r>
              <a:rPr lang="en-US" cap="none" dirty="0"/>
              <a:t>Web: http://enos.Itcollege.ee/~</a:t>
            </a:r>
            <a:r>
              <a:rPr lang="en-US" cap="none" dirty="0" err="1"/>
              <a:t>akaver</a:t>
            </a:r>
            <a:r>
              <a:rPr lang="en-US" cap="none" dirty="0"/>
              <a:t>/</a:t>
            </a:r>
            <a:r>
              <a:rPr lang="en-US" cap="none" dirty="0" err="1"/>
              <a:t>DistributedSystems</a:t>
            </a:r>
            <a:endParaRPr lang="en-US" cap="none" dirty="0"/>
          </a:p>
          <a:p>
            <a:r>
              <a:rPr lang="en-US" cap="none" dirty="0"/>
              <a:t>Skype: </a:t>
            </a:r>
            <a:r>
              <a:rPr lang="en-US" b="1" cap="none" dirty="0"/>
              <a:t>akaver</a:t>
            </a:r>
            <a:r>
              <a:rPr lang="en-US" cap="none" dirty="0"/>
              <a:t>   Email: </a:t>
            </a:r>
            <a:r>
              <a:rPr lang="en-US" b="1" cap="none" dirty="0">
                <a:hlinkClick r:id="rId2"/>
              </a:rPr>
              <a:t>akaver@itcollege.ee</a:t>
            </a:r>
            <a:endParaRPr lang="en-US" b="1" cap="none" dirty="0"/>
          </a:p>
          <a:p>
            <a:endParaRPr lang="en-US" cap="none" dirty="0"/>
          </a:p>
        </p:txBody>
      </p:sp>
      <p:pic>
        <p:nvPicPr>
          <p:cNvPr id="2" name="Picture 1"/>
          <p:cNvPicPr>
            <a:picLocks noChangeAspect="1"/>
          </p:cNvPicPr>
          <p:nvPr/>
        </p:nvPicPr>
        <p:blipFill>
          <a:blip r:embed="rId3"/>
          <a:stretch>
            <a:fillRect/>
          </a:stretch>
        </p:blipFill>
        <p:spPr>
          <a:xfrm>
            <a:off x="8870302" y="1"/>
            <a:ext cx="3321698" cy="1808480"/>
          </a:xfrm>
          <a:prstGeom prst="rect">
            <a:avLst/>
          </a:prstGeom>
        </p:spPr>
      </p:pic>
    </p:spTree>
    <p:extLst>
      <p:ext uri="{BB962C8B-B14F-4D97-AF65-F5344CB8AC3E}">
        <p14:creationId xmlns:p14="http://schemas.microsoft.com/office/powerpoint/2010/main" val="15725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Cascade delete</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a:xfrm>
            <a:off x="1103312" y="2052918"/>
            <a:ext cx="10261374" cy="4457885"/>
          </a:xfrm>
        </p:spPr>
        <p:txBody>
          <a:bodyPr>
            <a:normAutofit fontScale="92500" lnSpcReduction="20000"/>
          </a:bodyPr>
          <a:lstStyle/>
          <a:p>
            <a:r>
              <a:rPr lang="en-US" dirty="0"/>
              <a:t>If you have entities that cannot exist without a parent, and you want EF to take care for deleting the children automatically, then use Cascade.</a:t>
            </a:r>
          </a:p>
          <a:p>
            <a:pPr lvl="1"/>
            <a:r>
              <a:rPr lang="en-US" dirty="0"/>
              <a:t>Entities that cannot exist without a parent usually make use of required relationships, for which Cascade is the default.</a:t>
            </a:r>
          </a:p>
          <a:p>
            <a:r>
              <a:rPr lang="en-US" dirty="0"/>
              <a:t>If you have entities that may or may not have a parent, and you want EF to take care of nulling out the foreign key for you, then use </a:t>
            </a:r>
            <a:r>
              <a:rPr lang="en-US" dirty="0" err="1"/>
              <a:t>ClientSetNull</a:t>
            </a:r>
            <a:endParaRPr lang="en-US" dirty="0"/>
          </a:p>
          <a:p>
            <a:pPr lvl="1"/>
            <a:r>
              <a:rPr lang="en-US" dirty="0"/>
              <a:t>Entities that can exist without a parent usually make use of optional relationships, for which </a:t>
            </a:r>
            <a:r>
              <a:rPr lang="en-US" dirty="0" err="1"/>
              <a:t>ClientSetNull</a:t>
            </a:r>
            <a:r>
              <a:rPr lang="en-US" dirty="0"/>
              <a:t> is the default.</a:t>
            </a:r>
          </a:p>
          <a:p>
            <a:pPr lvl="1"/>
            <a:r>
              <a:rPr lang="en-US" dirty="0"/>
              <a:t>If you want the database to also try to propagate null values to child foreign keys even when the child entity is not loaded, then use </a:t>
            </a:r>
            <a:r>
              <a:rPr lang="en-US" dirty="0" err="1"/>
              <a:t>SetNull</a:t>
            </a:r>
            <a:r>
              <a:rPr lang="en-US" dirty="0"/>
              <a:t>. However, note that the database must support this, and configuring the database like this can result in other restrictions, which in practice often makes this option impractical. This is why </a:t>
            </a:r>
            <a:r>
              <a:rPr lang="en-US" dirty="0" err="1"/>
              <a:t>SetNull</a:t>
            </a:r>
            <a:r>
              <a:rPr lang="en-US" dirty="0"/>
              <a:t> is not the default.</a:t>
            </a:r>
          </a:p>
          <a:p>
            <a:r>
              <a:rPr lang="en-US" dirty="0"/>
              <a:t>If you don't want EF Core to ever delete an entity automatically or null out the foreign key automatically, then use Restrict. Note that this requires that your code keep child entities and their foreign key values in sync manually otherwise constraint exceptions will be thrown.</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05607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Cascade delete</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Remove cascade delete totally (my personal choice)</a:t>
            </a:r>
          </a:p>
          <a:p>
            <a:endParaRPr lang="en-US" dirty="0"/>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10</a:t>
            </a:fld>
            <a:endParaRPr lang="en-US" dirty="0"/>
          </a:p>
        </p:txBody>
      </p:sp>
      <p:sp>
        <p:nvSpPr>
          <p:cNvPr id="5" name="TextBox 4">
            <a:extLst>
              <a:ext uri="{FF2B5EF4-FFF2-40B4-BE49-F238E27FC236}">
                <a16:creationId xmlns:a16="http://schemas.microsoft.com/office/drawing/2014/main" id="{3E50C915-ED59-9F42-A374-BA1E8C177CC9}"/>
              </a:ext>
            </a:extLst>
          </p:cNvPr>
          <p:cNvSpPr txBox="1"/>
          <p:nvPr/>
        </p:nvSpPr>
        <p:spPr>
          <a:xfrm>
            <a:off x="660744" y="2701949"/>
            <a:ext cx="9831675" cy="3416320"/>
          </a:xfrm>
          <a:prstGeom prst="rect">
            <a:avLst/>
          </a:prstGeom>
          <a:noFill/>
        </p:spPr>
        <p:txBody>
          <a:bodyPr wrap="square" rtlCol="0">
            <a:spAutoFit/>
          </a:bodyPr>
          <a:lstStyle/>
          <a:p>
            <a:r>
              <a:rPr lang="en-US" dirty="0"/>
              <a:t> protected override void </a:t>
            </a:r>
            <a:r>
              <a:rPr lang="en-US" dirty="0" err="1"/>
              <a:t>OnModelCreating</a:t>
            </a:r>
            <a:r>
              <a:rPr lang="en-US" dirty="0"/>
              <a:t>(</a:t>
            </a:r>
            <a:r>
              <a:rPr lang="en-US" dirty="0" err="1"/>
              <a:t>ModelBuilder</a:t>
            </a:r>
            <a:r>
              <a:rPr lang="en-US" dirty="0"/>
              <a:t> builder)</a:t>
            </a:r>
          </a:p>
          <a:p>
            <a:r>
              <a:rPr lang="en-US" dirty="0"/>
              <a:t>        {</a:t>
            </a:r>
          </a:p>
          <a:p>
            <a:r>
              <a:rPr lang="en-US" dirty="0"/>
              <a:t>            </a:t>
            </a:r>
            <a:r>
              <a:rPr lang="en-US" dirty="0" err="1"/>
              <a:t>base.OnModelCreating</a:t>
            </a:r>
            <a:r>
              <a:rPr lang="en-US" dirty="0"/>
              <a:t>(builder);</a:t>
            </a:r>
          </a:p>
          <a:p>
            <a:endParaRPr lang="en-US" dirty="0"/>
          </a:p>
          <a:p>
            <a:r>
              <a:rPr lang="en-US" dirty="0"/>
              <a:t>            // disable cascade delete</a:t>
            </a:r>
          </a:p>
          <a:p>
            <a:r>
              <a:rPr lang="en-US" dirty="0"/>
              <a:t>            foreach (</a:t>
            </a:r>
            <a:r>
              <a:rPr lang="en-US" dirty="0" err="1"/>
              <a:t>var</a:t>
            </a:r>
            <a:r>
              <a:rPr lang="en-US" dirty="0"/>
              <a:t> relationship in </a:t>
            </a:r>
            <a:r>
              <a:rPr lang="en-US" dirty="0" err="1"/>
              <a:t>builder.Model</a:t>
            </a:r>
            <a:endParaRPr lang="en-US" dirty="0"/>
          </a:p>
          <a:p>
            <a:r>
              <a:rPr lang="en-US" dirty="0"/>
              <a:t>				.</a:t>
            </a:r>
            <a:r>
              <a:rPr lang="en-US" dirty="0" err="1"/>
              <a:t>GetEntityTypes</a:t>
            </a:r>
            <a:r>
              <a:rPr lang="en-US" dirty="0"/>
              <a:t>().</a:t>
            </a:r>
            <a:r>
              <a:rPr lang="en-US" dirty="0" err="1"/>
              <a:t>SelectMany</a:t>
            </a:r>
            <a:r>
              <a:rPr lang="en-US" dirty="0"/>
              <a:t>(e =&gt; </a:t>
            </a:r>
            <a:r>
              <a:rPr lang="en-US" dirty="0" err="1"/>
              <a:t>e.GetForeignKeys</a:t>
            </a:r>
            <a:r>
              <a:rPr lang="en-US" dirty="0"/>
              <a:t>()))</a:t>
            </a:r>
          </a:p>
          <a:p>
            <a:r>
              <a:rPr lang="en-US" dirty="0"/>
              <a:t>            {</a:t>
            </a:r>
          </a:p>
          <a:p>
            <a:r>
              <a:rPr lang="en-US" dirty="0"/>
              <a:t>                </a:t>
            </a:r>
            <a:r>
              <a:rPr lang="en-US" dirty="0" err="1"/>
              <a:t>relationship.DeleteBehavior</a:t>
            </a:r>
            <a:r>
              <a:rPr lang="en-US" dirty="0"/>
              <a:t> = </a:t>
            </a:r>
            <a:r>
              <a:rPr lang="en-US" dirty="0" err="1"/>
              <a:t>DeleteBehavior.Restrict</a:t>
            </a:r>
            <a:r>
              <a:rPr lang="en-US" dirty="0"/>
              <a:t>;</a:t>
            </a:r>
          </a:p>
          <a:p>
            <a:r>
              <a:rPr lang="en-US" dirty="0"/>
              <a:t>            }</a:t>
            </a:r>
          </a:p>
          <a:p>
            <a:r>
              <a:rPr lang="en-US" dirty="0"/>
              <a:t>        }</a:t>
            </a:r>
          </a:p>
          <a:p>
            <a:endParaRPr lang="en-US" dirty="0"/>
          </a:p>
        </p:txBody>
      </p:sp>
    </p:spTree>
    <p:extLst>
      <p:ext uri="{BB962C8B-B14F-4D97-AF65-F5344CB8AC3E}">
        <p14:creationId xmlns:p14="http://schemas.microsoft.com/office/powerpoint/2010/main" val="84310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Cascade Delete</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Configuring per relationship</a:t>
            </a:r>
          </a:p>
          <a:p>
            <a:r>
              <a:rPr lang="en-US" dirty="0"/>
              <a:t>Data Annotations – No</a:t>
            </a:r>
          </a:p>
          <a:p>
            <a:endParaRPr lang="en-US" dirty="0"/>
          </a:p>
          <a:p>
            <a:r>
              <a:rPr lang="en-US" dirty="0"/>
              <a:t>Fluent API</a:t>
            </a:r>
            <a:br>
              <a:rPr lang="en-US" dirty="0"/>
            </a:br>
            <a:br>
              <a:rPr lang="en-US" dirty="0"/>
            </a:br>
            <a:r>
              <a:rPr lang="en-US" dirty="0" err="1"/>
              <a:t>modelBuilder.Entity</a:t>
            </a:r>
            <a:r>
              <a:rPr lang="en-US" dirty="0"/>
              <a:t>&lt;Post&gt;()</a:t>
            </a:r>
            <a:br>
              <a:rPr lang="en-US" dirty="0"/>
            </a:br>
            <a:r>
              <a:rPr lang="en-US" dirty="0"/>
              <a:t>		.</a:t>
            </a:r>
            <a:r>
              <a:rPr lang="en-US" dirty="0" err="1"/>
              <a:t>HasOne</a:t>
            </a:r>
            <a:r>
              <a:rPr lang="en-US" dirty="0"/>
              <a:t>(p =&gt; </a:t>
            </a:r>
            <a:r>
              <a:rPr lang="en-US" dirty="0" err="1"/>
              <a:t>p.Blog</a:t>
            </a:r>
            <a:r>
              <a:rPr lang="en-US" dirty="0"/>
              <a:t>)</a:t>
            </a:r>
            <a:br>
              <a:rPr lang="en-US" dirty="0"/>
            </a:br>
            <a:r>
              <a:rPr lang="en-US" dirty="0"/>
              <a:t>		.</a:t>
            </a:r>
            <a:r>
              <a:rPr lang="en-US" dirty="0" err="1"/>
              <a:t>WithMany</a:t>
            </a:r>
            <a:r>
              <a:rPr lang="en-US" dirty="0"/>
              <a:t>(b =&gt; </a:t>
            </a:r>
            <a:r>
              <a:rPr lang="en-US" dirty="0" err="1"/>
              <a:t>b.Posts</a:t>
            </a:r>
            <a:r>
              <a:rPr lang="en-US" dirty="0"/>
              <a:t>)</a:t>
            </a:r>
            <a:br>
              <a:rPr lang="en-US" dirty="0"/>
            </a:br>
            <a:r>
              <a:rPr lang="en-US" dirty="0"/>
              <a:t>		.</a:t>
            </a:r>
            <a:r>
              <a:rPr lang="en-US" dirty="0" err="1"/>
              <a:t>OnDelete</a:t>
            </a:r>
            <a:r>
              <a:rPr lang="en-US" dirty="0"/>
              <a:t>(</a:t>
            </a:r>
            <a:r>
              <a:rPr lang="en-US" dirty="0" err="1"/>
              <a:t>DeleteBehavior.Cascade</a:t>
            </a:r>
            <a:r>
              <a:rPr lang="en-US" dirty="0"/>
              <a:t>);</a:t>
            </a:r>
          </a:p>
          <a:p>
            <a:endParaRPr lang="en-US" dirty="0"/>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310044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Providers</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MS providers</a:t>
            </a:r>
          </a:p>
          <a:p>
            <a:pPr lvl="1"/>
            <a:r>
              <a:rPr lang="en-US" dirty="0" err="1"/>
              <a:t>SqlServer</a:t>
            </a:r>
            <a:r>
              <a:rPr lang="en-US" dirty="0"/>
              <a:t>, SQLite, </a:t>
            </a:r>
            <a:r>
              <a:rPr lang="en-US" dirty="0" err="1"/>
              <a:t>InMemory</a:t>
            </a:r>
            <a:endParaRPr lang="en-US" dirty="0"/>
          </a:p>
          <a:p>
            <a:pPr lvl="1"/>
            <a:r>
              <a:rPr lang="en-US" dirty="0"/>
              <a:t>Cosmos – preview</a:t>
            </a:r>
          </a:p>
          <a:p>
            <a:pPr lvl="1"/>
            <a:r>
              <a:rPr lang="en-US" dirty="0"/>
              <a:t>Oracle - sample</a:t>
            </a:r>
          </a:p>
          <a:p>
            <a:r>
              <a:rPr lang="en-US" dirty="0"/>
              <a:t>3</a:t>
            </a:r>
            <a:r>
              <a:rPr lang="en-US" baseline="30000" dirty="0"/>
              <a:t>rd</a:t>
            </a:r>
            <a:r>
              <a:rPr lang="en-US" dirty="0"/>
              <a:t> party</a:t>
            </a:r>
          </a:p>
          <a:p>
            <a:pPr lvl="1"/>
            <a:r>
              <a:rPr lang="en-US" dirty="0"/>
              <a:t>PostgreSQL - </a:t>
            </a:r>
            <a:r>
              <a:rPr lang="en-US" dirty="0" err="1"/>
              <a:t>Npgsql.EntityFrameworkCore.PostgreSQL</a:t>
            </a:r>
            <a:endParaRPr lang="en-US" dirty="0"/>
          </a:p>
          <a:p>
            <a:pPr lvl="1"/>
            <a:r>
              <a:rPr lang="en-US" dirty="0" err="1"/>
              <a:t>MySql</a:t>
            </a:r>
            <a:r>
              <a:rPr lang="en-US" dirty="0"/>
              <a:t>/MariaDB - </a:t>
            </a:r>
            <a:r>
              <a:rPr lang="en-US" dirty="0" err="1"/>
              <a:t>Pomelo.EntityFrameworkCore.MySql</a:t>
            </a:r>
            <a:endParaRPr lang="en-US" dirty="0"/>
          </a:p>
          <a:p>
            <a:pPr lvl="1"/>
            <a:r>
              <a:rPr lang="en-US" dirty="0"/>
              <a:t>Oracle - </a:t>
            </a:r>
            <a:r>
              <a:rPr lang="en-US" dirty="0" err="1"/>
              <a:t>Oracle.ManagedDataAccess.Core</a:t>
            </a:r>
            <a:r>
              <a:rPr lang="en-US" dirty="0"/>
              <a:t>, full version in beta</a:t>
            </a:r>
          </a:p>
          <a:p>
            <a:pPr lvl="1"/>
            <a:r>
              <a:rPr lang="en-US" dirty="0" err="1"/>
              <a:t>MySql</a:t>
            </a:r>
            <a:r>
              <a:rPr lang="en-US" dirty="0"/>
              <a:t>/</a:t>
            </a:r>
            <a:r>
              <a:rPr lang="en-US" dirty="0" err="1"/>
              <a:t>MariaDb</a:t>
            </a:r>
            <a:r>
              <a:rPr lang="en-US" dirty="0"/>
              <a:t> – Oracle, has problems with Booleans (Boolean is not an datatype in </a:t>
            </a:r>
            <a:r>
              <a:rPr lang="en-US" dirty="0" err="1"/>
              <a:t>MySql</a:t>
            </a:r>
            <a:r>
              <a:rPr lang="en-US" dirty="0"/>
              <a:t> – needs conversion)</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75987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pic>
        <p:nvPicPr>
          <p:cNvPr id="5" name="Picture 4"/>
          <p:cNvPicPr>
            <a:picLocks noChangeAspect="1"/>
          </p:cNvPicPr>
          <p:nvPr/>
        </p:nvPicPr>
        <p:blipFill>
          <a:blip r:embed="rId2"/>
          <a:stretch>
            <a:fillRect/>
          </a:stretch>
        </p:blipFill>
        <p:spPr>
          <a:xfrm>
            <a:off x="721568" y="553618"/>
            <a:ext cx="10671172" cy="5809860"/>
          </a:xfrm>
          <a:prstGeom prst="rect">
            <a:avLst/>
          </a:prstGeom>
        </p:spPr>
      </p:pic>
    </p:spTree>
    <p:extLst>
      <p:ext uri="{BB962C8B-B14F-4D97-AF65-F5344CB8AC3E}">
        <p14:creationId xmlns:p14="http://schemas.microsoft.com/office/powerpoint/2010/main" val="193758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320348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Saving data</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Add Data</a:t>
            </a:r>
          </a:p>
          <a:p>
            <a:r>
              <a:rPr lang="en-US" dirty="0"/>
              <a:t>Use the </a:t>
            </a:r>
            <a:r>
              <a:rPr lang="en-US" i="1" dirty="0" err="1"/>
              <a:t>DbSet.Add</a:t>
            </a:r>
            <a:r>
              <a:rPr lang="en-US" dirty="0"/>
              <a:t> method to add new instances of your entity classes. The data will be inserted in the database when you call </a:t>
            </a:r>
            <a:r>
              <a:rPr lang="en-US" i="1" dirty="0" err="1"/>
              <a:t>SaveChanges</a:t>
            </a:r>
            <a:r>
              <a:rPr lang="en-US" dirty="0"/>
              <a:t>.</a:t>
            </a:r>
          </a:p>
          <a:p>
            <a:r>
              <a:rPr lang="en-US" dirty="0"/>
              <a:t>The Add, Attach, and Update methods all work on the full graph of entities passed to them, as described in the Related Data section. Alternately, the </a:t>
            </a:r>
            <a:r>
              <a:rPr lang="en-US" dirty="0" err="1"/>
              <a:t>EntityEntry.State</a:t>
            </a:r>
            <a:r>
              <a:rPr lang="en-US" dirty="0"/>
              <a:t> property can be used to set the state of just a single entity. For example, </a:t>
            </a:r>
            <a:r>
              <a:rPr lang="en-US" dirty="0" err="1"/>
              <a:t>context.Entry</a:t>
            </a:r>
            <a:r>
              <a:rPr lang="en-US" dirty="0"/>
              <a:t>(blog).State = </a:t>
            </a:r>
            <a:r>
              <a:rPr lang="en-US" dirty="0" err="1"/>
              <a:t>EntityState.Modified</a:t>
            </a:r>
            <a:r>
              <a:rPr lang="en-US" dirty="0"/>
              <a:t>.</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159825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Updating data</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EF will automatically detect changes made to an existing entity that is tracked by the context. This includes entities that you load/query from the database, and entities that were previously added and saved to the database.</a:t>
            </a:r>
          </a:p>
          <a:p>
            <a:r>
              <a:rPr lang="en-US" dirty="0"/>
              <a:t>Simply modify the values assigned to properties and then call </a:t>
            </a:r>
            <a:r>
              <a:rPr lang="en-US" dirty="0" err="1"/>
              <a:t>SaveChanges</a:t>
            </a:r>
            <a:r>
              <a:rPr lang="en-US" dirty="0"/>
              <a:t>.</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73086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Deleting data</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Use the </a:t>
            </a:r>
            <a:r>
              <a:rPr lang="en-US" dirty="0" err="1"/>
              <a:t>DbSet.Remove</a:t>
            </a:r>
            <a:r>
              <a:rPr lang="en-US" dirty="0"/>
              <a:t> method to delete instances of your entity classes.</a:t>
            </a:r>
          </a:p>
          <a:p>
            <a:r>
              <a:rPr lang="en-US" dirty="0"/>
              <a:t>If the entity already exists in the database, it will be deleted during </a:t>
            </a:r>
            <a:r>
              <a:rPr lang="en-US" dirty="0" err="1"/>
              <a:t>SaveChanges</a:t>
            </a:r>
            <a:r>
              <a:rPr lang="en-US" dirty="0"/>
              <a:t>. If the entity has not yet been saved to the database (that is, it is tracked as added) then it will be removed from the context and will no longer be inserted when </a:t>
            </a:r>
            <a:r>
              <a:rPr lang="en-US" dirty="0" err="1"/>
              <a:t>SaveChanges</a:t>
            </a:r>
            <a:r>
              <a:rPr lang="en-US" dirty="0"/>
              <a:t> is called.</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75117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Multiple Operations in a single </a:t>
            </a:r>
            <a:r>
              <a:rPr lang="en-US" dirty="0" err="1"/>
              <a:t>SaveChanges</a:t>
            </a:r>
            <a:endParaRPr lang="en-US" dirty="0"/>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You can combine multiple Add/Update/Remove operations into a single call to </a:t>
            </a:r>
            <a:r>
              <a:rPr lang="en-US" i="1" dirty="0" err="1"/>
              <a:t>SaveChanges</a:t>
            </a:r>
            <a:r>
              <a:rPr lang="en-US" dirty="0"/>
              <a:t>.</a:t>
            </a:r>
          </a:p>
          <a:p>
            <a:r>
              <a:rPr lang="en-US" dirty="0"/>
              <a:t>For most database providers, </a:t>
            </a:r>
            <a:r>
              <a:rPr lang="en-US" i="1" dirty="0" err="1"/>
              <a:t>SaveChanges</a:t>
            </a:r>
            <a:r>
              <a:rPr lang="en-US" dirty="0"/>
              <a:t> is transactional (atomic). This means all the operations will either succeed or fail and the operations will never be left partially applied.</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7428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Related data</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Adding a graph of new entities.</a:t>
            </a:r>
          </a:p>
          <a:p>
            <a:pPr lvl="1"/>
            <a:r>
              <a:rPr lang="en-US" dirty="0"/>
              <a:t>If you create several new related entities, adding one of them to the context will cause the others to be added too</a:t>
            </a:r>
          </a:p>
          <a:p>
            <a:pPr lvl="1"/>
            <a:r>
              <a:rPr lang="en-US" dirty="0"/>
              <a:t>If you reference a new entity from the navigation property of an entity that is already tracked by the context, the entity will be discovered and inserted into the database.</a:t>
            </a:r>
          </a:p>
          <a:p>
            <a:pPr lvl="1"/>
            <a:r>
              <a:rPr lang="en-US" dirty="0"/>
              <a:t>If you change the navigation property of an entity, the corresponding changes will be made to the foreign key column in the database.</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32888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Related data</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Removing relationships</a:t>
            </a:r>
          </a:p>
          <a:p>
            <a:pPr lvl="1"/>
            <a:r>
              <a:rPr lang="en-US" dirty="0"/>
              <a:t>You can remove a relationship by setting a reference navigation to null, or removing the related entity from a collection navigation.</a:t>
            </a:r>
          </a:p>
          <a:p>
            <a:pPr lvl="1"/>
            <a:r>
              <a:rPr lang="en-US" dirty="0"/>
              <a:t>Removing a relationship can have side effects on the dependent entity, according to the cascade delete behavior configured in the relationship.</a:t>
            </a:r>
          </a:p>
          <a:p>
            <a:pPr lvl="1"/>
            <a:r>
              <a:rPr lang="en-US" dirty="0"/>
              <a:t>By default, for required relationships, a cascade delete behavior is configured and the child/dependent entity will be deleted from the database. For optional relationships, cascade delete is not configured by default, but the foreign key property will be set to null.</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64804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Cascade delete</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EF Core implements several different delete behaviors and allows for the configuration of the delete behaviors of individual relationships. EF Core also implements conventions that automatically configure useful default delete behaviors for each relationship based on the </a:t>
            </a:r>
            <a:r>
              <a:rPr lang="en-US" dirty="0" err="1"/>
              <a:t>requiredness</a:t>
            </a:r>
            <a:r>
              <a:rPr lang="en-US" dirty="0"/>
              <a:t> of the relationship.</a:t>
            </a:r>
          </a:p>
          <a:p>
            <a:r>
              <a:rPr lang="en-US" dirty="0"/>
              <a:t>There are three actions EF can take when a principal/parent entity is deleted or the relationship to the child is severed:</a:t>
            </a:r>
          </a:p>
          <a:p>
            <a:pPr lvl="1"/>
            <a:r>
              <a:rPr lang="en-US" dirty="0"/>
              <a:t>The child/dependent can be deleted</a:t>
            </a:r>
          </a:p>
          <a:p>
            <a:pPr lvl="1"/>
            <a:r>
              <a:rPr lang="en-US" dirty="0"/>
              <a:t>The child's foreign key values can be set to null</a:t>
            </a:r>
          </a:p>
          <a:p>
            <a:pPr lvl="1"/>
            <a:r>
              <a:rPr lang="en-US" dirty="0"/>
              <a:t>The child remains unchanged</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51509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Cascade delete</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a:xfrm>
            <a:off x="1104293" y="1331259"/>
            <a:ext cx="8946541" cy="4195481"/>
          </a:xfrm>
        </p:spPr>
        <p:txBody>
          <a:bodyPr/>
          <a:lstStyle/>
          <a:p>
            <a:r>
              <a:rPr lang="en-US" dirty="0"/>
              <a:t>Optional relationships (nullable foreign key)</a:t>
            </a:r>
          </a:p>
          <a:p>
            <a:endParaRPr lang="en-US" dirty="0"/>
          </a:p>
          <a:p>
            <a:endParaRPr lang="en-US" dirty="0"/>
          </a:p>
          <a:p>
            <a:endParaRPr lang="en-US" dirty="0"/>
          </a:p>
          <a:p>
            <a:endParaRPr lang="en-US" dirty="0"/>
          </a:p>
          <a:p>
            <a:endParaRPr lang="en-US" dirty="0"/>
          </a:p>
          <a:p>
            <a:r>
              <a:rPr lang="en-US" dirty="0"/>
              <a:t>Required relationships (non-nullable FK)</a:t>
            </a:r>
          </a:p>
          <a:p>
            <a:endParaRPr lang="en-US" dirty="0"/>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8</a:t>
            </a:fld>
            <a:endParaRPr lang="en-US" dirty="0"/>
          </a:p>
        </p:txBody>
      </p:sp>
      <p:graphicFrame>
        <p:nvGraphicFramePr>
          <p:cNvPr id="5" name="Table 4">
            <a:extLst>
              <a:ext uri="{FF2B5EF4-FFF2-40B4-BE49-F238E27FC236}">
                <a16:creationId xmlns:a16="http://schemas.microsoft.com/office/drawing/2014/main" id="{20EDE295-046E-334D-8726-4E469301F712}"/>
              </a:ext>
            </a:extLst>
          </p:cNvPr>
          <p:cNvGraphicFramePr>
            <a:graphicFrameLocks noGrp="1"/>
          </p:cNvGraphicFramePr>
          <p:nvPr>
            <p:extLst>
              <p:ext uri="{D42A27DB-BD31-4B8C-83A1-F6EECF244321}">
                <p14:modId xmlns:p14="http://schemas.microsoft.com/office/powerpoint/2010/main" val="957269214"/>
              </p:ext>
            </p:extLst>
          </p:nvPr>
        </p:nvGraphicFramePr>
        <p:xfrm>
          <a:off x="370878" y="1804689"/>
          <a:ext cx="11450244" cy="1854200"/>
        </p:xfrm>
        <a:graphic>
          <a:graphicData uri="http://schemas.openxmlformats.org/drawingml/2006/table">
            <a:tbl>
              <a:tblPr firstRow="1" bandRow="1">
                <a:tableStyleId>{5C22544A-7EE6-4342-B048-85BDC9FD1C3A}</a:tableStyleId>
              </a:tblPr>
              <a:tblGrid>
                <a:gridCol w="3035692">
                  <a:extLst>
                    <a:ext uri="{9D8B030D-6E8A-4147-A177-3AD203B41FA5}">
                      <a16:colId xmlns:a16="http://schemas.microsoft.com/office/drawing/2014/main" val="2678844823"/>
                    </a:ext>
                  </a:extLst>
                </a:gridCol>
                <a:gridCol w="4179436">
                  <a:extLst>
                    <a:ext uri="{9D8B030D-6E8A-4147-A177-3AD203B41FA5}">
                      <a16:colId xmlns:a16="http://schemas.microsoft.com/office/drawing/2014/main" val="2482964028"/>
                    </a:ext>
                  </a:extLst>
                </a:gridCol>
                <a:gridCol w="4235116">
                  <a:extLst>
                    <a:ext uri="{9D8B030D-6E8A-4147-A177-3AD203B41FA5}">
                      <a16:colId xmlns:a16="http://schemas.microsoft.com/office/drawing/2014/main" val="2204925399"/>
                    </a:ext>
                  </a:extLst>
                </a:gridCol>
              </a:tblGrid>
              <a:tr h="370840">
                <a:tc>
                  <a:txBody>
                    <a:bodyPr/>
                    <a:lstStyle/>
                    <a:p>
                      <a:r>
                        <a:rPr lang="en-US" dirty="0"/>
                        <a:t>Behavior Name</a:t>
                      </a:r>
                    </a:p>
                  </a:txBody>
                  <a:tcPr/>
                </a:tc>
                <a:tc>
                  <a:txBody>
                    <a:bodyPr/>
                    <a:lstStyle/>
                    <a:p>
                      <a:r>
                        <a:rPr lang="en-US" dirty="0"/>
                        <a:t>Effect in memory</a:t>
                      </a:r>
                    </a:p>
                  </a:txBody>
                  <a:tcPr/>
                </a:tc>
                <a:tc>
                  <a:txBody>
                    <a:bodyPr/>
                    <a:lstStyle/>
                    <a:p>
                      <a:r>
                        <a:rPr lang="en-US" dirty="0"/>
                        <a:t>Effect in DB</a:t>
                      </a:r>
                    </a:p>
                  </a:txBody>
                  <a:tcPr/>
                </a:tc>
                <a:extLst>
                  <a:ext uri="{0D108BD9-81ED-4DB2-BD59-A6C34878D82A}">
                    <a16:rowId xmlns:a16="http://schemas.microsoft.com/office/drawing/2014/main" val="2047717791"/>
                  </a:ext>
                </a:extLst>
              </a:tr>
              <a:tr h="370840">
                <a:tc>
                  <a:txBody>
                    <a:bodyPr/>
                    <a:lstStyle/>
                    <a:p>
                      <a:r>
                        <a:rPr lang="en-US" dirty="0"/>
                        <a:t>Cascade</a:t>
                      </a:r>
                    </a:p>
                  </a:txBody>
                  <a:tcPr/>
                </a:tc>
                <a:tc>
                  <a:txBody>
                    <a:bodyPr/>
                    <a:lstStyle/>
                    <a:p>
                      <a:r>
                        <a:rPr lang="en-US" sz="1800" b="0" i="0" u="none" strike="noStrike" kern="1200" dirty="0">
                          <a:solidFill>
                            <a:schemeClr val="dk1"/>
                          </a:solidFill>
                          <a:effectLst/>
                          <a:latin typeface="+mn-lt"/>
                          <a:ea typeface="+mn-ea"/>
                          <a:cs typeface="+mn-cs"/>
                        </a:rPr>
                        <a:t>Entities are deleted</a:t>
                      </a:r>
                      <a:endParaRPr lang="en-US" dirty="0"/>
                    </a:p>
                  </a:txBody>
                  <a:tcPr/>
                </a:tc>
                <a:tc>
                  <a:txBody>
                    <a:bodyPr/>
                    <a:lstStyle/>
                    <a:p>
                      <a:r>
                        <a:rPr lang="en-US" sz="1800" b="0" i="0" u="none" strike="noStrike" kern="1200" dirty="0">
                          <a:solidFill>
                            <a:schemeClr val="dk1"/>
                          </a:solidFill>
                          <a:effectLst/>
                          <a:latin typeface="+mn-lt"/>
                          <a:ea typeface="+mn-ea"/>
                          <a:cs typeface="+mn-cs"/>
                        </a:rPr>
                        <a:t>Entities are deleted</a:t>
                      </a:r>
                      <a:endParaRPr lang="en-US" dirty="0"/>
                    </a:p>
                  </a:txBody>
                  <a:tcPr/>
                </a:tc>
                <a:extLst>
                  <a:ext uri="{0D108BD9-81ED-4DB2-BD59-A6C34878D82A}">
                    <a16:rowId xmlns:a16="http://schemas.microsoft.com/office/drawing/2014/main" val="611307706"/>
                  </a:ext>
                </a:extLst>
              </a:tr>
              <a:tr h="370840">
                <a:tc>
                  <a:txBody>
                    <a:bodyPr/>
                    <a:lstStyle/>
                    <a:p>
                      <a:r>
                        <a:rPr lang="en-US" dirty="0" err="1"/>
                        <a:t>ClientSetNull</a:t>
                      </a:r>
                      <a:r>
                        <a:rPr lang="en-US" dirty="0"/>
                        <a:t> (default)</a:t>
                      </a:r>
                    </a:p>
                  </a:txBody>
                  <a:tcPr/>
                </a:tc>
                <a:tc>
                  <a:txBody>
                    <a:bodyPr/>
                    <a:lstStyle/>
                    <a:p>
                      <a:r>
                        <a:rPr lang="en-US" sz="1800" b="0" i="0" u="none" strike="noStrike" kern="1200" dirty="0">
                          <a:solidFill>
                            <a:schemeClr val="dk1"/>
                          </a:solidFill>
                          <a:effectLst/>
                          <a:latin typeface="+mn-lt"/>
                          <a:ea typeface="+mn-ea"/>
                          <a:cs typeface="+mn-cs"/>
                        </a:rPr>
                        <a:t>Foreign key properties are set to null</a:t>
                      </a:r>
                      <a:endParaRPr lang="en-US" dirty="0"/>
                    </a:p>
                  </a:txBody>
                  <a:tcPr/>
                </a:tc>
                <a:tc>
                  <a:txBody>
                    <a:bodyPr/>
                    <a:lstStyle/>
                    <a:p>
                      <a:r>
                        <a:rPr lang="en-US" sz="1800" b="0" i="0" u="none" strike="noStrike" kern="1200" dirty="0">
                          <a:solidFill>
                            <a:schemeClr val="dk1"/>
                          </a:solidFill>
                          <a:effectLst/>
                          <a:latin typeface="+mn-lt"/>
                          <a:ea typeface="+mn-ea"/>
                          <a:cs typeface="+mn-cs"/>
                        </a:rPr>
                        <a:t>None</a:t>
                      </a:r>
                      <a:endParaRPr lang="en-US" dirty="0"/>
                    </a:p>
                  </a:txBody>
                  <a:tcPr/>
                </a:tc>
                <a:extLst>
                  <a:ext uri="{0D108BD9-81ED-4DB2-BD59-A6C34878D82A}">
                    <a16:rowId xmlns:a16="http://schemas.microsoft.com/office/drawing/2014/main" val="2046376455"/>
                  </a:ext>
                </a:extLst>
              </a:tr>
              <a:tr h="370840">
                <a:tc>
                  <a:txBody>
                    <a:bodyPr/>
                    <a:lstStyle/>
                    <a:p>
                      <a:r>
                        <a:rPr lang="en-US" dirty="0" err="1"/>
                        <a:t>SetNull</a:t>
                      </a:r>
                      <a:endParaRPr lang="en-US" dirty="0"/>
                    </a:p>
                  </a:txBody>
                  <a:tcPr/>
                </a:tc>
                <a:tc>
                  <a:txBody>
                    <a:bodyPr/>
                    <a:lstStyle/>
                    <a:p>
                      <a:r>
                        <a:rPr lang="en-US" sz="1800" b="0" i="0" u="none" strike="noStrike" kern="1200" dirty="0">
                          <a:solidFill>
                            <a:schemeClr val="dk1"/>
                          </a:solidFill>
                          <a:effectLst/>
                          <a:latin typeface="+mn-lt"/>
                          <a:ea typeface="+mn-ea"/>
                          <a:cs typeface="+mn-cs"/>
                        </a:rPr>
                        <a:t>Foreign key properties are set to null</a:t>
                      </a:r>
                      <a:endParaRPr lang="en-US" dirty="0"/>
                    </a:p>
                  </a:txBody>
                  <a:tcPr/>
                </a:tc>
                <a:tc>
                  <a:txBody>
                    <a:bodyPr/>
                    <a:lstStyle/>
                    <a:p>
                      <a:r>
                        <a:rPr lang="en-US" sz="1800" b="0" i="0" u="none" strike="noStrike" kern="1200" dirty="0">
                          <a:solidFill>
                            <a:schemeClr val="dk1"/>
                          </a:solidFill>
                          <a:effectLst/>
                          <a:latin typeface="+mn-lt"/>
                          <a:ea typeface="+mn-ea"/>
                          <a:cs typeface="+mn-cs"/>
                        </a:rPr>
                        <a:t>Foreign key properties are set to null</a:t>
                      </a:r>
                      <a:endParaRPr lang="en-US" dirty="0"/>
                    </a:p>
                  </a:txBody>
                  <a:tcPr/>
                </a:tc>
                <a:extLst>
                  <a:ext uri="{0D108BD9-81ED-4DB2-BD59-A6C34878D82A}">
                    <a16:rowId xmlns:a16="http://schemas.microsoft.com/office/drawing/2014/main" val="323169604"/>
                  </a:ext>
                </a:extLst>
              </a:tr>
              <a:tr h="370840">
                <a:tc>
                  <a:txBody>
                    <a:bodyPr/>
                    <a:lstStyle/>
                    <a:p>
                      <a:r>
                        <a:rPr lang="en-US" dirty="0"/>
                        <a:t>Restrict</a:t>
                      </a:r>
                    </a:p>
                  </a:txBody>
                  <a:tcPr/>
                </a:tc>
                <a:tc>
                  <a:txBody>
                    <a:bodyPr/>
                    <a:lstStyle/>
                    <a:p>
                      <a:r>
                        <a:rPr lang="en-US" sz="1800" b="0" i="0" u="none" strike="noStrike" kern="1200" dirty="0">
                          <a:solidFill>
                            <a:schemeClr val="dk1"/>
                          </a:solidFill>
                          <a:effectLst/>
                          <a:latin typeface="+mn-lt"/>
                          <a:ea typeface="+mn-ea"/>
                          <a:cs typeface="+mn-cs"/>
                        </a:rPr>
                        <a:t>None</a:t>
                      </a:r>
                      <a:endParaRPr lang="en-US" dirty="0"/>
                    </a:p>
                  </a:txBody>
                  <a:tcPr/>
                </a:tc>
                <a:tc>
                  <a:txBody>
                    <a:bodyPr/>
                    <a:lstStyle/>
                    <a:p>
                      <a:r>
                        <a:rPr lang="en-US" sz="1800" b="0" i="0" u="none" strike="noStrike" kern="1200" dirty="0">
                          <a:solidFill>
                            <a:schemeClr val="dk1"/>
                          </a:solidFill>
                          <a:effectLst/>
                          <a:latin typeface="+mn-lt"/>
                          <a:ea typeface="+mn-ea"/>
                          <a:cs typeface="+mn-cs"/>
                        </a:rPr>
                        <a:t>None</a:t>
                      </a:r>
                      <a:endParaRPr lang="en-US" dirty="0"/>
                    </a:p>
                  </a:txBody>
                  <a:tcPr/>
                </a:tc>
                <a:extLst>
                  <a:ext uri="{0D108BD9-81ED-4DB2-BD59-A6C34878D82A}">
                    <a16:rowId xmlns:a16="http://schemas.microsoft.com/office/drawing/2014/main" val="3537005791"/>
                  </a:ext>
                </a:extLst>
              </a:tr>
            </a:tbl>
          </a:graphicData>
        </a:graphic>
      </p:graphicFrame>
      <p:graphicFrame>
        <p:nvGraphicFramePr>
          <p:cNvPr id="6" name="Table 5">
            <a:extLst>
              <a:ext uri="{FF2B5EF4-FFF2-40B4-BE49-F238E27FC236}">
                <a16:creationId xmlns:a16="http://schemas.microsoft.com/office/drawing/2014/main" id="{85F1810A-9A02-ED46-A5B7-92D2B09F5AE4}"/>
              </a:ext>
            </a:extLst>
          </p:cNvPr>
          <p:cNvGraphicFramePr>
            <a:graphicFrameLocks noGrp="1"/>
          </p:cNvGraphicFramePr>
          <p:nvPr>
            <p:extLst>
              <p:ext uri="{D42A27DB-BD31-4B8C-83A1-F6EECF244321}">
                <p14:modId xmlns:p14="http://schemas.microsoft.com/office/powerpoint/2010/main" val="3766533713"/>
              </p:ext>
            </p:extLst>
          </p:nvPr>
        </p:nvGraphicFramePr>
        <p:xfrm>
          <a:off x="370878" y="4382690"/>
          <a:ext cx="11450244" cy="1854200"/>
        </p:xfrm>
        <a:graphic>
          <a:graphicData uri="http://schemas.openxmlformats.org/drawingml/2006/table">
            <a:tbl>
              <a:tblPr firstRow="1" bandRow="1">
                <a:tableStyleId>{5C22544A-7EE6-4342-B048-85BDC9FD1C3A}</a:tableStyleId>
              </a:tblPr>
              <a:tblGrid>
                <a:gridCol w="3035692">
                  <a:extLst>
                    <a:ext uri="{9D8B030D-6E8A-4147-A177-3AD203B41FA5}">
                      <a16:colId xmlns:a16="http://schemas.microsoft.com/office/drawing/2014/main" val="2678844823"/>
                    </a:ext>
                  </a:extLst>
                </a:gridCol>
                <a:gridCol w="4179436">
                  <a:extLst>
                    <a:ext uri="{9D8B030D-6E8A-4147-A177-3AD203B41FA5}">
                      <a16:colId xmlns:a16="http://schemas.microsoft.com/office/drawing/2014/main" val="2482964028"/>
                    </a:ext>
                  </a:extLst>
                </a:gridCol>
                <a:gridCol w="4235116">
                  <a:extLst>
                    <a:ext uri="{9D8B030D-6E8A-4147-A177-3AD203B41FA5}">
                      <a16:colId xmlns:a16="http://schemas.microsoft.com/office/drawing/2014/main" val="2204925399"/>
                    </a:ext>
                  </a:extLst>
                </a:gridCol>
              </a:tblGrid>
              <a:tr h="370840">
                <a:tc>
                  <a:txBody>
                    <a:bodyPr/>
                    <a:lstStyle/>
                    <a:p>
                      <a:r>
                        <a:rPr lang="en-US" dirty="0"/>
                        <a:t>Behavior Name</a:t>
                      </a:r>
                    </a:p>
                  </a:txBody>
                  <a:tcPr/>
                </a:tc>
                <a:tc>
                  <a:txBody>
                    <a:bodyPr/>
                    <a:lstStyle/>
                    <a:p>
                      <a:r>
                        <a:rPr lang="en-US" dirty="0"/>
                        <a:t>Effect in memory</a:t>
                      </a:r>
                    </a:p>
                  </a:txBody>
                  <a:tcPr/>
                </a:tc>
                <a:tc>
                  <a:txBody>
                    <a:bodyPr/>
                    <a:lstStyle/>
                    <a:p>
                      <a:r>
                        <a:rPr lang="en-US" dirty="0"/>
                        <a:t>Effect in DB</a:t>
                      </a:r>
                    </a:p>
                  </a:txBody>
                  <a:tcPr/>
                </a:tc>
                <a:extLst>
                  <a:ext uri="{0D108BD9-81ED-4DB2-BD59-A6C34878D82A}">
                    <a16:rowId xmlns:a16="http://schemas.microsoft.com/office/drawing/2014/main" val="2047717791"/>
                  </a:ext>
                </a:extLst>
              </a:tr>
              <a:tr h="370840">
                <a:tc>
                  <a:txBody>
                    <a:bodyPr/>
                    <a:lstStyle/>
                    <a:p>
                      <a:r>
                        <a:rPr lang="en-US" dirty="0"/>
                        <a:t>Cascade (Default)</a:t>
                      </a:r>
                    </a:p>
                  </a:txBody>
                  <a:tcPr/>
                </a:tc>
                <a:tc>
                  <a:txBody>
                    <a:bodyPr/>
                    <a:lstStyle/>
                    <a:p>
                      <a:r>
                        <a:rPr lang="en-US" sz="1800" b="0" i="0" u="none" strike="noStrike" kern="1200" dirty="0">
                          <a:solidFill>
                            <a:schemeClr val="dk1"/>
                          </a:solidFill>
                          <a:effectLst/>
                          <a:latin typeface="+mn-lt"/>
                          <a:ea typeface="+mn-ea"/>
                          <a:cs typeface="+mn-cs"/>
                        </a:rPr>
                        <a:t>Entities are deleted</a:t>
                      </a:r>
                      <a:endParaRPr lang="en-US" dirty="0"/>
                    </a:p>
                  </a:txBody>
                  <a:tcPr/>
                </a:tc>
                <a:tc>
                  <a:txBody>
                    <a:bodyPr/>
                    <a:lstStyle/>
                    <a:p>
                      <a:r>
                        <a:rPr lang="en-US" sz="1800" b="0" i="0" u="none" strike="noStrike" kern="1200" dirty="0">
                          <a:solidFill>
                            <a:schemeClr val="dk1"/>
                          </a:solidFill>
                          <a:effectLst/>
                          <a:latin typeface="+mn-lt"/>
                          <a:ea typeface="+mn-ea"/>
                          <a:cs typeface="+mn-cs"/>
                        </a:rPr>
                        <a:t>Entities are deleted</a:t>
                      </a:r>
                      <a:endParaRPr lang="en-US" dirty="0"/>
                    </a:p>
                  </a:txBody>
                  <a:tcPr/>
                </a:tc>
                <a:extLst>
                  <a:ext uri="{0D108BD9-81ED-4DB2-BD59-A6C34878D82A}">
                    <a16:rowId xmlns:a16="http://schemas.microsoft.com/office/drawing/2014/main" val="611307706"/>
                  </a:ext>
                </a:extLst>
              </a:tr>
              <a:tr h="370840">
                <a:tc>
                  <a:txBody>
                    <a:bodyPr/>
                    <a:lstStyle/>
                    <a:p>
                      <a:r>
                        <a:rPr lang="en-US" dirty="0" err="1"/>
                        <a:t>ClientSetNull</a:t>
                      </a:r>
                      <a:endParaRPr lang="en-US" dirty="0"/>
                    </a:p>
                  </a:txBody>
                  <a:tcPr/>
                </a:tc>
                <a:tc>
                  <a:txBody>
                    <a:bodyPr/>
                    <a:lstStyle/>
                    <a:p>
                      <a:r>
                        <a:rPr lang="en-US" sz="1800" b="0" i="0" u="none" strike="noStrike" kern="1200" dirty="0" err="1">
                          <a:solidFill>
                            <a:schemeClr val="dk1"/>
                          </a:solidFill>
                          <a:effectLst/>
                          <a:latin typeface="+mn-lt"/>
                          <a:ea typeface="+mn-ea"/>
                          <a:cs typeface="+mn-cs"/>
                        </a:rPr>
                        <a:t>SaveChanges</a:t>
                      </a:r>
                      <a:r>
                        <a:rPr lang="en-US" sz="1800" b="0" i="0" u="none" strike="noStrike" kern="1200" dirty="0">
                          <a:solidFill>
                            <a:schemeClr val="dk1"/>
                          </a:solidFill>
                          <a:effectLst/>
                          <a:latin typeface="+mn-lt"/>
                          <a:ea typeface="+mn-ea"/>
                          <a:cs typeface="+mn-cs"/>
                        </a:rPr>
                        <a:t> throws</a:t>
                      </a:r>
                      <a:endParaRPr lang="en-US" dirty="0"/>
                    </a:p>
                  </a:txBody>
                  <a:tcPr/>
                </a:tc>
                <a:tc>
                  <a:txBody>
                    <a:bodyPr/>
                    <a:lstStyle/>
                    <a:p>
                      <a:r>
                        <a:rPr lang="en-US" sz="1800" b="0" i="0" u="none" strike="noStrike" kern="1200" dirty="0">
                          <a:solidFill>
                            <a:schemeClr val="dk1"/>
                          </a:solidFill>
                          <a:effectLst/>
                          <a:latin typeface="+mn-lt"/>
                          <a:ea typeface="+mn-ea"/>
                          <a:cs typeface="+mn-cs"/>
                        </a:rPr>
                        <a:t>None</a:t>
                      </a:r>
                      <a:endParaRPr lang="en-US" dirty="0"/>
                    </a:p>
                  </a:txBody>
                  <a:tcPr/>
                </a:tc>
                <a:extLst>
                  <a:ext uri="{0D108BD9-81ED-4DB2-BD59-A6C34878D82A}">
                    <a16:rowId xmlns:a16="http://schemas.microsoft.com/office/drawing/2014/main" val="2046376455"/>
                  </a:ext>
                </a:extLst>
              </a:tr>
              <a:tr h="370840">
                <a:tc>
                  <a:txBody>
                    <a:bodyPr/>
                    <a:lstStyle/>
                    <a:p>
                      <a:r>
                        <a:rPr lang="en-US" dirty="0" err="1"/>
                        <a:t>SetNull</a:t>
                      </a:r>
                      <a:endParaRPr lang="en-US" dirty="0"/>
                    </a:p>
                  </a:txBody>
                  <a:tcPr/>
                </a:tc>
                <a:tc>
                  <a:txBody>
                    <a:bodyPr/>
                    <a:lstStyle/>
                    <a:p>
                      <a:r>
                        <a:rPr lang="en-US" sz="1800" b="0" i="0" u="none" strike="noStrike" kern="1200" dirty="0" err="1">
                          <a:solidFill>
                            <a:schemeClr val="dk1"/>
                          </a:solidFill>
                          <a:effectLst/>
                          <a:latin typeface="+mn-lt"/>
                          <a:ea typeface="+mn-ea"/>
                          <a:cs typeface="+mn-cs"/>
                        </a:rPr>
                        <a:t>SaveChanges</a:t>
                      </a:r>
                      <a:r>
                        <a:rPr lang="en-US" sz="1800" b="0" i="0" u="none" strike="noStrike" kern="1200" dirty="0">
                          <a:solidFill>
                            <a:schemeClr val="dk1"/>
                          </a:solidFill>
                          <a:effectLst/>
                          <a:latin typeface="+mn-lt"/>
                          <a:ea typeface="+mn-ea"/>
                          <a:cs typeface="+mn-cs"/>
                        </a:rPr>
                        <a:t> throws</a:t>
                      </a:r>
                      <a:endParaRPr lang="en-US" dirty="0"/>
                    </a:p>
                  </a:txBody>
                  <a:tcPr/>
                </a:tc>
                <a:tc>
                  <a:txBody>
                    <a:bodyPr/>
                    <a:lstStyle/>
                    <a:p>
                      <a:r>
                        <a:rPr lang="en-US" sz="1800" b="0" i="0" u="none" strike="noStrike" kern="1200" dirty="0" err="1">
                          <a:solidFill>
                            <a:schemeClr val="dk1"/>
                          </a:solidFill>
                          <a:effectLst/>
                          <a:latin typeface="+mn-lt"/>
                          <a:ea typeface="+mn-ea"/>
                          <a:cs typeface="+mn-cs"/>
                        </a:rPr>
                        <a:t>SaveChanges</a:t>
                      </a:r>
                      <a:r>
                        <a:rPr lang="en-US" sz="1800" b="0" i="0" u="none" strike="noStrike" kern="1200" dirty="0">
                          <a:solidFill>
                            <a:schemeClr val="dk1"/>
                          </a:solidFill>
                          <a:effectLst/>
                          <a:latin typeface="+mn-lt"/>
                          <a:ea typeface="+mn-ea"/>
                          <a:cs typeface="+mn-cs"/>
                        </a:rPr>
                        <a:t> throws</a:t>
                      </a:r>
                      <a:endParaRPr lang="en-US" dirty="0"/>
                    </a:p>
                  </a:txBody>
                  <a:tcPr/>
                </a:tc>
                <a:extLst>
                  <a:ext uri="{0D108BD9-81ED-4DB2-BD59-A6C34878D82A}">
                    <a16:rowId xmlns:a16="http://schemas.microsoft.com/office/drawing/2014/main" val="323169604"/>
                  </a:ext>
                </a:extLst>
              </a:tr>
              <a:tr h="370840">
                <a:tc>
                  <a:txBody>
                    <a:bodyPr/>
                    <a:lstStyle/>
                    <a:p>
                      <a:r>
                        <a:rPr lang="en-US" dirty="0"/>
                        <a:t>Restrict</a:t>
                      </a:r>
                    </a:p>
                  </a:txBody>
                  <a:tcPr/>
                </a:tc>
                <a:tc>
                  <a:txBody>
                    <a:bodyPr/>
                    <a:lstStyle/>
                    <a:p>
                      <a:r>
                        <a:rPr lang="en-US" sz="1800" b="0" i="0" u="none" strike="noStrike" kern="1200" dirty="0">
                          <a:solidFill>
                            <a:schemeClr val="dk1"/>
                          </a:solidFill>
                          <a:effectLst/>
                          <a:latin typeface="+mn-lt"/>
                          <a:ea typeface="+mn-ea"/>
                          <a:cs typeface="+mn-cs"/>
                        </a:rPr>
                        <a:t>None</a:t>
                      </a:r>
                      <a:endParaRPr lang="en-US" dirty="0"/>
                    </a:p>
                  </a:txBody>
                  <a:tcPr/>
                </a:tc>
                <a:tc>
                  <a:txBody>
                    <a:bodyPr/>
                    <a:lstStyle/>
                    <a:p>
                      <a:r>
                        <a:rPr lang="en-US" sz="1800" b="0" i="0" u="none" strike="noStrike" kern="1200" dirty="0">
                          <a:solidFill>
                            <a:schemeClr val="dk1"/>
                          </a:solidFill>
                          <a:effectLst/>
                          <a:latin typeface="+mn-lt"/>
                          <a:ea typeface="+mn-ea"/>
                          <a:cs typeface="+mn-cs"/>
                        </a:rPr>
                        <a:t>None</a:t>
                      </a:r>
                      <a:endParaRPr lang="en-US" dirty="0"/>
                    </a:p>
                  </a:txBody>
                  <a:tcPr/>
                </a:tc>
                <a:extLst>
                  <a:ext uri="{0D108BD9-81ED-4DB2-BD59-A6C34878D82A}">
                    <a16:rowId xmlns:a16="http://schemas.microsoft.com/office/drawing/2014/main" val="3537005791"/>
                  </a:ext>
                </a:extLst>
              </a:tr>
            </a:tbl>
          </a:graphicData>
        </a:graphic>
      </p:graphicFrame>
    </p:spTree>
    <p:extLst>
      <p:ext uri="{BB962C8B-B14F-4D97-AF65-F5344CB8AC3E}">
        <p14:creationId xmlns:p14="http://schemas.microsoft.com/office/powerpoint/2010/main" val="2123637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8352</TotalTime>
  <Words>942</Words>
  <Application>Microsoft Macintosh PowerPoint</Application>
  <PresentationFormat>Widescreen</PresentationFormat>
  <Paragraphs>121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vt:lpstr>
      <vt:lpstr>Building Distributed Systems – ICD0009 Network Applications II: Distributed Systems – I371</vt:lpstr>
      <vt:lpstr>EF - Saving data</vt:lpstr>
      <vt:lpstr>EF – Updating data</vt:lpstr>
      <vt:lpstr>EF – Deleting data</vt:lpstr>
      <vt:lpstr>EF - Multiple Operations in a single SaveChanges</vt:lpstr>
      <vt:lpstr>EF – Related data</vt:lpstr>
      <vt:lpstr>EF – Related data</vt:lpstr>
      <vt:lpstr>EF – Cascade delete</vt:lpstr>
      <vt:lpstr>EF - Cascade delete</vt:lpstr>
      <vt:lpstr>EF – Cascade delete</vt:lpstr>
      <vt:lpstr>EF – Cascade delete</vt:lpstr>
      <vt:lpstr>EF – Cascade Delete</vt:lpstr>
      <vt:lpstr>EF - Providers</vt:lpstr>
      <vt:lpstr>PowerPoint Presentation</vt:lpstr>
      <vt:lpstr>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119</cp:revision>
  <dcterms:created xsi:type="dcterms:W3CDTF">2015-10-15T12:35:18Z</dcterms:created>
  <dcterms:modified xsi:type="dcterms:W3CDTF">2019-02-17T20:44:33Z</dcterms:modified>
</cp:coreProperties>
</file>