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1"/>
  </p:sldMasterIdLst>
  <p:notesMasterIdLst>
    <p:notesMasterId r:id="rId19"/>
  </p:notes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70" r:id="rId14"/>
    <p:sldId id="271" r:id="rId15"/>
    <p:sldId id="272" r:id="rId16"/>
    <p:sldId id="273" r:id="rId17"/>
    <p:sldId id="26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386" autoAdjust="0"/>
    <p:restoredTop sz="94660"/>
  </p:normalViewPr>
  <p:slideViewPr>
    <p:cSldViewPr snapToGrid="0">
      <p:cViewPr varScale="1">
        <p:scale>
          <a:sx n="160" d="100"/>
          <a:sy n="160" d="100"/>
        </p:scale>
        <p:origin x="1192"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t-EE"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058F15-0E18-4F6A-B9F3-564C7228F6E2}" type="datetimeFigureOut">
              <a:rPr lang="et-EE" smtClean="0"/>
              <a:t>21.02.19</a:t>
            </a:fld>
            <a:endParaRPr lang="et-EE"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t-EE"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t-EE"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C2EAB4-ED3B-407C-8199-EAC6E751E16E}" type="slidenum">
              <a:rPr lang="et-EE" smtClean="0"/>
              <a:t>‹#›</a:t>
            </a:fld>
            <a:endParaRPr lang="et-EE" dirty="0"/>
          </a:p>
        </p:txBody>
      </p:sp>
    </p:spTree>
    <p:extLst>
      <p:ext uri="{BB962C8B-B14F-4D97-AF65-F5344CB8AC3E}">
        <p14:creationId xmlns:p14="http://schemas.microsoft.com/office/powerpoint/2010/main" val="4128559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86134D2-0F41-7948-8DE0-CCF64582C7F2}" type="datetime1">
              <a:rPr lang="en-US" smtClean="0"/>
              <a:t>2/21/19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B96C680-3F1F-884F-9672-8559DAFDDC6D}" type="datetime1">
              <a:rPr lang="en-US" smtClean="0"/>
              <a:t>2/21/19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87FF68D3-9BF2-DA4E-B3D5-6DCA704E273B}" type="datetime1">
              <a:rPr lang="en-US" smtClean="0"/>
              <a:t>2/21/19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F9094CC-5648-8F42-BF0E-1974FD637F9C}" type="datetime1">
              <a:rPr lang="en-US" smtClean="0"/>
              <a:t>2/21/19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70BF84B-112A-1248-98EB-B058A39040C0}" type="datetime1">
              <a:rPr lang="en-US" smtClean="0"/>
              <a:t>2/21/19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4BD9E3E-3BE6-604C-95FC-6C5910251699}" type="datetime1">
              <a:rPr lang="en-US" smtClean="0"/>
              <a:t>2/21/19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D26CF43-C39C-A74F-B349-C8164EF49204}" type="datetime1">
              <a:rPr lang="en-US" smtClean="0"/>
              <a:t>2/21/19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8E4CE6-29C3-D34C-9391-3C18C1C2BAFE}" type="datetime1">
              <a:rPr lang="en-US" smtClean="0"/>
              <a:t>2/21/19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318995-0216-AE47-951A-B9F5CE4BDFBC}" type="datetime1">
              <a:rPr lang="en-US" smtClean="0"/>
              <a:t>2/21/19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51B84A-2D8B-754D-8CDE-E2655A178327}" type="datetime1">
              <a:rPr lang="en-US" smtClean="0"/>
              <a:t>2/21/19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C1FBE9E-0FCD-B341-AC47-31DECC0381A2}" type="datetime1">
              <a:rPr lang="en-US" smtClean="0"/>
              <a:t>2/21/19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BD2106-551C-C847-9A32-DED99C100DAF}" type="datetime1">
              <a:rPr lang="en-US" smtClean="0"/>
              <a:t>2/21/19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031524-637D-B343-87C6-1368592EF67C}" type="datetime1">
              <a:rPr lang="en-US" smtClean="0"/>
              <a:t>2/21/19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6558E71F-680A-6141-9EA6-1829CE7737A9}" type="datetime1">
              <a:rPr lang="en-US" smtClean="0"/>
              <a:t>2/21/19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A83DFAB8-AF82-0A44-BEB6-4E50940B36E8}" type="datetime1">
              <a:rPr lang="en-US" smtClean="0"/>
              <a:t>2/21/19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C3B59E2C-BEDA-1D42-925F-5CD410B20192}" type="datetime1">
              <a:rPr lang="en-US" smtClean="0"/>
              <a:t>2/21/19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4367A5F-0CC2-F54F-A9D9-4525575A9B34}" type="datetime1">
              <a:rPr lang="en-US" smtClean="0"/>
              <a:t>2/21/19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6CA2DF54-4357-CE42-A385-ED60C431F4B0}" type="datetime1">
              <a:rPr lang="en-US" smtClean="0"/>
              <a:t>2/21/19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hyperlink" Target="mailto:akaver@itcollege.ee"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154955" y="494852"/>
            <a:ext cx="8825658" cy="4282529"/>
          </a:xfrm>
        </p:spPr>
        <p:txBody>
          <a:bodyPr/>
          <a:lstStyle/>
          <a:p>
            <a:r>
              <a:rPr lang="et-EE" sz="6000" dirty="0" err="1"/>
              <a:t>Building</a:t>
            </a:r>
            <a:r>
              <a:rPr lang="et-EE" sz="6000" dirty="0"/>
              <a:t> </a:t>
            </a:r>
            <a:r>
              <a:rPr lang="et-EE" sz="6000" dirty="0" err="1"/>
              <a:t>Distributed</a:t>
            </a:r>
            <a:r>
              <a:rPr lang="et-EE" sz="6000" dirty="0"/>
              <a:t> </a:t>
            </a:r>
            <a:r>
              <a:rPr lang="et-EE" sz="6000" dirty="0" err="1"/>
              <a:t>Systems</a:t>
            </a:r>
            <a:r>
              <a:rPr lang="et-EE" sz="6000" dirty="0"/>
              <a:t> – ICD0009</a:t>
            </a:r>
            <a:br>
              <a:rPr lang="et-EE" sz="6000" dirty="0"/>
            </a:br>
            <a:r>
              <a:rPr lang="et-EE" sz="6000" dirty="0"/>
              <a:t>Network </a:t>
            </a:r>
            <a:r>
              <a:rPr lang="et-EE" sz="6000" dirty="0" err="1"/>
              <a:t>Applications</a:t>
            </a:r>
            <a:r>
              <a:rPr lang="et-EE" sz="6000" dirty="0"/>
              <a:t> II: </a:t>
            </a:r>
            <a:r>
              <a:rPr lang="et-EE" sz="6000" dirty="0" err="1"/>
              <a:t>Distributed</a:t>
            </a:r>
            <a:r>
              <a:rPr lang="et-EE" sz="6000" dirty="0"/>
              <a:t> </a:t>
            </a:r>
            <a:r>
              <a:rPr lang="et-EE" sz="6000" dirty="0" err="1"/>
              <a:t>Systems</a:t>
            </a:r>
            <a:r>
              <a:rPr lang="et-EE" sz="6000" dirty="0"/>
              <a:t> – I371</a:t>
            </a:r>
          </a:p>
        </p:txBody>
      </p:sp>
      <p:sp>
        <p:nvSpPr>
          <p:cNvPr id="5" name="Text Placeholder 4"/>
          <p:cNvSpPr>
            <a:spLocks noGrp="1"/>
          </p:cNvSpPr>
          <p:nvPr>
            <p:ph type="subTitle" idx="1"/>
          </p:nvPr>
        </p:nvSpPr>
        <p:spPr>
          <a:xfrm>
            <a:off x="1154955" y="5024806"/>
            <a:ext cx="8825658" cy="1176232"/>
          </a:xfrm>
        </p:spPr>
        <p:txBody>
          <a:bodyPr>
            <a:normAutofit fontScale="92500" lnSpcReduction="10000"/>
          </a:bodyPr>
          <a:lstStyle/>
          <a:p>
            <a:r>
              <a:rPr lang="en-US" cap="none"/>
              <a:t>TalTech </a:t>
            </a:r>
            <a:r>
              <a:rPr lang="en-US" cap="none" dirty="0"/>
              <a:t>IT College, Andres Käver, 2018-2019, Spring semester</a:t>
            </a:r>
          </a:p>
          <a:p>
            <a:r>
              <a:rPr lang="en-US" cap="none" dirty="0"/>
              <a:t>Web: http://enos.Itcollege.ee/~</a:t>
            </a:r>
            <a:r>
              <a:rPr lang="en-US" cap="none" dirty="0" err="1"/>
              <a:t>akaver</a:t>
            </a:r>
            <a:r>
              <a:rPr lang="en-US" cap="none" dirty="0"/>
              <a:t>/</a:t>
            </a:r>
            <a:r>
              <a:rPr lang="en-US" cap="none" dirty="0" err="1"/>
              <a:t>DistributedSystems</a:t>
            </a:r>
            <a:endParaRPr lang="en-US" cap="none" dirty="0"/>
          </a:p>
          <a:p>
            <a:r>
              <a:rPr lang="en-US" cap="none" dirty="0"/>
              <a:t>Skype: </a:t>
            </a:r>
            <a:r>
              <a:rPr lang="en-US" b="1" cap="none" dirty="0"/>
              <a:t>akaver</a:t>
            </a:r>
            <a:r>
              <a:rPr lang="en-US" cap="none" dirty="0"/>
              <a:t>   Email: </a:t>
            </a:r>
            <a:r>
              <a:rPr lang="en-US" b="1" cap="none" dirty="0">
                <a:hlinkClick r:id="rId2"/>
              </a:rPr>
              <a:t>akaver@itcollege.ee</a:t>
            </a:r>
            <a:endParaRPr lang="en-US" b="1" cap="none" dirty="0"/>
          </a:p>
          <a:p>
            <a:endParaRPr lang="en-US" cap="none" dirty="0"/>
          </a:p>
        </p:txBody>
      </p:sp>
      <p:pic>
        <p:nvPicPr>
          <p:cNvPr id="2" name="Picture 1"/>
          <p:cNvPicPr>
            <a:picLocks noChangeAspect="1"/>
          </p:cNvPicPr>
          <p:nvPr/>
        </p:nvPicPr>
        <p:blipFill>
          <a:blip r:embed="rId3"/>
          <a:stretch>
            <a:fillRect/>
          </a:stretch>
        </p:blipFill>
        <p:spPr>
          <a:xfrm>
            <a:off x="8870302" y="1"/>
            <a:ext cx="3321698" cy="1808480"/>
          </a:xfrm>
          <a:prstGeom prst="rect">
            <a:avLst/>
          </a:prstGeom>
        </p:spPr>
      </p:pic>
    </p:spTree>
    <p:extLst>
      <p:ext uri="{BB962C8B-B14F-4D97-AF65-F5344CB8AC3E}">
        <p14:creationId xmlns:p14="http://schemas.microsoft.com/office/powerpoint/2010/main" val="15725644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Dependency Injection Container</a:t>
            </a:r>
          </a:p>
        </p:txBody>
      </p:sp>
      <p:sp>
        <p:nvSpPr>
          <p:cNvPr id="3" name="Content Placeholder 2"/>
          <p:cNvSpPr>
            <a:spLocks noGrp="1"/>
          </p:cNvSpPr>
          <p:nvPr>
            <p:ph idx="1"/>
          </p:nvPr>
        </p:nvSpPr>
        <p:spPr/>
        <p:txBody>
          <a:bodyPr/>
          <a:lstStyle/>
          <a:p>
            <a:r>
              <a:rPr lang="en-US" dirty="0"/>
              <a:t>Framework</a:t>
            </a:r>
          </a:p>
          <a:p>
            <a:r>
              <a:rPr lang="en-US" dirty="0"/>
              <a:t>Registers interfaces and their implementations</a:t>
            </a:r>
          </a:p>
          <a:p>
            <a:r>
              <a:rPr lang="en-US" dirty="0"/>
              <a:t>Resolves dependencies and provides (injects) correct implementation</a:t>
            </a:r>
          </a:p>
          <a:p>
            <a:r>
              <a:rPr lang="en-US" dirty="0"/>
              <a:t>Lifecycle management of created objects</a:t>
            </a:r>
          </a:p>
          <a:p>
            <a:r>
              <a:rPr lang="en-US" dirty="0"/>
              <a:t>Several implementations - widely used are</a:t>
            </a:r>
          </a:p>
          <a:p>
            <a:pPr lvl="1"/>
            <a:r>
              <a:rPr lang="en-US" dirty="0"/>
              <a:t>ASP.NET Core </a:t>
            </a:r>
            <a:r>
              <a:rPr lang="mr-IN" dirty="0"/>
              <a:t>–</a:t>
            </a:r>
            <a:r>
              <a:rPr lang="en-US" dirty="0"/>
              <a:t> has built-in lightweight solution out-of-the-box</a:t>
            </a:r>
          </a:p>
          <a:p>
            <a:pPr lvl="1"/>
            <a:r>
              <a:rPr lang="en-US" dirty="0" err="1"/>
              <a:t>Ninject</a:t>
            </a:r>
            <a:r>
              <a:rPr lang="en-US" dirty="0"/>
              <a:t> </a:t>
            </a:r>
            <a:r>
              <a:rPr lang="mr-IN" dirty="0"/>
              <a:t>–</a:t>
            </a:r>
            <a:r>
              <a:rPr lang="en-US" dirty="0"/>
              <a:t> Open Source</a:t>
            </a:r>
          </a:p>
          <a:p>
            <a:pPr lvl="1"/>
            <a:r>
              <a:rPr lang="en-US" dirty="0"/>
              <a:t>Unity -  MS official solution</a:t>
            </a:r>
          </a:p>
          <a:p>
            <a:pPr lvl="1"/>
            <a:r>
              <a:rPr lang="en-US" dirty="0" err="1"/>
              <a:t>Autofac</a:t>
            </a:r>
            <a:endParaRPr lang="en-US" dirty="0"/>
          </a:p>
          <a:p>
            <a:endParaRPr lang="en-US" dirty="0"/>
          </a:p>
        </p:txBody>
      </p:sp>
      <p:sp>
        <p:nvSpPr>
          <p:cNvPr id="4" name="Slide Number Placeholder 3">
            <a:extLst>
              <a:ext uri="{FF2B5EF4-FFF2-40B4-BE49-F238E27FC236}">
                <a16:creationId xmlns:a16="http://schemas.microsoft.com/office/drawing/2014/main" id="{073BFBA3-DE20-DC48-8C86-865A3BD74E93}"/>
              </a:ext>
            </a:extLst>
          </p:cNvPr>
          <p:cNvSpPr>
            <a:spLocks noGrp="1"/>
          </p:cNvSpPr>
          <p:nvPr>
            <p:ph type="sldNum" sz="quarter" idx="12"/>
          </p:nvPr>
        </p:nvSpPr>
        <p:spPr/>
        <p:txBody>
          <a:bodyPr/>
          <a:lstStyle/>
          <a:p>
            <a:fld id="{D57F1E4F-1CFF-5643-939E-02111984F565}" type="slidenum">
              <a:rPr lang="en-US" smtClean="0"/>
              <a:t>9</a:t>
            </a:fld>
            <a:endParaRPr lang="en-US" dirty="0"/>
          </a:p>
        </p:txBody>
      </p:sp>
    </p:spTree>
    <p:extLst>
      <p:ext uri="{BB962C8B-B14F-4D97-AF65-F5344CB8AC3E}">
        <p14:creationId xmlns:p14="http://schemas.microsoft.com/office/powerpoint/2010/main" val="4537104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Demo </a:t>
            </a:r>
            <a:r>
              <a:rPr lang="mr-IN" dirty="0"/>
              <a:t>–</a:t>
            </a:r>
            <a:r>
              <a:rPr lang="en-US" dirty="0"/>
              <a:t> console application</a:t>
            </a:r>
          </a:p>
        </p:txBody>
      </p:sp>
      <p:sp>
        <p:nvSpPr>
          <p:cNvPr id="4" name="TextBox 3"/>
          <p:cNvSpPr txBox="1"/>
          <p:nvPr/>
        </p:nvSpPr>
        <p:spPr>
          <a:xfrm>
            <a:off x="136840" y="2047876"/>
            <a:ext cx="9118478" cy="4247317"/>
          </a:xfrm>
          <a:prstGeom prst="rect">
            <a:avLst/>
          </a:prstGeom>
          <a:noFill/>
        </p:spPr>
        <p:txBody>
          <a:bodyPr wrap="square" rtlCol="0">
            <a:spAutoFit/>
          </a:bodyPr>
          <a:lstStyle/>
          <a:p>
            <a:r>
              <a:rPr lang="et-EE" dirty="0"/>
              <a:t>        public interface IDog</a:t>
            </a:r>
          </a:p>
          <a:p>
            <a:r>
              <a:rPr lang="et-EE" dirty="0"/>
              <a:t>        {</a:t>
            </a:r>
          </a:p>
          <a:p>
            <a:r>
              <a:rPr lang="et-EE" dirty="0"/>
              <a:t>            string Walk();</a:t>
            </a:r>
          </a:p>
          <a:p>
            <a:r>
              <a:rPr lang="et-EE" dirty="0"/>
              <a:t>            int WalkingCount { get; set; }</a:t>
            </a:r>
          </a:p>
          <a:p>
            <a:r>
              <a:rPr lang="et-EE" dirty="0"/>
              <a:t>        }</a:t>
            </a:r>
          </a:p>
          <a:p>
            <a:endParaRPr lang="et-EE" dirty="0"/>
          </a:p>
          <a:p>
            <a:r>
              <a:rPr lang="et-EE" dirty="0"/>
              <a:t>        public class DogPoodle : IDog</a:t>
            </a:r>
          </a:p>
          <a:p>
            <a:r>
              <a:rPr lang="et-EE" dirty="0"/>
              <a:t>        {</a:t>
            </a:r>
          </a:p>
          <a:p>
            <a:r>
              <a:rPr lang="et-EE" dirty="0"/>
              <a:t>            public string Walk()</a:t>
            </a:r>
          </a:p>
          <a:p>
            <a:r>
              <a:rPr lang="et-EE" dirty="0"/>
              <a:t>            {</a:t>
            </a:r>
          </a:p>
          <a:p>
            <a:r>
              <a:rPr lang="et-EE" dirty="0"/>
              <a:t>                WalkingCount++;</a:t>
            </a:r>
          </a:p>
          <a:p>
            <a:r>
              <a:rPr lang="en-US" dirty="0"/>
              <a:t>                return "Poodle walks  "+</a:t>
            </a:r>
            <a:r>
              <a:rPr lang="en-US" dirty="0" err="1"/>
              <a:t>WalkingCount.ToString</a:t>
            </a:r>
            <a:r>
              <a:rPr lang="en-US" dirty="0"/>
              <a:t>()+" times!";</a:t>
            </a:r>
          </a:p>
          <a:p>
            <a:r>
              <a:rPr lang="et-EE" dirty="0"/>
              <a:t>            }</a:t>
            </a:r>
          </a:p>
          <a:p>
            <a:r>
              <a:rPr lang="en-US" dirty="0"/>
              <a:t>            public </a:t>
            </a:r>
            <a:r>
              <a:rPr lang="en-US" dirty="0" err="1"/>
              <a:t>int</a:t>
            </a:r>
            <a:r>
              <a:rPr lang="en-US" dirty="0"/>
              <a:t> </a:t>
            </a:r>
            <a:r>
              <a:rPr lang="en-US" dirty="0" err="1"/>
              <a:t>WalkingCount</a:t>
            </a:r>
            <a:r>
              <a:rPr lang="en-US" dirty="0"/>
              <a:t> { get; set; }</a:t>
            </a:r>
          </a:p>
          <a:p>
            <a:r>
              <a:rPr lang="et-EE" dirty="0"/>
              <a:t>        }</a:t>
            </a:r>
          </a:p>
        </p:txBody>
      </p:sp>
      <p:sp>
        <p:nvSpPr>
          <p:cNvPr id="5" name="TextBox 4"/>
          <p:cNvSpPr txBox="1"/>
          <p:nvPr/>
        </p:nvSpPr>
        <p:spPr>
          <a:xfrm>
            <a:off x="7393360" y="1493878"/>
            <a:ext cx="7920880" cy="5355312"/>
          </a:xfrm>
          <a:prstGeom prst="rect">
            <a:avLst/>
          </a:prstGeom>
          <a:noFill/>
        </p:spPr>
        <p:txBody>
          <a:bodyPr wrap="square" rtlCol="0">
            <a:spAutoFit/>
          </a:bodyPr>
          <a:lstStyle/>
          <a:p>
            <a:r>
              <a:rPr lang="et-EE" dirty="0"/>
              <a:t>        public class PetOwner</a:t>
            </a:r>
          </a:p>
          <a:p>
            <a:r>
              <a:rPr lang="et-EE" dirty="0"/>
              <a:t>        {</a:t>
            </a:r>
          </a:p>
          <a:p>
            <a:r>
              <a:rPr lang="et-EE" dirty="0"/>
              <a:t>            private readonly IDog _dog;</a:t>
            </a:r>
          </a:p>
          <a:p>
            <a:endParaRPr lang="et-EE" dirty="0"/>
          </a:p>
          <a:p>
            <a:r>
              <a:rPr lang="et-EE" dirty="0"/>
              <a:t>            public PetOwner(IDog dog)</a:t>
            </a:r>
          </a:p>
          <a:p>
            <a:r>
              <a:rPr lang="et-EE" dirty="0"/>
              <a:t>            {</a:t>
            </a:r>
          </a:p>
          <a:p>
            <a:r>
              <a:rPr lang="et-EE" dirty="0"/>
              <a:t>                _</a:t>
            </a:r>
            <a:r>
              <a:rPr lang="et-EE" dirty="0" err="1"/>
              <a:t>dog</a:t>
            </a:r>
            <a:r>
              <a:rPr lang="et-EE" dirty="0"/>
              <a:t> = dog;</a:t>
            </a:r>
          </a:p>
          <a:p>
            <a:r>
              <a:rPr lang="et-EE" dirty="0"/>
              <a:t>            }</a:t>
            </a:r>
          </a:p>
          <a:p>
            <a:endParaRPr lang="et-EE" dirty="0"/>
          </a:p>
          <a:p>
            <a:r>
              <a:rPr lang="et-EE" dirty="0"/>
              <a:t>            public int Walkings()</a:t>
            </a:r>
          </a:p>
          <a:p>
            <a:r>
              <a:rPr lang="et-EE" dirty="0"/>
              <a:t>            {</a:t>
            </a:r>
          </a:p>
          <a:p>
            <a:r>
              <a:rPr lang="et-EE" dirty="0"/>
              <a:t>                return _dog.WalkingCount;</a:t>
            </a:r>
          </a:p>
          <a:p>
            <a:r>
              <a:rPr lang="et-EE" dirty="0"/>
              <a:t>            }</a:t>
            </a:r>
          </a:p>
          <a:p>
            <a:endParaRPr lang="et-EE" dirty="0"/>
          </a:p>
          <a:p>
            <a:r>
              <a:rPr lang="et-EE" dirty="0"/>
              <a:t>            public void Walk()</a:t>
            </a:r>
          </a:p>
          <a:p>
            <a:r>
              <a:rPr lang="et-EE" dirty="0"/>
              <a:t>            {</a:t>
            </a:r>
          </a:p>
          <a:p>
            <a:r>
              <a:rPr lang="et-EE" dirty="0"/>
              <a:t>                Console.WriteLine(_dog.Walk());</a:t>
            </a:r>
          </a:p>
          <a:p>
            <a:r>
              <a:rPr lang="et-EE" dirty="0"/>
              <a:t>            }</a:t>
            </a:r>
          </a:p>
          <a:p>
            <a:r>
              <a:rPr lang="et-EE" dirty="0"/>
              <a:t>        }</a:t>
            </a:r>
          </a:p>
        </p:txBody>
      </p:sp>
      <p:sp>
        <p:nvSpPr>
          <p:cNvPr id="3" name="Slide Number Placeholder 2">
            <a:extLst>
              <a:ext uri="{FF2B5EF4-FFF2-40B4-BE49-F238E27FC236}">
                <a16:creationId xmlns:a16="http://schemas.microsoft.com/office/drawing/2014/main" id="{70600F67-2DC6-3F4A-B8DA-8D8C0A916807}"/>
              </a:ext>
            </a:extLst>
          </p:cNvPr>
          <p:cNvSpPr>
            <a:spLocks noGrp="1"/>
          </p:cNvSpPr>
          <p:nvPr>
            <p:ph type="sldNum" sz="quarter" idx="12"/>
          </p:nvPr>
        </p:nvSpPr>
        <p:spPr/>
        <p:txBody>
          <a:bodyPr/>
          <a:lstStyle/>
          <a:p>
            <a:fld id="{D57F1E4F-1CFF-5643-939E-02111984F565}" type="slidenum">
              <a:rPr lang="en-US" smtClean="0"/>
              <a:t>10</a:t>
            </a:fld>
            <a:endParaRPr lang="en-US" dirty="0"/>
          </a:p>
        </p:txBody>
      </p:sp>
    </p:spTree>
    <p:extLst>
      <p:ext uri="{BB962C8B-B14F-4D97-AF65-F5344CB8AC3E}">
        <p14:creationId xmlns:p14="http://schemas.microsoft.com/office/powerpoint/2010/main" val="2712502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Demo </a:t>
            </a:r>
            <a:r>
              <a:rPr lang="mr-IN" dirty="0"/>
              <a:t>–</a:t>
            </a:r>
            <a:r>
              <a:rPr lang="en-US" dirty="0"/>
              <a:t> console application</a:t>
            </a:r>
          </a:p>
        </p:txBody>
      </p:sp>
      <p:sp>
        <p:nvSpPr>
          <p:cNvPr id="4" name="TextBox 3"/>
          <p:cNvSpPr txBox="1"/>
          <p:nvPr/>
        </p:nvSpPr>
        <p:spPr>
          <a:xfrm>
            <a:off x="1120000" y="1825625"/>
            <a:ext cx="7920880" cy="3139321"/>
          </a:xfrm>
          <a:prstGeom prst="rect">
            <a:avLst/>
          </a:prstGeom>
          <a:noFill/>
        </p:spPr>
        <p:txBody>
          <a:bodyPr wrap="square" rtlCol="0">
            <a:spAutoFit/>
          </a:bodyPr>
          <a:lstStyle/>
          <a:p>
            <a:r>
              <a:rPr lang="et-EE" dirty="0"/>
              <a:t> static void Main(string[] args)</a:t>
            </a:r>
          </a:p>
          <a:p>
            <a:r>
              <a:rPr lang="et-EE" dirty="0"/>
              <a:t>        {</a:t>
            </a:r>
          </a:p>
          <a:p>
            <a:r>
              <a:rPr lang="et-EE" dirty="0"/>
              <a:t>            var kernel = new StandardKernel();</a:t>
            </a:r>
          </a:p>
          <a:p>
            <a:r>
              <a:rPr lang="et-EE" dirty="0"/>
              <a:t>            kernel.Bind&lt;IDog&gt;().</a:t>
            </a:r>
            <a:r>
              <a:rPr lang="et-EE" dirty="0" err="1"/>
              <a:t>To</a:t>
            </a:r>
            <a:r>
              <a:rPr lang="et-EE" dirty="0"/>
              <a:t>&lt;</a:t>
            </a:r>
            <a:r>
              <a:rPr lang="et-EE" dirty="0" err="1"/>
              <a:t>DogPoodle</a:t>
            </a:r>
            <a:r>
              <a:rPr lang="et-EE" dirty="0"/>
              <a:t>&gt;();</a:t>
            </a:r>
          </a:p>
          <a:p>
            <a:endParaRPr lang="et-EE" dirty="0"/>
          </a:p>
          <a:p>
            <a:r>
              <a:rPr lang="et-EE" dirty="0"/>
              <a:t>            var dogKeeper = kernel.Get&lt;PetOwner&gt;();</a:t>
            </a:r>
          </a:p>
          <a:p>
            <a:endParaRPr lang="et-EE" dirty="0"/>
          </a:p>
          <a:p>
            <a:r>
              <a:rPr lang="et-EE" dirty="0"/>
              <a:t>            dogKeeper.Walk();</a:t>
            </a:r>
          </a:p>
          <a:p>
            <a:endParaRPr lang="et-EE" dirty="0"/>
          </a:p>
          <a:p>
            <a:r>
              <a:rPr lang="et-EE" dirty="0"/>
              <a:t>            Console.ReadLine();</a:t>
            </a:r>
          </a:p>
          <a:p>
            <a:r>
              <a:rPr lang="et-EE" dirty="0"/>
              <a:t>        }</a:t>
            </a:r>
          </a:p>
        </p:txBody>
      </p:sp>
      <p:sp>
        <p:nvSpPr>
          <p:cNvPr id="3" name="Slide Number Placeholder 2">
            <a:extLst>
              <a:ext uri="{FF2B5EF4-FFF2-40B4-BE49-F238E27FC236}">
                <a16:creationId xmlns:a16="http://schemas.microsoft.com/office/drawing/2014/main" id="{E102E125-4724-4D4D-ACFD-01AB8B1C4564}"/>
              </a:ext>
            </a:extLst>
          </p:cNvPr>
          <p:cNvSpPr>
            <a:spLocks noGrp="1"/>
          </p:cNvSpPr>
          <p:nvPr>
            <p:ph type="sldNum" sz="quarter" idx="12"/>
          </p:nvPr>
        </p:nvSpPr>
        <p:spPr/>
        <p:txBody>
          <a:bodyPr/>
          <a:lstStyle/>
          <a:p>
            <a:fld id="{D57F1E4F-1CFF-5643-939E-02111984F565}" type="slidenum">
              <a:rPr lang="en-US" smtClean="0"/>
              <a:t>11</a:t>
            </a:fld>
            <a:endParaRPr lang="en-US" dirty="0"/>
          </a:p>
        </p:txBody>
      </p:sp>
    </p:spTree>
    <p:extLst>
      <p:ext uri="{BB962C8B-B14F-4D97-AF65-F5344CB8AC3E}">
        <p14:creationId xmlns:p14="http://schemas.microsoft.com/office/powerpoint/2010/main" val="9843183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Demo </a:t>
            </a:r>
            <a:r>
              <a:rPr lang="en-US" dirty="0" err="1"/>
              <a:t>Asp.Net</a:t>
            </a:r>
            <a:r>
              <a:rPr lang="en-US" dirty="0"/>
              <a:t> MVC</a:t>
            </a:r>
          </a:p>
        </p:txBody>
      </p:sp>
      <p:sp>
        <p:nvSpPr>
          <p:cNvPr id="3" name="Content Placeholder 2"/>
          <p:cNvSpPr>
            <a:spLocks noGrp="1"/>
          </p:cNvSpPr>
          <p:nvPr>
            <p:ph idx="1"/>
          </p:nvPr>
        </p:nvSpPr>
        <p:spPr/>
        <p:txBody>
          <a:bodyPr/>
          <a:lstStyle/>
          <a:p>
            <a:r>
              <a:rPr lang="en-US" dirty="0"/>
              <a:t>Controller</a:t>
            </a:r>
          </a:p>
        </p:txBody>
      </p:sp>
      <p:sp>
        <p:nvSpPr>
          <p:cNvPr id="4" name="Rectangle 3"/>
          <p:cNvSpPr/>
          <p:nvPr/>
        </p:nvSpPr>
        <p:spPr>
          <a:xfrm>
            <a:off x="1238498" y="2595190"/>
            <a:ext cx="10420102" cy="3416320"/>
          </a:xfrm>
          <a:prstGeom prst="rect">
            <a:avLst/>
          </a:prstGeom>
          <a:solidFill>
            <a:schemeClr val="tx1"/>
          </a:solidFill>
        </p:spPr>
        <p:txBody>
          <a:bodyPr wrap="square">
            <a:spAutoFit/>
          </a:bodyPr>
          <a:lstStyle/>
          <a:p>
            <a:r>
              <a:rPr lang="et-EE" sz="2400" dirty="0">
                <a:solidFill>
                  <a:srgbClr val="000000"/>
                </a:solidFill>
                <a:highlight>
                  <a:srgbClr val="FFFFFF"/>
                </a:highlight>
                <a:latin typeface="Consolas"/>
              </a:rPr>
              <a:t> </a:t>
            </a:r>
            <a:r>
              <a:rPr lang="et-EE" sz="2400" dirty="0">
                <a:solidFill>
                  <a:srgbClr val="0000FF"/>
                </a:solidFill>
                <a:highlight>
                  <a:srgbClr val="FFFFFF"/>
                </a:highlight>
                <a:latin typeface="Consolas"/>
              </a:rPr>
              <a:t>public</a:t>
            </a:r>
            <a:r>
              <a:rPr lang="et-EE" sz="2400" dirty="0">
                <a:solidFill>
                  <a:srgbClr val="000000"/>
                </a:solidFill>
                <a:highlight>
                  <a:srgbClr val="FFFFFF"/>
                </a:highlight>
                <a:latin typeface="Consolas"/>
              </a:rPr>
              <a:t> </a:t>
            </a:r>
            <a:r>
              <a:rPr lang="et-EE" sz="2400" dirty="0">
                <a:solidFill>
                  <a:srgbClr val="0000FF"/>
                </a:solidFill>
                <a:highlight>
                  <a:srgbClr val="FFFFFF"/>
                </a:highlight>
                <a:latin typeface="Consolas"/>
              </a:rPr>
              <a:t>class</a:t>
            </a:r>
            <a:r>
              <a:rPr lang="et-EE" sz="2400" dirty="0">
                <a:solidFill>
                  <a:srgbClr val="000000"/>
                </a:solidFill>
                <a:highlight>
                  <a:srgbClr val="FFFFFF"/>
                </a:highlight>
                <a:latin typeface="Consolas"/>
              </a:rPr>
              <a:t> </a:t>
            </a:r>
            <a:r>
              <a:rPr lang="et-EE" sz="2400" dirty="0">
                <a:solidFill>
                  <a:srgbClr val="2B91AF"/>
                </a:solidFill>
                <a:highlight>
                  <a:srgbClr val="FFFFFF"/>
                </a:highlight>
                <a:latin typeface="Consolas"/>
              </a:rPr>
              <a:t>PersonController</a:t>
            </a:r>
            <a:r>
              <a:rPr lang="et-EE" sz="2400" dirty="0">
                <a:solidFill>
                  <a:srgbClr val="000000"/>
                </a:solidFill>
                <a:highlight>
                  <a:srgbClr val="FFFFFF"/>
                </a:highlight>
                <a:latin typeface="Consolas"/>
              </a:rPr>
              <a:t> : </a:t>
            </a:r>
            <a:r>
              <a:rPr lang="et-EE" sz="2400" dirty="0">
                <a:solidFill>
                  <a:srgbClr val="2B91AF"/>
                </a:solidFill>
                <a:highlight>
                  <a:srgbClr val="FFFFFF"/>
                </a:highlight>
                <a:latin typeface="Consolas"/>
              </a:rPr>
              <a:t>Controller</a:t>
            </a:r>
            <a:endParaRPr lang="et-EE" sz="2400" dirty="0">
              <a:solidFill>
                <a:srgbClr val="000000"/>
              </a:solidFill>
              <a:highlight>
                <a:srgbClr val="FFFFFF"/>
              </a:highlight>
              <a:latin typeface="Consolas"/>
            </a:endParaRPr>
          </a:p>
          <a:p>
            <a:r>
              <a:rPr lang="et-EE" sz="2400" dirty="0">
                <a:solidFill>
                  <a:srgbClr val="000000"/>
                </a:solidFill>
                <a:highlight>
                  <a:srgbClr val="FFFFFF"/>
                </a:highlight>
                <a:latin typeface="Consolas"/>
              </a:rPr>
              <a:t> {</a:t>
            </a:r>
          </a:p>
          <a:p>
            <a:r>
              <a:rPr lang="et-EE" sz="2400" dirty="0">
                <a:solidFill>
                  <a:srgbClr val="000000"/>
                </a:solidFill>
                <a:highlight>
                  <a:srgbClr val="FFFFFF"/>
                </a:highlight>
                <a:latin typeface="Consolas"/>
              </a:rPr>
              <a:t>        </a:t>
            </a:r>
            <a:r>
              <a:rPr lang="et-EE" sz="2400" dirty="0">
                <a:solidFill>
                  <a:srgbClr val="0000FF"/>
                </a:solidFill>
                <a:highlight>
                  <a:srgbClr val="FFFFFF"/>
                </a:highlight>
                <a:latin typeface="Consolas"/>
              </a:rPr>
              <a:t>private</a:t>
            </a:r>
            <a:r>
              <a:rPr lang="et-EE" sz="2400" dirty="0">
                <a:solidFill>
                  <a:srgbClr val="000000"/>
                </a:solidFill>
                <a:highlight>
                  <a:srgbClr val="FFFFFF"/>
                </a:highlight>
                <a:latin typeface="Consolas"/>
              </a:rPr>
              <a:t> </a:t>
            </a:r>
            <a:r>
              <a:rPr lang="et-EE" sz="2400" dirty="0">
                <a:solidFill>
                  <a:srgbClr val="0000FF"/>
                </a:solidFill>
                <a:highlight>
                  <a:srgbClr val="FFFFFF"/>
                </a:highlight>
                <a:latin typeface="Consolas"/>
              </a:rPr>
              <a:t>readonly</a:t>
            </a:r>
            <a:r>
              <a:rPr lang="et-EE" sz="2400" dirty="0">
                <a:solidFill>
                  <a:srgbClr val="000000"/>
                </a:solidFill>
                <a:highlight>
                  <a:srgbClr val="FFFFFF"/>
                </a:highlight>
                <a:latin typeface="Consolas"/>
              </a:rPr>
              <a:t> </a:t>
            </a:r>
            <a:r>
              <a:rPr lang="et-EE" sz="2400" dirty="0">
                <a:solidFill>
                  <a:srgbClr val="2B91AF"/>
                </a:solidFill>
                <a:highlight>
                  <a:srgbClr val="FFFFFF"/>
                </a:highlight>
                <a:latin typeface="Consolas"/>
              </a:rPr>
              <a:t>IPersonRepository</a:t>
            </a:r>
            <a:r>
              <a:rPr lang="et-EE" sz="2400" dirty="0">
                <a:solidFill>
                  <a:srgbClr val="000000"/>
                </a:solidFill>
                <a:highlight>
                  <a:srgbClr val="FFFFFF"/>
                </a:highlight>
                <a:latin typeface="Consolas"/>
              </a:rPr>
              <a:t> _repo;</a:t>
            </a:r>
          </a:p>
          <a:p>
            <a:endParaRPr lang="et-EE" sz="2400" dirty="0">
              <a:solidFill>
                <a:srgbClr val="000000"/>
              </a:solidFill>
              <a:highlight>
                <a:srgbClr val="FFFFFF"/>
              </a:highlight>
              <a:latin typeface="Consolas"/>
            </a:endParaRPr>
          </a:p>
          <a:p>
            <a:r>
              <a:rPr lang="et-EE" sz="2400" dirty="0">
                <a:solidFill>
                  <a:srgbClr val="000000"/>
                </a:solidFill>
                <a:highlight>
                  <a:srgbClr val="FFFFFF"/>
                </a:highlight>
                <a:latin typeface="Consolas"/>
              </a:rPr>
              <a:t>        </a:t>
            </a:r>
            <a:r>
              <a:rPr lang="et-EE" sz="2400" dirty="0">
                <a:solidFill>
                  <a:srgbClr val="0000FF"/>
                </a:solidFill>
                <a:highlight>
                  <a:srgbClr val="FFFFFF"/>
                </a:highlight>
                <a:latin typeface="Consolas"/>
              </a:rPr>
              <a:t>public</a:t>
            </a:r>
            <a:r>
              <a:rPr lang="et-EE" sz="2400" dirty="0">
                <a:solidFill>
                  <a:srgbClr val="000000"/>
                </a:solidFill>
                <a:highlight>
                  <a:srgbClr val="FFFFFF"/>
                </a:highlight>
                <a:latin typeface="Consolas"/>
              </a:rPr>
              <a:t> PersonController(</a:t>
            </a:r>
            <a:r>
              <a:rPr lang="et-EE" sz="2400" dirty="0">
                <a:solidFill>
                  <a:srgbClr val="2B91AF"/>
                </a:solidFill>
                <a:highlight>
                  <a:srgbClr val="FFFFFF"/>
                </a:highlight>
                <a:latin typeface="Consolas"/>
              </a:rPr>
              <a:t>IPersonRepository</a:t>
            </a:r>
            <a:r>
              <a:rPr lang="et-EE" sz="2400" dirty="0">
                <a:solidFill>
                  <a:srgbClr val="000000"/>
                </a:solidFill>
                <a:highlight>
                  <a:srgbClr val="FFFFFF"/>
                </a:highlight>
                <a:latin typeface="Consolas"/>
              </a:rPr>
              <a:t> repo)</a:t>
            </a:r>
          </a:p>
          <a:p>
            <a:r>
              <a:rPr lang="et-EE" sz="2400" dirty="0">
                <a:solidFill>
                  <a:srgbClr val="000000"/>
                </a:solidFill>
                <a:highlight>
                  <a:srgbClr val="FFFFFF"/>
                </a:highlight>
                <a:latin typeface="Consolas"/>
              </a:rPr>
              <a:t>        {</a:t>
            </a:r>
          </a:p>
          <a:p>
            <a:r>
              <a:rPr lang="et-EE" sz="2400" dirty="0">
                <a:solidFill>
                  <a:srgbClr val="000000"/>
                </a:solidFill>
                <a:highlight>
                  <a:srgbClr val="FFFFFF"/>
                </a:highlight>
                <a:latin typeface="Consolas"/>
              </a:rPr>
              <a:t>            _repo = repo;</a:t>
            </a:r>
          </a:p>
          <a:p>
            <a:r>
              <a:rPr lang="et-EE" sz="2400" dirty="0">
                <a:solidFill>
                  <a:srgbClr val="000000"/>
                </a:solidFill>
                <a:highlight>
                  <a:srgbClr val="FFFFFF"/>
                </a:highlight>
                <a:latin typeface="Consolas"/>
              </a:rPr>
              <a:t>        }</a:t>
            </a:r>
          </a:p>
          <a:p>
            <a:r>
              <a:rPr lang="et-EE" sz="2400" dirty="0">
                <a:solidFill>
                  <a:srgbClr val="000000"/>
                </a:solidFill>
                <a:highlight>
                  <a:srgbClr val="FFFFFF"/>
                </a:highlight>
                <a:latin typeface="Consolas"/>
              </a:rPr>
              <a:t> }</a:t>
            </a:r>
            <a:endParaRPr lang="et-EE" sz="2400" dirty="0"/>
          </a:p>
        </p:txBody>
      </p:sp>
      <p:sp>
        <p:nvSpPr>
          <p:cNvPr id="5" name="Slide Number Placeholder 4">
            <a:extLst>
              <a:ext uri="{FF2B5EF4-FFF2-40B4-BE49-F238E27FC236}">
                <a16:creationId xmlns:a16="http://schemas.microsoft.com/office/drawing/2014/main" id="{ADBF23CA-7D7E-D54C-A2B7-6C26DDA671C2}"/>
              </a:ext>
            </a:extLst>
          </p:cNvPr>
          <p:cNvSpPr>
            <a:spLocks noGrp="1"/>
          </p:cNvSpPr>
          <p:nvPr>
            <p:ph type="sldNum" sz="quarter" idx="12"/>
          </p:nvPr>
        </p:nvSpPr>
        <p:spPr/>
        <p:txBody>
          <a:bodyPr/>
          <a:lstStyle/>
          <a:p>
            <a:fld id="{D57F1E4F-1CFF-5643-939E-02111984F565}" type="slidenum">
              <a:rPr lang="en-US" smtClean="0"/>
              <a:t>12</a:t>
            </a:fld>
            <a:endParaRPr lang="en-US" dirty="0"/>
          </a:p>
        </p:txBody>
      </p:sp>
    </p:spTree>
    <p:extLst>
      <p:ext uri="{BB962C8B-B14F-4D97-AF65-F5344CB8AC3E}">
        <p14:creationId xmlns:p14="http://schemas.microsoft.com/office/powerpoint/2010/main" val="11928685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93E17-37B6-0040-86A1-A3F5B1F34CEF}"/>
              </a:ext>
            </a:extLst>
          </p:cNvPr>
          <p:cNvSpPr>
            <a:spLocks noGrp="1"/>
          </p:cNvSpPr>
          <p:nvPr>
            <p:ph type="title"/>
          </p:nvPr>
        </p:nvSpPr>
        <p:spPr/>
        <p:txBody>
          <a:bodyPr/>
          <a:lstStyle/>
          <a:p>
            <a:r>
              <a:rPr lang="en-US" dirty="0"/>
              <a:t>ASP.NET Core DI - Lifetime</a:t>
            </a:r>
          </a:p>
        </p:txBody>
      </p:sp>
      <p:sp>
        <p:nvSpPr>
          <p:cNvPr id="3" name="Content Placeholder 2">
            <a:extLst>
              <a:ext uri="{FF2B5EF4-FFF2-40B4-BE49-F238E27FC236}">
                <a16:creationId xmlns:a16="http://schemas.microsoft.com/office/drawing/2014/main" id="{2D93B32F-73E1-9F42-82D1-08C8B0CC9C60}"/>
              </a:ext>
            </a:extLst>
          </p:cNvPr>
          <p:cNvSpPr>
            <a:spLocks noGrp="1"/>
          </p:cNvSpPr>
          <p:nvPr>
            <p:ph idx="1"/>
          </p:nvPr>
        </p:nvSpPr>
        <p:spPr>
          <a:xfrm>
            <a:off x="1103312" y="2052918"/>
            <a:ext cx="9694559" cy="4352364"/>
          </a:xfrm>
        </p:spPr>
        <p:txBody>
          <a:bodyPr>
            <a:normAutofit/>
          </a:bodyPr>
          <a:lstStyle/>
          <a:p>
            <a:r>
              <a:rPr lang="en-US" b="1" dirty="0"/>
              <a:t>Transient</a:t>
            </a:r>
            <a:endParaRPr lang="en-US" dirty="0"/>
          </a:p>
          <a:p>
            <a:pPr lvl="1"/>
            <a:r>
              <a:rPr lang="en-US" dirty="0"/>
              <a:t>Transient lifetime services are created each time they're requested. This lifetime works best for lightweight, stateless services.</a:t>
            </a:r>
          </a:p>
          <a:p>
            <a:r>
              <a:rPr lang="en-US" b="1" dirty="0"/>
              <a:t>Scoped</a:t>
            </a:r>
            <a:endParaRPr lang="en-US" dirty="0"/>
          </a:p>
          <a:p>
            <a:pPr lvl="1"/>
            <a:r>
              <a:rPr lang="en-US" dirty="0"/>
              <a:t>Scoped lifetime services are created once per http request.</a:t>
            </a:r>
          </a:p>
          <a:p>
            <a:r>
              <a:rPr lang="en-US" b="1" dirty="0"/>
              <a:t>Singleton</a:t>
            </a:r>
            <a:endParaRPr lang="en-US" dirty="0"/>
          </a:p>
          <a:p>
            <a:pPr lvl="1"/>
            <a:r>
              <a:rPr lang="en-US" dirty="0"/>
              <a:t>Singleton lifetime services are created the first time they're requested. Every subsequent request uses the same instance. If the app requires singleton behavior, allowing the service container to manage the service's lifetime is recommended. </a:t>
            </a:r>
          </a:p>
          <a:p>
            <a:pPr lvl="1"/>
            <a:r>
              <a:rPr lang="en-US" dirty="0"/>
              <a:t>Don't implement the singleton design pattern and provide user code to manage the object's lifetime in the class.</a:t>
            </a:r>
          </a:p>
          <a:p>
            <a:endParaRPr lang="en-US" dirty="0"/>
          </a:p>
        </p:txBody>
      </p:sp>
      <p:sp>
        <p:nvSpPr>
          <p:cNvPr id="4" name="Slide Number Placeholder 3">
            <a:extLst>
              <a:ext uri="{FF2B5EF4-FFF2-40B4-BE49-F238E27FC236}">
                <a16:creationId xmlns:a16="http://schemas.microsoft.com/office/drawing/2014/main" id="{F936BF57-BF67-8B49-973B-099A5A9F7EE8}"/>
              </a:ext>
            </a:extLst>
          </p:cNvPr>
          <p:cNvSpPr>
            <a:spLocks noGrp="1"/>
          </p:cNvSpPr>
          <p:nvPr>
            <p:ph type="sldNum" sz="quarter" idx="12"/>
          </p:nvPr>
        </p:nvSpPr>
        <p:spPr/>
        <p:txBody>
          <a:bodyPr/>
          <a:lstStyle/>
          <a:p>
            <a:fld id="{D57F1E4F-1CFF-5643-939E-02111984F565}" type="slidenum">
              <a:rPr lang="en-US" smtClean="0"/>
              <a:t>13</a:t>
            </a:fld>
            <a:endParaRPr lang="en-US" dirty="0"/>
          </a:p>
        </p:txBody>
      </p:sp>
    </p:spTree>
    <p:extLst>
      <p:ext uri="{BB962C8B-B14F-4D97-AF65-F5344CB8AC3E}">
        <p14:creationId xmlns:p14="http://schemas.microsoft.com/office/powerpoint/2010/main" val="19789606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AB759-635C-1046-AE26-9EDCC8FB1D33}"/>
              </a:ext>
            </a:extLst>
          </p:cNvPr>
          <p:cNvSpPr>
            <a:spLocks noGrp="1"/>
          </p:cNvSpPr>
          <p:nvPr>
            <p:ph type="title"/>
          </p:nvPr>
        </p:nvSpPr>
        <p:spPr/>
        <p:txBody>
          <a:bodyPr/>
          <a:lstStyle/>
          <a:p>
            <a:r>
              <a:rPr lang="en-US" dirty="0"/>
              <a:t>ASP.NET Core DI - EF</a:t>
            </a:r>
          </a:p>
        </p:txBody>
      </p:sp>
      <p:sp>
        <p:nvSpPr>
          <p:cNvPr id="3" name="Content Placeholder 2">
            <a:extLst>
              <a:ext uri="{FF2B5EF4-FFF2-40B4-BE49-F238E27FC236}">
                <a16:creationId xmlns:a16="http://schemas.microsoft.com/office/drawing/2014/main" id="{0747C1F4-529A-5043-A4F2-969AC899E597}"/>
              </a:ext>
            </a:extLst>
          </p:cNvPr>
          <p:cNvSpPr>
            <a:spLocks noGrp="1"/>
          </p:cNvSpPr>
          <p:nvPr>
            <p:ph idx="1"/>
          </p:nvPr>
        </p:nvSpPr>
        <p:spPr/>
        <p:txBody>
          <a:bodyPr/>
          <a:lstStyle/>
          <a:p>
            <a:r>
              <a:rPr lang="en-US" dirty="0"/>
              <a:t>Entity Framework contexts should be added to the service container using the scoped lifetime. </a:t>
            </a:r>
          </a:p>
          <a:p>
            <a:r>
              <a:rPr lang="en-US" dirty="0"/>
              <a:t>This is handled automatically with a call to the </a:t>
            </a:r>
            <a:r>
              <a:rPr lang="en-US" dirty="0" err="1"/>
              <a:t>AddDbContext</a:t>
            </a:r>
            <a:r>
              <a:rPr lang="en-US" dirty="0"/>
              <a:t>&lt;&gt; method when registering the database context. </a:t>
            </a:r>
          </a:p>
          <a:p>
            <a:r>
              <a:rPr lang="en-US" dirty="0"/>
              <a:t>Services that use the database context should also use the scoped lifetime.</a:t>
            </a:r>
          </a:p>
        </p:txBody>
      </p:sp>
      <p:sp>
        <p:nvSpPr>
          <p:cNvPr id="4" name="Slide Number Placeholder 3">
            <a:extLst>
              <a:ext uri="{FF2B5EF4-FFF2-40B4-BE49-F238E27FC236}">
                <a16:creationId xmlns:a16="http://schemas.microsoft.com/office/drawing/2014/main" id="{CA90F8A4-DEA6-1C4C-8C66-D0705CC49645}"/>
              </a:ext>
            </a:extLst>
          </p:cNvPr>
          <p:cNvSpPr>
            <a:spLocks noGrp="1"/>
          </p:cNvSpPr>
          <p:nvPr>
            <p:ph type="sldNum" sz="quarter" idx="12"/>
          </p:nvPr>
        </p:nvSpPr>
        <p:spPr/>
        <p:txBody>
          <a:bodyPr/>
          <a:lstStyle/>
          <a:p>
            <a:fld id="{D57F1E4F-1CFF-5643-939E-02111984F565}" type="slidenum">
              <a:rPr lang="en-US" smtClean="0"/>
              <a:t>14</a:t>
            </a:fld>
            <a:endParaRPr lang="en-US" dirty="0"/>
          </a:p>
        </p:txBody>
      </p:sp>
    </p:spTree>
    <p:extLst>
      <p:ext uri="{BB962C8B-B14F-4D97-AF65-F5344CB8AC3E}">
        <p14:creationId xmlns:p14="http://schemas.microsoft.com/office/powerpoint/2010/main" val="40981472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7EE42-E168-2747-8B75-155775B0D825}"/>
              </a:ext>
            </a:extLst>
          </p:cNvPr>
          <p:cNvSpPr>
            <a:spLocks noGrp="1"/>
          </p:cNvSpPr>
          <p:nvPr>
            <p:ph type="title"/>
          </p:nvPr>
        </p:nvSpPr>
        <p:spPr/>
        <p:txBody>
          <a:bodyPr/>
          <a:lstStyle/>
          <a:p>
            <a:r>
              <a:rPr lang="en-US" dirty="0"/>
              <a:t>ASP.NET Core DI – Constructor injection</a:t>
            </a:r>
          </a:p>
        </p:txBody>
      </p:sp>
      <p:sp>
        <p:nvSpPr>
          <p:cNvPr id="3" name="Content Placeholder 2">
            <a:extLst>
              <a:ext uri="{FF2B5EF4-FFF2-40B4-BE49-F238E27FC236}">
                <a16:creationId xmlns:a16="http://schemas.microsoft.com/office/drawing/2014/main" id="{67D381FF-670C-9B42-9771-257DA161CA35}"/>
              </a:ext>
            </a:extLst>
          </p:cNvPr>
          <p:cNvSpPr>
            <a:spLocks noGrp="1"/>
          </p:cNvSpPr>
          <p:nvPr>
            <p:ph idx="1"/>
          </p:nvPr>
        </p:nvSpPr>
        <p:spPr/>
        <p:txBody>
          <a:bodyPr>
            <a:normAutofit fontScale="92500" lnSpcReduction="10000"/>
          </a:bodyPr>
          <a:lstStyle/>
          <a:p>
            <a:r>
              <a:rPr lang="en-US" dirty="0"/>
              <a:t>Services can be resolved by two mechanisms:</a:t>
            </a:r>
          </a:p>
          <a:p>
            <a:pPr lvl="1"/>
            <a:r>
              <a:rPr lang="en-US" dirty="0" err="1"/>
              <a:t>IServiceProvider</a:t>
            </a:r>
            <a:endParaRPr lang="en-US" dirty="0"/>
          </a:p>
          <a:p>
            <a:pPr lvl="1"/>
            <a:r>
              <a:rPr lang="en-US" dirty="0" err="1"/>
              <a:t>ActivatorUtilities</a:t>
            </a:r>
            <a:r>
              <a:rPr lang="en-US" dirty="0"/>
              <a:t> – Permits object creation without service registration in the dependency injection container. </a:t>
            </a:r>
            <a:r>
              <a:rPr lang="en-US" dirty="0" err="1"/>
              <a:t>ActivatorUtilities</a:t>
            </a:r>
            <a:r>
              <a:rPr lang="en-US" dirty="0"/>
              <a:t> is used with user-facing abstractions, such as Tag Helpers, MVC controllers, and model binders.</a:t>
            </a:r>
          </a:p>
          <a:p>
            <a:r>
              <a:rPr lang="en-US" dirty="0"/>
              <a:t>Constructors can accept arguments that aren't provided by dependency injection, but the arguments must assign default values.</a:t>
            </a:r>
          </a:p>
          <a:p>
            <a:r>
              <a:rPr lang="en-US" dirty="0"/>
              <a:t>When services are resolved by </a:t>
            </a:r>
            <a:r>
              <a:rPr lang="en-US" dirty="0" err="1"/>
              <a:t>IServiceProvider</a:t>
            </a:r>
            <a:r>
              <a:rPr lang="en-US" dirty="0"/>
              <a:t> or </a:t>
            </a:r>
            <a:r>
              <a:rPr lang="en-US" dirty="0" err="1"/>
              <a:t>ActivatorUtilities</a:t>
            </a:r>
            <a:r>
              <a:rPr lang="en-US" dirty="0"/>
              <a:t>, constructor injection requires a public constructor.</a:t>
            </a:r>
          </a:p>
          <a:p>
            <a:r>
              <a:rPr lang="en-US" dirty="0"/>
              <a:t>When services are resolved by </a:t>
            </a:r>
            <a:r>
              <a:rPr lang="en-US" dirty="0" err="1"/>
              <a:t>ActivatorUtilities</a:t>
            </a:r>
            <a:r>
              <a:rPr lang="en-US" dirty="0"/>
              <a:t>, constructor injection requires that only one applicable constructor exists. Constructor overloads are supported, but only one overload can exist whose arguments can all be fulfilled by dependency injection.</a:t>
            </a:r>
          </a:p>
        </p:txBody>
      </p:sp>
      <p:sp>
        <p:nvSpPr>
          <p:cNvPr id="4" name="Slide Number Placeholder 3">
            <a:extLst>
              <a:ext uri="{FF2B5EF4-FFF2-40B4-BE49-F238E27FC236}">
                <a16:creationId xmlns:a16="http://schemas.microsoft.com/office/drawing/2014/main" id="{FB3DFDEF-391E-C042-97F9-71DF8ECA7811}"/>
              </a:ext>
            </a:extLst>
          </p:cNvPr>
          <p:cNvSpPr>
            <a:spLocks noGrp="1"/>
          </p:cNvSpPr>
          <p:nvPr>
            <p:ph type="sldNum" sz="quarter" idx="12"/>
          </p:nvPr>
        </p:nvSpPr>
        <p:spPr/>
        <p:txBody>
          <a:bodyPr/>
          <a:lstStyle/>
          <a:p>
            <a:fld id="{D57F1E4F-1CFF-5643-939E-02111984F565}" type="slidenum">
              <a:rPr lang="en-US" smtClean="0"/>
              <a:t>15</a:t>
            </a:fld>
            <a:endParaRPr lang="en-US" dirty="0"/>
          </a:p>
        </p:txBody>
      </p:sp>
    </p:spTree>
    <p:extLst>
      <p:ext uri="{BB962C8B-B14F-4D97-AF65-F5344CB8AC3E}">
        <p14:creationId xmlns:p14="http://schemas.microsoft.com/office/powerpoint/2010/main" val="21804180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7F1E4F-1CFF-5643-939E-02111984F565}" type="slidenum">
              <a:rPr lang="en-US" smtClean="0"/>
              <a:t>16</a:t>
            </a:fld>
            <a:endParaRPr lang="en-US" dirty="0"/>
          </a:p>
        </p:txBody>
      </p:sp>
      <p:pic>
        <p:nvPicPr>
          <p:cNvPr id="5" name="Picture 4"/>
          <p:cNvPicPr>
            <a:picLocks noChangeAspect="1"/>
          </p:cNvPicPr>
          <p:nvPr/>
        </p:nvPicPr>
        <p:blipFill>
          <a:blip r:embed="rId2"/>
          <a:stretch>
            <a:fillRect/>
          </a:stretch>
        </p:blipFill>
        <p:spPr>
          <a:xfrm>
            <a:off x="721568" y="553618"/>
            <a:ext cx="10671172" cy="5809860"/>
          </a:xfrm>
          <a:prstGeom prst="rect">
            <a:avLst/>
          </a:prstGeom>
        </p:spPr>
      </p:pic>
    </p:spTree>
    <p:extLst>
      <p:ext uri="{BB962C8B-B14F-4D97-AF65-F5344CB8AC3E}">
        <p14:creationId xmlns:p14="http://schemas.microsoft.com/office/powerpoint/2010/main" val="1937583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Dependency Inversion Principle</a:t>
            </a:r>
          </a:p>
        </p:txBody>
      </p:sp>
      <p:sp>
        <p:nvSpPr>
          <p:cNvPr id="3" name="Content Placeholder 2"/>
          <p:cNvSpPr>
            <a:spLocks noGrp="1"/>
          </p:cNvSpPr>
          <p:nvPr>
            <p:ph idx="1"/>
          </p:nvPr>
        </p:nvSpPr>
        <p:spPr/>
        <p:txBody>
          <a:bodyPr/>
          <a:lstStyle/>
          <a:p>
            <a:r>
              <a:rPr lang="en-US" dirty="0"/>
              <a:t>Theory was first formalized by Robert C. Martin, 1996</a:t>
            </a:r>
          </a:p>
          <a:p>
            <a:r>
              <a:rPr lang="en-US" dirty="0"/>
              <a:t>High-level modules should not depend on low-level modules. Both should depend on abstractions.</a:t>
            </a:r>
          </a:p>
          <a:p>
            <a:r>
              <a:rPr lang="en-US" dirty="0"/>
              <a:t>Abstractions should not depend upon details. Details should depend upon abstractions</a:t>
            </a:r>
          </a:p>
          <a:p>
            <a:r>
              <a:rPr lang="en-US" dirty="0"/>
              <a:t>Example from life </a:t>
            </a:r>
            <a:r>
              <a:rPr lang="mr-IN" dirty="0"/>
              <a:t>–</a:t>
            </a:r>
            <a:r>
              <a:rPr lang="en-US" dirty="0"/>
              <a:t> myriad of chargers and small scale electronic devices</a:t>
            </a:r>
          </a:p>
        </p:txBody>
      </p:sp>
      <p:sp>
        <p:nvSpPr>
          <p:cNvPr id="4" name="Slide Number Placeholder 3">
            <a:extLst>
              <a:ext uri="{FF2B5EF4-FFF2-40B4-BE49-F238E27FC236}">
                <a16:creationId xmlns:a16="http://schemas.microsoft.com/office/drawing/2014/main" id="{6BD3EAF8-18B5-324A-B187-F92CAEB31FA4}"/>
              </a:ext>
            </a:extLst>
          </p:cNvPr>
          <p:cNvSpPr>
            <a:spLocks noGrp="1"/>
          </p:cNvSpPr>
          <p:nvPr>
            <p:ph type="sldNum" sz="quarter" idx="12"/>
          </p:nvPr>
        </p:nvSpPr>
        <p:spPr/>
        <p:txBody>
          <a:bodyPr/>
          <a:lstStyle/>
          <a:p>
            <a:fld id="{D57F1E4F-1CFF-5643-939E-02111984F565}" type="slidenum">
              <a:rPr lang="en-US" smtClean="0"/>
              <a:t>1</a:t>
            </a:fld>
            <a:endParaRPr lang="en-US" dirty="0"/>
          </a:p>
        </p:txBody>
      </p:sp>
    </p:spTree>
    <p:extLst>
      <p:ext uri="{BB962C8B-B14F-4D97-AF65-F5344CB8AC3E}">
        <p14:creationId xmlns:p14="http://schemas.microsoft.com/office/powerpoint/2010/main" val="3691825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Dependency Inversion</a:t>
            </a:r>
          </a:p>
        </p:txBody>
      </p:sp>
      <p:sp>
        <p:nvSpPr>
          <p:cNvPr id="3" name="Content Placeholder 2"/>
          <p:cNvSpPr>
            <a:spLocks noGrp="1"/>
          </p:cNvSpPr>
          <p:nvPr>
            <p:ph idx="1"/>
          </p:nvPr>
        </p:nvSpPr>
        <p:spPr/>
        <p:txBody>
          <a:bodyPr/>
          <a:lstStyle/>
          <a:p>
            <a:r>
              <a:rPr lang="en-US" dirty="0"/>
              <a:t>Every module is with its own interface</a:t>
            </a:r>
          </a:p>
          <a:p>
            <a:r>
              <a:rPr lang="en-US" dirty="0"/>
              <a:t>Higher module has to support them all separately</a:t>
            </a:r>
          </a:p>
          <a:p>
            <a:r>
              <a:rPr lang="en-US" dirty="0"/>
              <a:t>Modules are not reusable</a:t>
            </a:r>
          </a:p>
        </p:txBody>
      </p:sp>
      <p:sp>
        <p:nvSpPr>
          <p:cNvPr id="4" name="Rounded Rectangle 3"/>
          <p:cNvSpPr/>
          <p:nvPr/>
        </p:nvSpPr>
        <p:spPr>
          <a:xfrm>
            <a:off x="4653635" y="3325589"/>
            <a:ext cx="2304878" cy="5099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Higher module</a:t>
            </a:r>
          </a:p>
        </p:txBody>
      </p:sp>
      <p:sp>
        <p:nvSpPr>
          <p:cNvPr id="5" name="Rounded Rectangle 4"/>
          <p:cNvSpPr/>
          <p:nvPr/>
        </p:nvSpPr>
        <p:spPr>
          <a:xfrm>
            <a:off x="1490242" y="6062703"/>
            <a:ext cx="2445649" cy="3743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Lower module</a:t>
            </a:r>
          </a:p>
        </p:txBody>
      </p:sp>
      <p:sp>
        <p:nvSpPr>
          <p:cNvPr id="6" name="Triangle 5"/>
          <p:cNvSpPr/>
          <p:nvPr/>
        </p:nvSpPr>
        <p:spPr>
          <a:xfrm>
            <a:off x="1490242" y="5289403"/>
            <a:ext cx="2445653" cy="69960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Interface</a:t>
            </a:r>
          </a:p>
        </p:txBody>
      </p:sp>
      <p:sp>
        <p:nvSpPr>
          <p:cNvPr id="7" name="Rounded Rectangle 6"/>
          <p:cNvSpPr/>
          <p:nvPr/>
        </p:nvSpPr>
        <p:spPr>
          <a:xfrm>
            <a:off x="4583247" y="6065923"/>
            <a:ext cx="2445651" cy="3743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Lower module</a:t>
            </a:r>
          </a:p>
        </p:txBody>
      </p:sp>
      <p:sp>
        <p:nvSpPr>
          <p:cNvPr id="8" name="Triangle 7"/>
          <p:cNvSpPr/>
          <p:nvPr/>
        </p:nvSpPr>
        <p:spPr>
          <a:xfrm>
            <a:off x="4583247" y="5292623"/>
            <a:ext cx="2445653" cy="69960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Interface</a:t>
            </a:r>
          </a:p>
        </p:txBody>
      </p:sp>
      <p:sp>
        <p:nvSpPr>
          <p:cNvPr id="9" name="Rounded Rectangle 8"/>
          <p:cNvSpPr/>
          <p:nvPr/>
        </p:nvSpPr>
        <p:spPr>
          <a:xfrm>
            <a:off x="7676253" y="6065923"/>
            <a:ext cx="2445652" cy="3743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Lower module</a:t>
            </a:r>
          </a:p>
        </p:txBody>
      </p:sp>
      <p:sp>
        <p:nvSpPr>
          <p:cNvPr id="10" name="Triangle 9"/>
          <p:cNvSpPr/>
          <p:nvPr/>
        </p:nvSpPr>
        <p:spPr>
          <a:xfrm>
            <a:off x="7676252" y="5292623"/>
            <a:ext cx="2445653" cy="69960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Interface</a:t>
            </a:r>
          </a:p>
        </p:txBody>
      </p:sp>
      <p:cxnSp>
        <p:nvCxnSpPr>
          <p:cNvPr id="12" name="Straight Arrow Connector 11"/>
          <p:cNvCxnSpPr>
            <a:stCxn id="4" idx="2"/>
          </p:cNvCxnSpPr>
          <p:nvPr/>
        </p:nvCxnSpPr>
        <p:spPr>
          <a:xfrm flipH="1">
            <a:off x="2707676" y="3835522"/>
            <a:ext cx="3098398" cy="138019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cxnSpLocks/>
            <a:stCxn id="4" idx="2"/>
            <a:endCxn id="8" idx="0"/>
          </p:cNvCxnSpPr>
          <p:nvPr/>
        </p:nvCxnSpPr>
        <p:spPr>
          <a:xfrm>
            <a:off x="5806074" y="3835522"/>
            <a:ext cx="0" cy="145710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4" idx="2"/>
          </p:cNvCxnSpPr>
          <p:nvPr/>
        </p:nvCxnSpPr>
        <p:spPr>
          <a:xfrm>
            <a:off x="5806074" y="3835522"/>
            <a:ext cx="3087612" cy="138019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cxnSpLocks/>
          </p:cNvCxnSpPr>
          <p:nvPr/>
        </p:nvCxnSpPr>
        <p:spPr>
          <a:xfrm>
            <a:off x="1490243" y="4541315"/>
            <a:ext cx="929172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Slide Number Placeholder 10">
            <a:extLst>
              <a:ext uri="{FF2B5EF4-FFF2-40B4-BE49-F238E27FC236}">
                <a16:creationId xmlns:a16="http://schemas.microsoft.com/office/drawing/2014/main" id="{0D1D16F4-BFBC-3747-A3CF-5E83C931B220}"/>
              </a:ext>
            </a:extLst>
          </p:cNvPr>
          <p:cNvSpPr>
            <a:spLocks noGrp="1"/>
          </p:cNvSpPr>
          <p:nvPr>
            <p:ph type="sldNum" sz="quarter" idx="12"/>
          </p:nvPr>
        </p:nvSpPr>
        <p:spPr/>
        <p:txBody>
          <a:bodyPr/>
          <a:lstStyle/>
          <a:p>
            <a:fld id="{D57F1E4F-1CFF-5643-939E-02111984F565}" type="slidenum">
              <a:rPr lang="en-US" smtClean="0"/>
              <a:t>2</a:t>
            </a:fld>
            <a:endParaRPr lang="en-US" dirty="0"/>
          </a:p>
        </p:txBody>
      </p:sp>
    </p:spTree>
    <p:extLst>
      <p:ext uri="{BB962C8B-B14F-4D97-AF65-F5344CB8AC3E}">
        <p14:creationId xmlns:p14="http://schemas.microsoft.com/office/powerpoint/2010/main" val="4089854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Dependency Inversion</a:t>
            </a:r>
          </a:p>
        </p:txBody>
      </p:sp>
      <p:sp>
        <p:nvSpPr>
          <p:cNvPr id="3" name="Content Placeholder 2"/>
          <p:cNvSpPr>
            <a:spLocks noGrp="1"/>
          </p:cNvSpPr>
          <p:nvPr>
            <p:ph idx="1"/>
          </p:nvPr>
        </p:nvSpPr>
        <p:spPr/>
        <p:txBody>
          <a:bodyPr/>
          <a:lstStyle/>
          <a:p>
            <a:r>
              <a:rPr lang="en-US" dirty="0"/>
              <a:t>Higher module specifies the required interface</a:t>
            </a:r>
          </a:p>
          <a:p>
            <a:r>
              <a:rPr lang="en-US" dirty="0"/>
              <a:t>All modules depend of the same interface</a:t>
            </a:r>
          </a:p>
          <a:p>
            <a:r>
              <a:rPr lang="en-US" dirty="0"/>
              <a:t>Modules are reusable</a:t>
            </a:r>
          </a:p>
        </p:txBody>
      </p:sp>
      <p:sp>
        <p:nvSpPr>
          <p:cNvPr id="4" name="Rounded Rectangle 3"/>
          <p:cNvSpPr/>
          <p:nvPr/>
        </p:nvSpPr>
        <p:spPr>
          <a:xfrm>
            <a:off x="1950511" y="4368988"/>
            <a:ext cx="2304878" cy="5099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Higher module</a:t>
            </a:r>
          </a:p>
        </p:txBody>
      </p:sp>
      <p:sp>
        <p:nvSpPr>
          <p:cNvPr id="5" name="Rounded Rectangle 4"/>
          <p:cNvSpPr/>
          <p:nvPr/>
        </p:nvSpPr>
        <p:spPr>
          <a:xfrm>
            <a:off x="2116206" y="6048431"/>
            <a:ext cx="2068142" cy="3743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Lower module</a:t>
            </a:r>
          </a:p>
        </p:txBody>
      </p:sp>
      <p:sp>
        <p:nvSpPr>
          <p:cNvPr id="6" name="Triangle 5"/>
          <p:cNvSpPr/>
          <p:nvPr/>
        </p:nvSpPr>
        <p:spPr>
          <a:xfrm>
            <a:off x="5219071" y="4282106"/>
            <a:ext cx="2406229" cy="69960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Interface</a:t>
            </a:r>
          </a:p>
        </p:txBody>
      </p:sp>
      <p:sp>
        <p:nvSpPr>
          <p:cNvPr id="7" name="Rounded Rectangle 6"/>
          <p:cNvSpPr/>
          <p:nvPr/>
        </p:nvSpPr>
        <p:spPr>
          <a:xfrm>
            <a:off x="5209211" y="6051651"/>
            <a:ext cx="2068142" cy="3743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Lower module</a:t>
            </a:r>
          </a:p>
        </p:txBody>
      </p:sp>
      <p:sp>
        <p:nvSpPr>
          <p:cNvPr id="9" name="Rounded Rectangle 8"/>
          <p:cNvSpPr/>
          <p:nvPr/>
        </p:nvSpPr>
        <p:spPr>
          <a:xfrm>
            <a:off x="8302216" y="6051651"/>
            <a:ext cx="2068142" cy="3743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Lower module</a:t>
            </a:r>
          </a:p>
        </p:txBody>
      </p:sp>
      <p:cxnSp>
        <p:nvCxnSpPr>
          <p:cNvPr id="11" name="Straight Arrow Connector 10"/>
          <p:cNvCxnSpPr>
            <a:cxnSpLocks/>
            <a:stCxn id="4" idx="3"/>
            <a:endCxn id="6" idx="1"/>
          </p:cNvCxnSpPr>
          <p:nvPr/>
        </p:nvCxnSpPr>
        <p:spPr>
          <a:xfrm>
            <a:off x="4255389" y="4623955"/>
            <a:ext cx="1565239" cy="7956"/>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endCxn id="9" idx="0"/>
          </p:cNvCxnSpPr>
          <p:nvPr/>
        </p:nvCxnSpPr>
        <p:spPr>
          <a:xfrm>
            <a:off x="6654441" y="4981715"/>
            <a:ext cx="2681846" cy="1069936"/>
          </a:xfrm>
          <a:prstGeom prst="straightConnector1">
            <a:avLst/>
          </a:prstGeom>
          <a:ln w="25400">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endCxn id="5" idx="0"/>
          </p:cNvCxnSpPr>
          <p:nvPr/>
        </p:nvCxnSpPr>
        <p:spPr>
          <a:xfrm flipH="1">
            <a:off x="3150277" y="4973760"/>
            <a:ext cx="2673653" cy="1074671"/>
          </a:xfrm>
          <a:prstGeom prst="straightConnector1">
            <a:avLst/>
          </a:prstGeom>
          <a:ln w="25400">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950511" y="5498674"/>
            <a:ext cx="825415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cxnSpLocks/>
            <a:stCxn id="6" idx="3"/>
            <a:endCxn id="7" idx="0"/>
          </p:cNvCxnSpPr>
          <p:nvPr/>
        </p:nvCxnSpPr>
        <p:spPr>
          <a:xfrm flipH="1">
            <a:off x="6243282" y="4981715"/>
            <a:ext cx="178904" cy="1069936"/>
          </a:xfrm>
          <a:prstGeom prst="straightConnector1">
            <a:avLst/>
          </a:prstGeom>
          <a:ln w="25400">
            <a:headEnd type="triangle"/>
            <a:tailEnd type="none"/>
          </a:ln>
        </p:spPr>
        <p:style>
          <a:lnRef idx="1">
            <a:schemeClr val="accent1"/>
          </a:lnRef>
          <a:fillRef idx="0">
            <a:schemeClr val="accent1"/>
          </a:fillRef>
          <a:effectRef idx="0">
            <a:schemeClr val="accent1"/>
          </a:effectRef>
          <a:fontRef idx="minor">
            <a:schemeClr val="tx1"/>
          </a:fontRef>
        </p:style>
      </p:cxnSp>
      <p:sp>
        <p:nvSpPr>
          <p:cNvPr id="8" name="Slide Number Placeholder 7">
            <a:extLst>
              <a:ext uri="{FF2B5EF4-FFF2-40B4-BE49-F238E27FC236}">
                <a16:creationId xmlns:a16="http://schemas.microsoft.com/office/drawing/2014/main" id="{B5C16F17-1CFA-E041-AB61-C2CE7E2630FF}"/>
              </a:ext>
            </a:extLst>
          </p:cNvPr>
          <p:cNvSpPr>
            <a:spLocks noGrp="1"/>
          </p:cNvSpPr>
          <p:nvPr>
            <p:ph type="sldNum" sz="quarter" idx="12"/>
          </p:nvPr>
        </p:nvSpPr>
        <p:spPr/>
        <p:txBody>
          <a:bodyPr/>
          <a:lstStyle/>
          <a:p>
            <a:fld id="{D57F1E4F-1CFF-5643-939E-02111984F565}" type="slidenum">
              <a:rPr lang="en-US" smtClean="0"/>
              <a:t>3</a:t>
            </a:fld>
            <a:endParaRPr lang="en-US" dirty="0"/>
          </a:p>
        </p:txBody>
      </p:sp>
    </p:spTree>
    <p:extLst>
      <p:ext uri="{BB962C8B-B14F-4D97-AF65-F5344CB8AC3E}">
        <p14:creationId xmlns:p14="http://schemas.microsoft.com/office/powerpoint/2010/main" val="895478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Inversion of Control</a:t>
            </a:r>
          </a:p>
        </p:txBody>
      </p:sp>
      <p:sp>
        <p:nvSpPr>
          <p:cNvPr id="3" name="Content Placeholder 2"/>
          <p:cNvSpPr>
            <a:spLocks noGrp="1"/>
          </p:cNvSpPr>
          <p:nvPr>
            <p:ph idx="1"/>
          </p:nvPr>
        </p:nvSpPr>
        <p:spPr/>
        <p:txBody>
          <a:bodyPr/>
          <a:lstStyle/>
          <a:p>
            <a:r>
              <a:rPr lang="en-US" dirty="0"/>
              <a:t>Software development pattern</a:t>
            </a:r>
            <a:br>
              <a:rPr lang="en-US" dirty="0"/>
            </a:br>
            <a:r>
              <a:rPr lang="en-US" dirty="0"/>
              <a:t>Implements the Dependency Inversion principle</a:t>
            </a:r>
          </a:p>
          <a:p>
            <a:endParaRPr lang="en-US" dirty="0"/>
          </a:p>
          <a:p>
            <a:r>
              <a:rPr lang="en-US" dirty="0"/>
              <a:t>Control over how different systems interface with each other</a:t>
            </a:r>
          </a:p>
          <a:p>
            <a:r>
              <a:rPr lang="en-US" dirty="0"/>
              <a:t>Control over program events (command line vs graphical UI)</a:t>
            </a:r>
          </a:p>
          <a:p>
            <a:r>
              <a:rPr lang="en-US" dirty="0"/>
              <a:t>Control over dependency creation and binding</a:t>
            </a:r>
          </a:p>
        </p:txBody>
      </p:sp>
      <p:sp>
        <p:nvSpPr>
          <p:cNvPr id="4" name="Slide Number Placeholder 3">
            <a:extLst>
              <a:ext uri="{FF2B5EF4-FFF2-40B4-BE49-F238E27FC236}">
                <a16:creationId xmlns:a16="http://schemas.microsoft.com/office/drawing/2014/main" id="{290EAFE9-A431-9248-ACEF-20688ED1E874}"/>
              </a:ext>
            </a:extLst>
          </p:cNvPr>
          <p:cNvSpPr>
            <a:spLocks noGrp="1"/>
          </p:cNvSpPr>
          <p:nvPr>
            <p:ph type="sldNum" sz="quarter" idx="12"/>
          </p:nvPr>
        </p:nvSpPr>
        <p:spPr/>
        <p:txBody>
          <a:bodyPr/>
          <a:lstStyle/>
          <a:p>
            <a:fld id="{D57F1E4F-1CFF-5643-939E-02111984F565}" type="slidenum">
              <a:rPr lang="en-US" smtClean="0"/>
              <a:t>4</a:t>
            </a:fld>
            <a:endParaRPr lang="en-US" dirty="0"/>
          </a:p>
        </p:txBody>
      </p:sp>
    </p:spTree>
    <p:extLst>
      <p:ext uri="{BB962C8B-B14F-4D97-AF65-F5344CB8AC3E}">
        <p14:creationId xmlns:p14="http://schemas.microsoft.com/office/powerpoint/2010/main" val="1386026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Dependency Injection</a:t>
            </a:r>
          </a:p>
        </p:txBody>
      </p:sp>
      <p:sp>
        <p:nvSpPr>
          <p:cNvPr id="3" name="Content Placeholder 2"/>
          <p:cNvSpPr>
            <a:spLocks noGrp="1"/>
          </p:cNvSpPr>
          <p:nvPr>
            <p:ph idx="1"/>
          </p:nvPr>
        </p:nvSpPr>
        <p:spPr/>
        <p:txBody>
          <a:bodyPr/>
          <a:lstStyle/>
          <a:p>
            <a:r>
              <a:rPr lang="en-US" dirty="0"/>
              <a:t>Implementation of IoC (DIP -&gt; IoC -&gt; DI)</a:t>
            </a:r>
          </a:p>
          <a:p>
            <a:r>
              <a:rPr lang="en-US" dirty="0"/>
              <a:t>Dependency creation and resolving of them is moved outside of  dependent class</a:t>
            </a:r>
          </a:p>
        </p:txBody>
      </p:sp>
      <p:sp>
        <p:nvSpPr>
          <p:cNvPr id="4" name="Rounded Rectangle 3"/>
          <p:cNvSpPr/>
          <p:nvPr/>
        </p:nvSpPr>
        <p:spPr>
          <a:xfrm>
            <a:off x="623888" y="3486944"/>
            <a:ext cx="1876425" cy="1028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Class</a:t>
            </a:r>
          </a:p>
        </p:txBody>
      </p:sp>
      <p:sp>
        <p:nvSpPr>
          <p:cNvPr id="5" name="Rounded Rectangle 4"/>
          <p:cNvSpPr/>
          <p:nvPr/>
        </p:nvSpPr>
        <p:spPr>
          <a:xfrm>
            <a:off x="3328988" y="5283200"/>
            <a:ext cx="1876425" cy="1028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Dependency</a:t>
            </a:r>
          </a:p>
        </p:txBody>
      </p:sp>
      <p:sp>
        <p:nvSpPr>
          <p:cNvPr id="6" name="Rounded Rectangle 5"/>
          <p:cNvSpPr/>
          <p:nvPr/>
        </p:nvSpPr>
        <p:spPr>
          <a:xfrm>
            <a:off x="3328988" y="3486944"/>
            <a:ext cx="1876425" cy="1028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Interface</a:t>
            </a:r>
          </a:p>
        </p:txBody>
      </p:sp>
      <p:cxnSp>
        <p:nvCxnSpPr>
          <p:cNvPr id="8" name="Straight Arrow Connector 7"/>
          <p:cNvCxnSpPr>
            <a:endCxn id="6" idx="1"/>
          </p:cNvCxnSpPr>
          <p:nvPr/>
        </p:nvCxnSpPr>
        <p:spPr>
          <a:xfrm>
            <a:off x="2500313" y="4001294"/>
            <a:ext cx="828675"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endCxn id="6" idx="2"/>
          </p:cNvCxnSpPr>
          <p:nvPr/>
        </p:nvCxnSpPr>
        <p:spPr>
          <a:xfrm flipV="1">
            <a:off x="4267200" y="4515644"/>
            <a:ext cx="1" cy="767556"/>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4" idx="2"/>
            <a:endCxn id="5" idx="1"/>
          </p:cNvCxnSpPr>
          <p:nvPr/>
        </p:nvCxnSpPr>
        <p:spPr>
          <a:xfrm>
            <a:off x="1562101" y="4515644"/>
            <a:ext cx="1766887" cy="1281906"/>
          </a:xfrm>
          <a:prstGeom prst="straightConnector1">
            <a:avLst/>
          </a:prstGeom>
          <a:ln w="25400">
            <a:prstDash val="dash"/>
            <a:tailEnd type="triangle"/>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7834313" y="2972594"/>
            <a:ext cx="1876425" cy="1028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Injector</a:t>
            </a:r>
          </a:p>
        </p:txBody>
      </p:sp>
      <p:sp>
        <p:nvSpPr>
          <p:cNvPr id="14" name="Rounded Rectangle 13"/>
          <p:cNvSpPr/>
          <p:nvPr/>
        </p:nvSpPr>
        <p:spPr>
          <a:xfrm>
            <a:off x="6476188" y="4312445"/>
            <a:ext cx="1876425" cy="1028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Class</a:t>
            </a:r>
          </a:p>
        </p:txBody>
      </p:sp>
      <p:sp>
        <p:nvSpPr>
          <p:cNvPr id="15" name="Rounded Rectangle 14"/>
          <p:cNvSpPr/>
          <p:nvPr/>
        </p:nvSpPr>
        <p:spPr>
          <a:xfrm>
            <a:off x="9247963" y="5566172"/>
            <a:ext cx="1876425" cy="1028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Dependency</a:t>
            </a:r>
          </a:p>
        </p:txBody>
      </p:sp>
      <p:sp>
        <p:nvSpPr>
          <p:cNvPr id="16" name="Rounded Rectangle 15"/>
          <p:cNvSpPr/>
          <p:nvPr/>
        </p:nvSpPr>
        <p:spPr>
          <a:xfrm>
            <a:off x="9238438" y="4312445"/>
            <a:ext cx="1876425" cy="1028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Interface</a:t>
            </a:r>
          </a:p>
        </p:txBody>
      </p:sp>
      <p:cxnSp>
        <p:nvCxnSpPr>
          <p:cNvPr id="18" name="Straight Arrow Connector 17"/>
          <p:cNvCxnSpPr>
            <a:stCxn id="13" idx="2"/>
            <a:endCxn id="14" idx="0"/>
          </p:cNvCxnSpPr>
          <p:nvPr/>
        </p:nvCxnSpPr>
        <p:spPr>
          <a:xfrm flipH="1">
            <a:off x="7414401" y="4001294"/>
            <a:ext cx="1358125" cy="31115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3" idx="2"/>
            <a:endCxn id="16" idx="0"/>
          </p:cNvCxnSpPr>
          <p:nvPr/>
        </p:nvCxnSpPr>
        <p:spPr>
          <a:xfrm>
            <a:off x="8772526" y="4001294"/>
            <a:ext cx="1404125" cy="31115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13" idx="2"/>
            <a:endCxn id="15" idx="1"/>
          </p:cNvCxnSpPr>
          <p:nvPr/>
        </p:nvCxnSpPr>
        <p:spPr>
          <a:xfrm rot="16200000" flipH="1">
            <a:off x="7970630" y="4803189"/>
            <a:ext cx="2079228" cy="475437"/>
          </a:xfrm>
          <a:prstGeom prst="bentConnector2">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4" idx="3"/>
            <a:endCxn id="16" idx="1"/>
          </p:cNvCxnSpPr>
          <p:nvPr/>
        </p:nvCxnSpPr>
        <p:spPr>
          <a:xfrm>
            <a:off x="8352613" y="4826795"/>
            <a:ext cx="885825"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5" idx="0"/>
            <a:endCxn id="16" idx="2"/>
          </p:cNvCxnSpPr>
          <p:nvPr/>
        </p:nvCxnSpPr>
        <p:spPr>
          <a:xfrm flipH="1" flipV="1">
            <a:off x="10176651" y="5341145"/>
            <a:ext cx="9525" cy="225027"/>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C911360A-16DC-F44A-8A58-CED59F8FA484}"/>
              </a:ext>
            </a:extLst>
          </p:cNvPr>
          <p:cNvSpPr>
            <a:spLocks noGrp="1"/>
          </p:cNvSpPr>
          <p:nvPr>
            <p:ph type="sldNum" sz="quarter" idx="12"/>
          </p:nvPr>
        </p:nvSpPr>
        <p:spPr/>
        <p:txBody>
          <a:bodyPr/>
          <a:lstStyle/>
          <a:p>
            <a:fld id="{D57F1E4F-1CFF-5643-939E-02111984F565}" type="slidenum">
              <a:rPr lang="en-US" smtClean="0"/>
              <a:t>5</a:t>
            </a:fld>
            <a:endParaRPr lang="en-US" dirty="0"/>
          </a:p>
        </p:txBody>
      </p:sp>
    </p:spTree>
    <p:extLst>
      <p:ext uri="{BB962C8B-B14F-4D97-AF65-F5344CB8AC3E}">
        <p14:creationId xmlns:p14="http://schemas.microsoft.com/office/powerpoint/2010/main" val="3706129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 - Caution</a:t>
            </a:r>
          </a:p>
        </p:txBody>
      </p:sp>
      <p:sp>
        <p:nvSpPr>
          <p:cNvPr id="3" name="Content Placeholder 2"/>
          <p:cNvSpPr>
            <a:spLocks noGrp="1"/>
          </p:cNvSpPr>
          <p:nvPr>
            <p:ph idx="1"/>
          </p:nvPr>
        </p:nvSpPr>
        <p:spPr/>
        <p:txBody>
          <a:bodyPr/>
          <a:lstStyle/>
          <a:p>
            <a:r>
              <a:rPr lang="en-US" dirty="0"/>
              <a:t>Internal principles of class  behavior will be exposed</a:t>
            </a:r>
          </a:p>
          <a:p>
            <a:r>
              <a:rPr lang="en-US" dirty="0"/>
              <a:t>Dependencies are created before they are actually needed</a:t>
            </a:r>
          </a:p>
          <a:p>
            <a:r>
              <a:rPr lang="en-US" dirty="0"/>
              <a:t>Don</a:t>
            </a:r>
            <a:r>
              <a:rPr lang="mr-IN" dirty="0"/>
              <a:t>’</a:t>
            </a:r>
            <a:r>
              <a:rPr lang="en-US" dirty="0"/>
              <a:t>t overuse </a:t>
            </a:r>
            <a:r>
              <a:rPr lang="mr-IN" dirty="0"/>
              <a:t>–</a:t>
            </a:r>
            <a:r>
              <a:rPr lang="en-US" dirty="0"/>
              <a:t> is it needed for everything?</a:t>
            </a:r>
          </a:p>
        </p:txBody>
      </p:sp>
      <p:sp>
        <p:nvSpPr>
          <p:cNvPr id="4" name="Slide Number Placeholder 3">
            <a:extLst>
              <a:ext uri="{FF2B5EF4-FFF2-40B4-BE49-F238E27FC236}">
                <a16:creationId xmlns:a16="http://schemas.microsoft.com/office/drawing/2014/main" id="{4C513DD3-F8CA-D142-8944-073EE353ABA2}"/>
              </a:ext>
            </a:extLst>
          </p:cNvPr>
          <p:cNvSpPr>
            <a:spLocks noGrp="1"/>
          </p:cNvSpPr>
          <p:nvPr>
            <p:ph type="sldNum" sz="quarter" idx="12"/>
          </p:nvPr>
        </p:nvSpPr>
        <p:spPr/>
        <p:txBody>
          <a:bodyPr/>
          <a:lstStyle/>
          <a:p>
            <a:fld id="{D57F1E4F-1CFF-5643-939E-02111984F565}" type="slidenum">
              <a:rPr lang="en-US" smtClean="0"/>
              <a:t>6</a:t>
            </a:fld>
            <a:endParaRPr lang="en-US" dirty="0"/>
          </a:p>
        </p:txBody>
      </p:sp>
    </p:spTree>
    <p:extLst>
      <p:ext uri="{BB962C8B-B14F-4D97-AF65-F5344CB8AC3E}">
        <p14:creationId xmlns:p14="http://schemas.microsoft.com/office/powerpoint/2010/main" val="787146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 </a:t>
            </a:r>
            <a:r>
              <a:rPr lang="mr-IN" dirty="0"/>
              <a:t>–</a:t>
            </a:r>
            <a:r>
              <a:rPr lang="en-US" dirty="0"/>
              <a:t> Meta example</a:t>
            </a:r>
          </a:p>
        </p:txBody>
      </p:sp>
      <p:sp>
        <p:nvSpPr>
          <p:cNvPr id="3" name="Content Placeholder 2"/>
          <p:cNvSpPr>
            <a:spLocks noGrp="1"/>
          </p:cNvSpPr>
          <p:nvPr>
            <p:ph idx="1"/>
          </p:nvPr>
        </p:nvSpPr>
        <p:spPr/>
        <p:txBody>
          <a:bodyPr/>
          <a:lstStyle/>
          <a:p>
            <a:r>
              <a:rPr lang="en-US" dirty="0"/>
              <a:t>Using constructor</a:t>
            </a:r>
          </a:p>
        </p:txBody>
      </p:sp>
      <p:sp>
        <p:nvSpPr>
          <p:cNvPr id="4" name="TextBox 3"/>
          <p:cNvSpPr txBox="1"/>
          <p:nvPr/>
        </p:nvSpPr>
        <p:spPr>
          <a:xfrm>
            <a:off x="1368227" y="2550046"/>
            <a:ext cx="9061648" cy="3970318"/>
          </a:xfrm>
          <a:prstGeom prst="rect">
            <a:avLst/>
          </a:prstGeom>
          <a:noFill/>
        </p:spPr>
        <p:txBody>
          <a:bodyPr wrap="square" rtlCol="0">
            <a:spAutoFit/>
          </a:bodyPr>
          <a:lstStyle/>
          <a:p>
            <a:r>
              <a:rPr lang="et-EE" sz="2800" dirty="0"/>
              <a:t>IRepo xmlrepo = new XMLRepo();</a:t>
            </a:r>
          </a:p>
          <a:p>
            <a:r>
              <a:rPr lang="et-EE" sz="2800" dirty="0" err="1"/>
              <a:t>Controller</a:t>
            </a:r>
            <a:r>
              <a:rPr lang="et-EE" sz="2800" dirty="0"/>
              <a:t> </a:t>
            </a:r>
            <a:r>
              <a:rPr lang="et-EE" sz="2800" dirty="0" err="1"/>
              <a:t>Cnt</a:t>
            </a:r>
            <a:r>
              <a:rPr lang="et-EE" sz="2800" dirty="0"/>
              <a:t> = </a:t>
            </a:r>
            <a:r>
              <a:rPr lang="et-EE" sz="2800" dirty="0" err="1"/>
              <a:t>new</a:t>
            </a:r>
            <a:r>
              <a:rPr lang="et-EE" sz="2800" dirty="0"/>
              <a:t> </a:t>
            </a:r>
            <a:r>
              <a:rPr lang="et-EE" sz="2800" dirty="0" err="1"/>
              <a:t>Controller</a:t>
            </a:r>
            <a:r>
              <a:rPr lang="et-EE" sz="2800" dirty="0"/>
              <a:t>(xmlrepo);</a:t>
            </a:r>
          </a:p>
          <a:p>
            <a:endParaRPr lang="et-EE" sz="2800" dirty="0"/>
          </a:p>
          <a:p>
            <a:r>
              <a:rPr lang="et-EE" sz="2800" dirty="0"/>
              <a:t>public </a:t>
            </a:r>
            <a:r>
              <a:rPr lang="et-EE" sz="2800" dirty="0" err="1"/>
              <a:t>class</a:t>
            </a:r>
            <a:r>
              <a:rPr lang="et-EE" sz="2800" dirty="0"/>
              <a:t> </a:t>
            </a:r>
            <a:r>
              <a:rPr lang="et-EE" sz="2800" dirty="0" err="1"/>
              <a:t>Controller</a:t>
            </a:r>
            <a:r>
              <a:rPr lang="et-EE" sz="2800" dirty="0"/>
              <a:t>{</a:t>
            </a:r>
          </a:p>
          <a:p>
            <a:r>
              <a:rPr lang="et-EE" sz="2800" dirty="0"/>
              <a:t>	private readonly IRepo repo;</a:t>
            </a:r>
          </a:p>
          <a:p>
            <a:r>
              <a:rPr lang="et-EE" sz="2800" dirty="0"/>
              <a:t>	public Kontroller(Irepo repo){</a:t>
            </a:r>
          </a:p>
          <a:p>
            <a:r>
              <a:rPr lang="et-EE" sz="2800" dirty="0"/>
              <a:t>		this.repo = repo;</a:t>
            </a:r>
          </a:p>
          <a:p>
            <a:r>
              <a:rPr lang="et-EE" sz="2800" dirty="0"/>
              <a:t>	}</a:t>
            </a:r>
          </a:p>
          <a:p>
            <a:r>
              <a:rPr lang="et-EE" sz="2800" dirty="0"/>
              <a:t>}</a:t>
            </a:r>
          </a:p>
        </p:txBody>
      </p:sp>
      <p:sp>
        <p:nvSpPr>
          <p:cNvPr id="5" name="Slide Number Placeholder 4">
            <a:extLst>
              <a:ext uri="{FF2B5EF4-FFF2-40B4-BE49-F238E27FC236}">
                <a16:creationId xmlns:a16="http://schemas.microsoft.com/office/drawing/2014/main" id="{B4C6D60F-A2DE-F14A-80BE-6F4AAB20B869}"/>
              </a:ext>
            </a:extLst>
          </p:cNvPr>
          <p:cNvSpPr>
            <a:spLocks noGrp="1"/>
          </p:cNvSpPr>
          <p:nvPr>
            <p:ph type="sldNum" sz="quarter" idx="12"/>
          </p:nvPr>
        </p:nvSpPr>
        <p:spPr/>
        <p:txBody>
          <a:bodyPr/>
          <a:lstStyle/>
          <a:p>
            <a:fld id="{D57F1E4F-1CFF-5643-939E-02111984F565}" type="slidenum">
              <a:rPr lang="en-US" smtClean="0"/>
              <a:t>7</a:t>
            </a:fld>
            <a:endParaRPr lang="en-US" dirty="0"/>
          </a:p>
        </p:txBody>
      </p:sp>
    </p:spTree>
    <p:extLst>
      <p:ext uri="{BB962C8B-B14F-4D97-AF65-F5344CB8AC3E}">
        <p14:creationId xmlns:p14="http://schemas.microsoft.com/office/powerpoint/2010/main" val="774240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 </a:t>
            </a:r>
            <a:r>
              <a:rPr lang="mr-IN" dirty="0"/>
              <a:t>–</a:t>
            </a:r>
            <a:r>
              <a:rPr lang="en-US" dirty="0"/>
              <a:t> Meta example MVC</a:t>
            </a:r>
          </a:p>
        </p:txBody>
      </p:sp>
      <p:sp>
        <p:nvSpPr>
          <p:cNvPr id="3" name="Content Placeholder 2"/>
          <p:cNvSpPr>
            <a:spLocks noGrp="1"/>
          </p:cNvSpPr>
          <p:nvPr>
            <p:ph idx="1"/>
          </p:nvPr>
        </p:nvSpPr>
        <p:spPr/>
        <p:txBody>
          <a:bodyPr/>
          <a:lstStyle/>
          <a:p>
            <a:r>
              <a:rPr lang="en-US" dirty="0"/>
              <a:t>During testing you can supply different implementation of repository</a:t>
            </a:r>
          </a:p>
          <a:p>
            <a:r>
              <a:rPr lang="en-US" dirty="0"/>
              <a:t>In regular use default constructor is used and dependency is created</a:t>
            </a:r>
          </a:p>
        </p:txBody>
      </p:sp>
      <p:sp>
        <p:nvSpPr>
          <p:cNvPr id="4" name="TextBox 3"/>
          <p:cNvSpPr txBox="1"/>
          <p:nvPr/>
        </p:nvSpPr>
        <p:spPr>
          <a:xfrm>
            <a:off x="2412849" y="3884615"/>
            <a:ext cx="9581803" cy="2677656"/>
          </a:xfrm>
          <a:prstGeom prst="rect">
            <a:avLst/>
          </a:prstGeom>
          <a:noFill/>
        </p:spPr>
        <p:txBody>
          <a:bodyPr wrap="square" rtlCol="0">
            <a:spAutoFit/>
          </a:bodyPr>
          <a:lstStyle/>
          <a:p>
            <a:r>
              <a:rPr lang="et-EE" sz="2400" dirty="0"/>
              <a:t>public class PersonController:Controller{</a:t>
            </a:r>
          </a:p>
          <a:p>
            <a:r>
              <a:rPr lang="et-EE" sz="2400" dirty="0"/>
              <a:t>	private readonly IRepo _</a:t>
            </a:r>
            <a:r>
              <a:rPr lang="et-EE" sz="2400" dirty="0" err="1"/>
              <a:t>repo</a:t>
            </a:r>
            <a:r>
              <a:rPr lang="et-EE" sz="2400" dirty="0"/>
              <a:t>;</a:t>
            </a:r>
          </a:p>
          <a:p>
            <a:r>
              <a:rPr lang="et-EE" sz="2400" dirty="0"/>
              <a:t>	public PersonController (</a:t>
            </a:r>
            <a:r>
              <a:rPr lang="et-EE" sz="2400" dirty="0" err="1"/>
              <a:t>IRepo</a:t>
            </a:r>
            <a:r>
              <a:rPr lang="et-EE" sz="2400" dirty="0"/>
              <a:t> repo){</a:t>
            </a:r>
          </a:p>
          <a:p>
            <a:r>
              <a:rPr lang="et-EE" sz="2400" dirty="0"/>
              <a:t>		_repo = repo ?? new PersonRepository();</a:t>
            </a:r>
          </a:p>
          <a:p>
            <a:r>
              <a:rPr lang="et-EE" sz="2400" dirty="0"/>
              <a:t>	}</a:t>
            </a:r>
          </a:p>
          <a:p>
            <a:r>
              <a:rPr lang="et-EE" sz="2400" dirty="0"/>
              <a:t>	public PersonController() : </a:t>
            </a:r>
            <a:r>
              <a:rPr lang="et-EE" sz="2400" dirty="0" err="1"/>
              <a:t>this.PersonController</a:t>
            </a:r>
            <a:r>
              <a:rPr lang="et-EE" sz="2400" dirty="0"/>
              <a:t>(null) { }</a:t>
            </a:r>
          </a:p>
          <a:p>
            <a:r>
              <a:rPr lang="et-EE" sz="2400" dirty="0"/>
              <a:t>}</a:t>
            </a:r>
          </a:p>
        </p:txBody>
      </p:sp>
      <p:sp>
        <p:nvSpPr>
          <p:cNvPr id="5" name="Slide Number Placeholder 4">
            <a:extLst>
              <a:ext uri="{FF2B5EF4-FFF2-40B4-BE49-F238E27FC236}">
                <a16:creationId xmlns:a16="http://schemas.microsoft.com/office/drawing/2014/main" id="{34085516-1A5C-6F48-B00F-34DAD013FCBB}"/>
              </a:ext>
            </a:extLst>
          </p:cNvPr>
          <p:cNvSpPr>
            <a:spLocks noGrp="1"/>
          </p:cNvSpPr>
          <p:nvPr>
            <p:ph type="sldNum" sz="quarter" idx="12"/>
          </p:nvPr>
        </p:nvSpPr>
        <p:spPr/>
        <p:txBody>
          <a:bodyPr/>
          <a:lstStyle/>
          <a:p>
            <a:fld id="{D57F1E4F-1CFF-5643-939E-02111984F565}" type="slidenum">
              <a:rPr lang="en-US" smtClean="0"/>
              <a:t>8</a:t>
            </a:fld>
            <a:endParaRPr lang="en-US" dirty="0"/>
          </a:p>
        </p:txBody>
      </p:sp>
    </p:spTree>
    <p:extLst>
      <p:ext uri="{BB962C8B-B14F-4D97-AF65-F5344CB8AC3E}">
        <p14:creationId xmlns:p14="http://schemas.microsoft.com/office/powerpoint/2010/main" val="29075495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8881</TotalTime>
  <Words>841</Words>
  <Application>Microsoft Macintosh PowerPoint</Application>
  <PresentationFormat>Widescreen</PresentationFormat>
  <Paragraphs>173</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Century Gothic</vt:lpstr>
      <vt:lpstr>Consolas</vt:lpstr>
      <vt:lpstr>Wingdings 3</vt:lpstr>
      <vt:lpstr>Ion</vt:lpstr>
      <vt:lpstr>Building Distributed Systems – ICD0009 Network Applications II: Distributed Systems – I371</vt:lpstr>
      <vt:lpstr>Dependency Inversion Principle</vt:lpstr>
      <vt:lpstr>Dependency Inversion</vt:lpstr>
      <vt:lpstr>Dependency Inversion</vt:lpstr>
      <vt:lpstr>Inversion of Control</vt:lpstr>
      <vt:lpstr>Dependency Injection</vt:lpstr>
      <vt:lpstr>DI - Caution</vt:lpstr>
      <vt:lpstr>DI – Meta example</vt:lpstr>
      <vt:lpstr>DI – Meta example MVC</vt:lpstr>
      <vt:lpstr>Dependency Injection Container</vt:lpstr>
      <vt:lpstr>Demo – console application</vt:lpstr>
      <vt:lpstr>Demo – console application</vt:lpstr>
      <vt:lpstr>Demo Asp.Net MVC</vt:lpstr>
      <vt:lpstr>ASP.NET Core DI - Lifetime</vt:lpstr>
      <vt:lpstr>ASP.NET Core DI - EF</vt:lpstr>
      <vt:lpstr>ASP.NET Core DI – Constructor injection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Mobile Software Development for Android - I397</dc:title>
  <dc:creator>andres käver</dc:creator>
  <cp:lastModifiedBy>Andres Käver</cp:lastModifiedBy>
  <cp:revision>131</cp:revision>
  <dcterms:created xsi:type="dcterms:W3CDTF">2015-10-15T12:35:18Z</dcterms:created>
  <dcterms:modified xsi:type="dcterms:W3CDTF">2019-02-22T04:59:03Z</dcterms:modified>
</cp:coreProperties>
</file>