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343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31" r:id="rId26"/>
    <p:sldId id="332" r:id="rId27"/>
    <p:sldId id="333" r:id="rId28"/>
    <p:sldId id="334" r:id="rId29"/>
    <p:sldId id="335" r:id="rId30"/>
    <p:sldId id="33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6382"/>
  </p:normalViewPr>
  <p:slideViewPr>
    <p:cSldViewPr snapToGrid="0">
      <p:cViewPr varScale="1">
        <p:scale>
          <a:sx n="180" d="100"/>
          <a:sy n="180" d="100"/>
        </p:scale>
        <p:origin x="4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28.03.19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Razor code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@{ </a:t>
            </a:r>
            <a:r>
              <a:rPr lang="mr-IN" dirty="0"/>
              <a:t>…</a:t>
            </a:r>
            <a:r>
              <a:rPr lang="et-EE" dirty="0"/>
              <a:t> c# </a:t>
            </a:r>
            <a:r>
              <a:rPr lang="et-EE" dirty="0" err="1"/>
              <a:t>statement</a:t>
            </a:r>
            <a:r>
              <a:rPr lang="et-EE" dirty="0"/>
              <a:t>; .... </a:t>
            </a:r>
            <a:r>
              <a:rPr lang="en-US" dirty="0"/>
              <a:t>}</a:t>
            </a:r>
          </a:p>
          <a:p>
            <a:r>
              <a:rPr lang="en-US" dirty="0"/>
              <a:t>Default language in code block is C#</a:t>
            </a:r>
          </a:p>
          <a:p>
            <a:r>
              <a:rPr lang="en-US" dirty="0"/>
              <a:t>Using html inside code block transitions language back to html</a:t>
            </a:r>
          </a:p>
          <a:p>
            <a:r>
              <a:rPr lang="en-US" dirty="0"/>
              <a:t>Explicit transition to html</a:t>
            </a:r>
          </a:p>
          <a:p>
            <a:pPr lvl="1"/>
            <a:r>
              <a:rPr lang="en-US" dirty="0"/>
              <a:t>Use razor &lt;text&gt;&lt;/text&gt; tags</a:t>
            </a:r>
          </a:p>
          <a:p>
            <a:pPr lvl="1"/>
            <a:r>
              <a:rPr lang="en-US" dirty="0"/>
              <a:t>Single line transition - @: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0392" y="1263086"/>
            <a:ext cx="648208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var </a:t>
            </a:r>
            <a:r>
              <a:rPr lang="cs-CZ" dirty="0" err="1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CSharp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cs-CZ" dirty="0" err="1">
                <a:solidFill>
                  <a:srgbClr val="137848"/>
                </a:solidFill>
                <a:latin typeface="Menlo-Regular" charset="0"/>
              </a:rPr>
              <a:t>true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&lt;p&gt;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Now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HTML, 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was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C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# @</a:t>
            </a:r>
            <a:r>
              <a:rPr lang="cs-CZ" dirty="0" err="1">
                <a:solidFill>
                  <a:srgbClr val="0F7001"/>
                </a:solidFill>
                <a:latin typeface="Menlo-Regular" charset="0"/>
              </a:rPr>
              <a:t>inCSharp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&lt;/p&gt;</a:t>
            </a:r>
            <a:endParaRPr lang="cs-CZ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63432" y="3617243"/>
            <a:ext cx="6096000" cy="14773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D6A88"/>
                </a:solidFill>
                <a:latin typeface="Menlo-Regular" charset="0"/>
              </a:rPr>
              <a:t>@for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&lt;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people.Length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++)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person = people[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@:Name: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person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.Name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control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  <a:p>
            <a:pPr lvl="1"/>
            <a:r>
              <a:rPr lang="en-US" dirty="0"/>
              <a:t>@if, else if, else</a:t>
            </a:r>
          </a:p>
          <a:p>
            <a:pPr lvl="1"/>
            <a:r>
              <a:rPr lang="en-US" dirty="0"/>
              <a:t>@switch</a:t>
            </a:r>
          </a:p>
          <a:p>
            <a:r>
              <a:rPr lang="en-US" dirty="0"/>
              <a:t>Looping</a:t>
            </a:r>
          </a:p>
          <a:p>
            <a:pPr lvl="1"/>
            <a:r>
              <a:rPr lang="en-US" dirty="0"/>
              <a:t>@for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foreach</a:t>
            </a:r>
            <a:endParaRPr lang="en-US" dirty="0"/>
          </a:p>
          <a:p>
            <a:pPr lvl="1"/>
            <a:r>
              <a:rPr lang="en-US" dirty="0"/>
              <a:t>@while</a:t>
            </a:r>
          </a:p>
          <a:p>
            <a:pPr lvl="1"/>
            <a:r>
              <a:rPr lang="en-US" dirty="0"/>
              <a:t>@do while</a:t>
            </a:r>
          </a:p>
          <a:p>
            <a:r>
              <a:rPr lang="en-US" dirty="0"/>
              <a:t>Compound</a:t>
            </a:r>
          </a:p>
          <a:p>
            <a:pPr lvl="1"/>
            <a:r>
              <a:rPr lang="en-US" dirty="0"/>
              <a:t>@using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6160" y="4632187"/>
            <a:ext cx="70612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@using (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Html.BeginForm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())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400" dirty="0" err="1">
                <a:solidFill>
                  <a:srgbClr val="1A1A1A"/>
                </a:solidFill>
                <a:latin typeface="Menlo-Regular" charset="0"/>
              </a:rPr>
              <a:t>email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: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&lt;input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id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name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&lt;button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"submit"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&gt;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Register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&lt;/button&gt;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65040" y="1443147"/>
            <a:ext cx="6096000" cy="267765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mr-IN" sz="1400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mr-IN" sz="1400" dirty="0" err="1">
                <a:solidFill>
                  <a:srgbClr val="0D6A88"/>
                </a:solidFill>
                <a:latin typeface="Menlo-Regular" charset="0"/>
              </a:rPr>
              <a:t>if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% 2 == 0)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even&lt;/p&gt;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if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&gt;= 1337)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large.&lt;/p&gt;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not large and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odd.&lt;/p&gt;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766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-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Razor supports C# and HTML comments.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Razor comments @* </a:t>
            </a:r>
            <a:r>
              <a:rPr lang="mr-IN" dirty="0"/>
              <a:t>…</a:t>
            </a:r>
            <a:r>
              <a:rPr lang="et-EE" dirty="0"/>
              <a:t>. *@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1600" y="1515090"/>
            <a:ext cx="40640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cs-CZ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1600" y="3444092"/>
            <a:ext cx="40640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@*</a:t>
            </a:r>
          </a:p>
          <a:p>
            <a:r>
              <a:rPr lang="de-DE" dirty="0">
                <a:solidFill>
                  <a:srgbClr val="1A1A1A"/>
                </a:solidFill>
                <a:latin typeface="Menlo-Regular" charset="0"/>
              </a:rPr>
              <a:t> @</a:t>
            </a:r>
            <a:r>
              <a:rPr lang="de-DE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*@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mr-IN" dirty="0"/>
              <a:t>–</a:t>
            </a:r>
            <a:r>
              <a:rPr lang="en-US" dirty="0"/>
              <a:t> Razor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directive will typically change the way a page is parsed or enable different functionality within your Razor page.</a:t>
            </a:r>
          </a:p>
          <a:p>
            <a:r>
              <a:rPr lang="en-US" dirty="0"/>
              <a:t>@using</a:t>
            </a:r>
          </a:p>
          <a:p>
            <a:r>
              <a:rPr lang="en-US" dirty="0"/>
              <a:t>@model</a:t>
            </a:r>
          </a:p>
          <a:p>
            <a:r>
              <a:rPr lang="en-US" dirty="0"/>
              <a:t>@inherits</a:t>
            </a:r>
          </a:p>
          <a:p>
            <a:r>
              <a:rPr lang="en-US" dirty="0"/>
              <a:t>@inject</a:t>
            </a:r>
          </a:p>
          <a:p>
            <a:r>
              <a:rPr lang="en-US" dirty="0"/>
              <a:t>@functions</a:t>
            </a:r>
          </a:p>
          <a:p>
            <a:r>
              <a:rPr lang="en-US" dirty="0"/>
              <a:t>@section</a:t>
            </a:r>
          </a:p>
          <a:p>
            <a:r>
              <a:rPr lang="en-US" dirty="0"/>
              <a:t>@page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74818"/>
            <a:ext cx="4463387" cy="4195481"/>
          </a:xfrm>
        </p:spPr>
        <p:txBody>
          <a:bodyPr/>
          <a:lstStyle/>
          <a:p>
            <a:r>
              <a:rPr lang="en-US" dirty="0"/>
              <a:t>Vies are transformed into C# code/classes and compiled</a:t>
            </a:r>
          </a:p>
          <a:p>
            <a:endParaRPr lang="en-US" dirty="0"/>
          </a:p>
          <a:p>
            <a:r>
              <a:rPr lang="en-US" dirty="0"/>
              <a:t>Directives add some modifications into generated C#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239534"/>
            <a:ext cx="648208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var output = "Hello 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World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";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cs-CZ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cs-CZ" dirty="0">
                <a:solidFill>
                  <a:srgbClr val="0000FC"/>
                </a:solidFill>
                <a:latin typeface="Menlo-Regular" charset="0"/>
              </a:rPr>
              <a:t>&lt;div&gt;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Output: @output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&lt;/div&gt;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2892981"/>
            <a:ext cx="648208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_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Views_Something_cshtml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RazorPage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dynamic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override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Task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ExecuteAsync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output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 World"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"/r/n&lt;div&gt;Output: 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Write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output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"&lt;/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div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&gt;"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83888" cy="4195481"/>
          </a:xfrm>
        </p:spPr>
        <p:txBody>
          <a:bodyPr/>
          <a:lstStyle/>
          <a:p>
            <a:r>
              <a:rPr lang="en-US" dirty="0"/>
              <a:t>@using </a:t>
            </a:r>
            <a:r>
              <a:rPr lang="en-US" dirty="0" err="1"/>
              <a:t>System.IO</a:t>
            </a:r>
            <a:br>
              <a:rPr lang="en-US" dirty="0"/>
            </a:br>
            <a:r>
              <a:rPr lang="en-US" dirty="0"/>
              <a:t>adds using to the generated code</a:t>
            </a:r>
          </a:p>
          <a:p>
            <a:r>
              <a:rPr lang="en-US" dirty="0"/>
              <a:t>@model </a:t>
            </a:r>
            <a:r>
              <a:rPr lang="en-US" dirty="0" err="1"/>
              <a:t>SomeModelType</a:t>
            </a:r>
            <a:br>
              <a:rPr lang="en-US" dirty="0"/>
            </a:br>
            <a:r>
              <a:rPr lang="en-US" dirty="0"/>
              <a:t>public class _</a:t>
            </a:r>
            <a:r>
              <a:rPr lang="en-US" dirty="0" err="1"/>
              <a:t>Views_Test_cshtml</a:t>
            </a:r>
            <a:r>
              <a:rPr lang="en-US" dirty="0"/>
              <a:t> : </a:t>
            </a:r>
            <a:r>
              <a:rPr lang="en-US" dirty="0" err="1"/>
              <a:t>RazorPage</a:t>
            </a:r>
            <a:r>
              <a:rPr lang="en-US" dirty="0"/>
              <a:t>&lt; </a:t>
            </a:r>
            <a:r>
              <a:rPr lang="en-US" dirty="0" err="1"/>
              <a:t>SomeModelType</a:t>
            </a:r>
            <a:r>
              <a:rPr lang="en-US" dirty="0"/>
              <a:t>&gt;</a:t>
            </a:r>
          </a:p>
          <a:p>
            <a:r>
              <a:rPr lang="en-US" dirty="0"/>
              <a:t>@inject</a:t>
            </a:r>
            <a:br>
              <a:rPr lang="en-US" dirty="0"/>
            </a:br>
            <a:r>
              <a:rPr lang="en-US" dirty="0"/>
              <a:t>Enables you to inject a service from your service container into your Razor page for use.</a:t>
            </a:r>
          </a:p>
          <a:p>
            <a:r>
              <a:rPr lang="en-US" dirty="0"/>
              <a:t>@section</a:t>
            </a:r>
            <a:br>
              <a:rPr lang="en-US" dirty="0"/>
            </a:br>
            <a:r>
              <a:rPr lang="en-US" dirty="0"/>
              <a:t>Used in conjunction with the layout page to enable views to render content in different parts of the rendered HTML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@functions { // C# Code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7341" y="1063416"/>
            <a:ext cx="510157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@functions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public string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return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"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Hello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";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From method: 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&lt;/div&gt;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293" y="3381254"/>
            <a:ext cx="8131547" cy="32932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_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Views_Home_Test_cshtml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RazorPage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dynamic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	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GetHello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Hello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	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override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Task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ExecuteAsync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"\r\n&lt;div&gt;From method: 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Write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());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WriteLiteral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"&lt;/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div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&gt;\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r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\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n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}</a:t>
            </a:r>
            <a:endParaRPr lang="et-EE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sz="1600" dirty="0">
                <a:solidFill>
                  <a:srgbClr val="1A1A1A"/>
                </a:solidFill>
                <a:latin typeface="Menlo-Regular" charset="0"/>
              </a:rPr>
              <a:t>...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Vies -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2897376" cy="4195481"/>
          </a:xfrm>
        </p:spPr>
        <p:txBody>
          <a:bodyPr/>
          <a:lstStyle/>
          <a:p>
            <a:r>
              <a:rPr lang="en-US"/>
              <a:t>Most web apps have a common layout that provides the user with a consistent experience as they navigate from page to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88" y="1674838"/>
            <a:ext cx="7957632" cy="4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4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layout is named</a:t>
            </a:r>
            <a:br>
              <a:rPr lang="en-US" dirty="0"/>
            </a:br>
            <a:r>
              <a:rPr lang="en-US" dirty="0"/>
              <a:t>Views\Shared\_</a:t>
            </a:r>
            <a:r>
              <a:rPr lang="en-US" dirty="0" err="1"/>
              <a:t>Layout.cshtml</a:t>
            </a:r>
            <a:endParaRPr lang="en-US" dirty="0"/>
          </a:p>
          <a:p>
            <a:r>
              <a:rPr lang="en-US" dirty="0"/>
              <a:t>Specifying an layout</a:t>
            </a:r>
          </a:p>
          <a:p>
            <a:pPr lvl="1"/>
            <a:r>
              <a:rPr lang="en-US" dirty="0"/>
              <a:t>Can use partial name or full path</a:t>
            </a:r>
          </a:p>
          <a:p>
            <a:r>
              <a:rPr lang="en-US" dirty="0"/>
              <a:t>Every layout must call </a:t>
            </a:r>
            <a:r>
              <a:rPr lang="en-US" dirty="0" err="1"/>
              <a:t>RenderBody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Wherever </a:t>
            </a:r>
            <a:r>
              <a:rPr lang="en-US" dirty="0" err="1"/>
              <a:t>RenderBody</a:t>
            </a:r>
            <a:r>
              <a:rPr lang="en-US" dirty="0"/>
              <a:t>() is called, contents of the view will be rendered.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7840" y="2378055"/>
            <a:ext cx="353568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Layout = "_Layout";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placeholder in layout file</a:t>
            </a:r>
            <a:br>
              <a:rPr lang="en-US" dirty="0"/>
            </a:br>
            <a:r>
              <a:rPr lang="en-US" dirty="0"/>
              <a:t> @</a:t>
            </a:r>
            <a:r>
              <a:rPr lang="en-US" dirty="0" err="1"/>
              <a:t>RenderSection</a:t>
            </a:r>
            <a:r>
              <a:rPr lang="en-US" dirty="0"/>
              <a:t>("Scripts", required: false)</a:t>
            </a:r>
          </a:p>
          <a:p>
            <a:r>
              <a:rPr lang="en-US" dirty="0"/>
              <a:t>Then define the section in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9760" y="3360896"/>
            <a:ext cx="870712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@section Scripts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@{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Html.RenderPartialAsync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ValidationScriptsPartial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);}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6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-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Model-View-Controller (MVC) pattern, the view encapsulates the presentation details of the user's interaction with the app.</a:t>
            </a:r>
          </a:p>
          <a:p>
            <a:r>
              <a:rPr lang="en-US" dirty="0"/>
              <a:t>Views are HTML templates with embedded code that generate content to send to the client.</a:t>
            </a:r>
          </a:p>
          <a:p>
            <a:r>
              <a:rPr lang="en-US" dirty="0"/>
              <a:t>Views use </a:t>
            </a:r>
            <a:r>
              <a:rPr lang="en-US" b="1" dirty="0"/>
              <a:t>Razor</a:t>
            </a:r>
            <a:r>
              <a:rPr lang="en-US" dirty="0"/>
              <a:t> syntax, which allows code to interact with HTML with minimal code or ceremony.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shared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Directives can be placed in file</a:t>
            </a:r>
            <a:br>
              <a:rPr lang="en-US" dirty="0"/>
            </a:br>
            <a:r>
              <a:rPr lang="en-US" dirty="0"/>
              <a:t>_</a:t>
            </a:r>
            <a:r>
              <a:rPr lang="en-US" dirty="0" err="1"/>
              <a:t>ViewImports.cshtml</a:t>
            </a:r>
            <a:endParaRPr lang="en-US" dirty="0"/>
          </a:p>
          <a:p>
            <a:r>
              <a:rPr lang="en-US" dirty="0"/>
              <a:t>Supports only these: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addTagHelper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removeTagHelper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tagHelperPrefix</a:t>
            </a:r>
            <a:br>
              <a:rPr lang="en-US" dirty="0"/>
            </a:br>
            <a:r>
              <a:rPr lang="en-US" dirty="0"/>
              <a:t>@using</a:t>
            </a:r>
            <a:br>
              <a:rPr lang="en-US" dirty="0"/>
            </a:br>
            <a:r>
              <a:rPr lang="en-US" dirty="0"/>
              <a:t>@model</a:t>
            </a:r>
            <a:br>
              <a:rPr lang="en-US" dirty="0"/>
            </a:br>
            <a:r>
              <a:rPr lang="en-US" dirty="0"/>
              <a:t>@inherits</a:t>
            </a:r>
          </a:p>
          <a:p>
            <a:endParaRPr lang="en-US" dirty="0"/>
          </a:p>
          <a:p>
            <a:r>
              <a:rPr lang="en-US" dirty="0"/>
              <a:t>Views\_</a:t>
            </a:r>
            <a:r>
              <a:rPr lang="en-US" dirty="0" err="1"/>
              <a:t>ViewImports.cshtml</a:t>
            </a:r>
            <a:r>
              <a:rPr lang="en-US" dirty="0"/>
              <a:t> is shared location for all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20" y="3425597"/>
            <a:ext cx="6096000" cy="175432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WebApp.Models.AccountViewModels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WebApp.Models.ManageViewModels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Microsoft.AspNetCore.Identity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addTagHelper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*,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Microsoft.AspNetCore.Mvc.TagHelpers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initial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initial code in</a:t>
            </a:r>
            <a:br>
              <a:rPr lang="en-US" dirty="0"/>
            </a:br>
            <a:r>
              <a:rPr lang="en-US" dirty="0"/>
              <a:t>_</a:t>
            </a:r>
            <a:r>
              <a:rPr lang="en-US" dirty="0" err="1"/>
              <a:t>ViewStart.cshtml</a:t>
            </a:r>
            <a:endParaRPr lang="en-US" dirty="0"/>
          </a:p>
          <a:p>
            <a:r>
              <a:rPr lang="en-US" dirty="0"/>
              <a:t>Included in front of every view</a:t>
            </a:r>
          </a:p>
          <a:p>
            <a:r>
              <a:rPr lang="en-US" dirty="0"/>
              <a:t>Hierarchical, like _</a:t>
            </a:r>
            <a:r>
              <a:rPr lang="en-US" dirty="0" err="1"/>
              <a:t>ViewImports</a:t>
            </a:r>
            <a:endParaRPr lang="en-US" dirty="0"/>
          </a:p>
          <a:p>
            <a:r>
              <a:rPr lang="en-US" dirty="0"/>
              <a:t>These are included in order, starting from the /View, then from /Controller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92720" y="1853248"/>
            <a:ext cx="385064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Layout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"_Layout"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346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partial view is a view that is rendered within another view. The HTML output generated by executing the partial view is rendered into the calling (or parent) view.</a:t>
            </a:r>
          </a:p>
          <a:p>
            <a:r>
              <a:rPr lang="en-US" dirty="0"/>
              <a:t>Partial views do not include _</a:t>
            </a:r>
            <a:r>
              <a:rPr lang="en-US" dirty="0" err="1"/>
              <a:t>ViewStart.cshtml</a:t>
            </a:r>
            <a:endParaRPr lang="en-US" dirty="0"/>
          </a:p>
          <a:p>
            <a:r>
              <a:rPr lang="en-US" dirty="0"/>
              <a:t>Calling an partial view (returns an </a:t>
            </a:r>
            <a:r>
              <a:rPr lang="en-US" dirty="0" err="1"/>
              <a:t>IHtmlString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(“</a:t>
            </a:r>
            <a:r>
              <a:rPr lang="en-US" dirty="0" err="1"/>
              <a:t>SomePartialView</a:t>
            </a:r>
            <a:r>
              <a:rPr lang="en-US" dirty="0"/>
              <a:t>”)</a:t>
            </a:r>
            <a:br>
              <a:rPr lang="en-US" dirty="0"/>
            </a:br>
            <a:r>
              <a:rPr lang="en-US" dirty="0"/>
              <a:t>@await </a:t>
            </a:r>
            <a:r>
              <a:rPr lang="en-US" dirty="0" err="1"/>
              <a:t>Html.PartialAsync</a:t>
            </a:r>
            <a:r>
              <a:rPr lang="en-US" dirty="0"/>
              <a:t>("</a:t>
            </a:r>
            <a:r>
              <a:rPr lang="en-US" dirty="0" err="1"/>
              <a:t>SomePartialViewWithAsyncCode</a:t>
            </a:r>
            <a:r>
              <a:rPr lang="en-US" dirty="0"/>
              <a:t>")</a:t>
            </a:r>
          </a:p>
          <a:p>
            <a:r>
              <a:rPr lang="en-US" dirty="0"/>
              <a:t>&lt;partial name="_</a:t>
            </a:r>
            <a:r>
              <a:rPr lang="en-US" dirty="0" err="1"/>
              <a:t>PartialName</a:t>
            </a:r>
            <a:r>
              <a:rPr lang="en-US" dirty="0"/>
              <a:t>" /&gt;</a:t>
            </a:r>
          </a:p>
          <a:p>
            <a:r>
              <a:rPr lang="en-US" dirty="0"/>
              <a:t>Calling an partial view, rendering directly into output stream</a:t>
            </a:r>
            <a:br>
              <a:rPr lang="en-US" dirty="0"/>
            </a:br>
            <a:r>
              <a:rPr lang="en-US" dirty="0"/>
              <a:t>@{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Html.RenderPartial</a:t>
            </a:r>
            <a:r>
              <a:rPr lang="en-US" dirty="0"/>
              <a:t>("</a:t>
            </a:r>
            <a:r>
              <a:rPr lang="en-US" dirty="0" err="1"/>
              <a:t>SomePartialView</a:t>
            </a:r>
            <a:r>
              <a:rPr lang="en-US" dirty="0"/>
              <a:t> ");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Html.RenderPartialAsync</a:t>
            </a:r>
            <a:r>
              <a:rPr lang="en-US" dirty="0"/>
              <a:t>("</a:t>
            </a:r>
            <a:r>
              <a:rPr lang="en-US" dirty="0" err="1"/>
              <a:t>SomePartialViewWithAsyncCode</a:t>
            </a:r>
            <a:r>
              <a:rPr lang="en-US" dirty="0"/>
              <a:t> ");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2581206"/>
            <a:ext cx="98552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Uses a view in current folder with this 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If none is found, searches the Shared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A view with this name must be in the same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based on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Paths that start with "/" or "~/" refer to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"~/Views/Folder/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"/Views/Folder/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using relative paths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"../Account/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LoginPartial.cshtml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92448" cy="4195481"/>
          </a:xfrm>
        </p:spPr>
        <p:txBody>
          <a:bodyPr/>
          <a:lstStyle/>
          <a:p>
            <a:r>
              <a:rPr lang="en-US" dirty="0"/>
              <a:t>Accessing data in partial views</a:t>
            </a:r>
          </a:p>
          <a:p>
            <a:pPr lvl="1"/>
            <a:r>
              <a:rPr lang="en-US" dirty="0"/>
              <a:t>Receives a copy of parents </a:t>
            </a:r>
            <a:r>
              <a:rPr lang="en-US" dirty="0" err="1"/>
              <a:t>ViewData</a:t>
            </a:r>
            <a:r>
              <a:rPr lang="en-US" dirty="0"/>
              <a:t>/</a:t>
            </a:r>
            <a:r>
              <a:rPr lang="en-US" dirty="0" err="1"/>
              <a:t>ViewBag</a:t>
            </a:r>
            <a:r>
              <a:rPr lang="en-US" dirty="0"/>
              <a:t> (not persisted)</a:t>
            </a:r>
          </a:p>
          <a:p>
            <a:pPr lvl="1"/>
            <a:r>
              <a:rPr lang="en-US" dirty="0"/>
              <a:t>You can pass an instance of </a:t>
            </a:r>
            <a:r>
              <a:rPr lang="en-US" dirty="0" err="1"/>
              <a:t>ViewDataDictionary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/>
              <a:t>customViewData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pass an </a:t>
            </a:r>
            <a:r>
              <a:rPr lang="en-US" dirty="0" err="1"/>
              <a:t>ViewModel</a:t>
            </a:r>
            <a:r>
              <a:rPr lang="en-US" dirty="0"/>
              <a:t> (declared with @model in partial)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/>
              <a:t>Model.ContactType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pass both an </a:t>
            </a:r>
            <a:r>
              <a:rPr lang="en-US" dirty="0" err="1"/>
              <a:t>ViewModel</a:t>
            </a:r>
            <a:r>
              <a:rPr lang="en-US" dirty="0"/>
              <a:t> and an instance of </a:t>
            </a:r>
            <a:r>
              <a:rPr lang="en-US" dirty="0" err="1"/>
              <a:t>ViewDataDictionary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ArticleSection</a:t>
            </a:r>
            <a:r>
              <a:rPr lang="en-US" dirty="0"/>
              <a:t>", </a:t>
            </a:r>
            <a:r>
              <a:rPr lang="en-US" dirty="0" err="1"/>
              <a:t>sectionModel</a:t>
            </a:r>
            <a:r>
              <a:rPr lang="en-US" dirty="0"/>
              <a:t>, 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})</a:t>
            </a:r>
          </a:p>
          <a:p>
            <a:pPr lvl="1"/>
            <a:r>
              <a:rPr lang="en-US" dirty="0"/>
              <a:t>You can create new </a:t>
            </a:r>
            <a:r>
              <a:rPr lang="en-US" dirty="0" err="1"/>
              <a:t>ViewDataDictionary</a:t>
            </a:r>
            <a:r>
              <a:rPr lang="en-US" dirty="0"/>
              <a:t> and include existing </a:t>
            </a:r>
            <a:r>
              <a:rPr lang="en-US" dirty="0" err="1"/>
              <a:t>viewData</a:t>
            </a:r>
            <a:r>
              <a:rPr lang="en-US" dirty="0"/>
              <a:t> into it</a:t>
            </a:r>
            <a:br>
              <a:rPr lang="en-US" dirty="0"/>
            </a:br>
            <a:r>
              <a:rPr lang="en-US" dirty="0"/>
              <a:t>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are used to organize related functionality into a group as a separate namespace (for routing) and folder structure (for views). </a:t>
            </a:r>
          </a:p>
          <a:p>
            <a:r>
              <a:rPr lang="en-US" dirty="0"/>
              <a:t>Using areas creates a hierarchy for the purpose of routing by adding another route parameter, area, to controller and action.</a:t>
            </a:r>
          </a:p>
          <a:p>
            <a:r>
              <a:rPr lang="en-US" dirty="0"/>
              <a:t>Effectively an separate MVC structure inside an web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2" y="1616038"/>
            <a:ext cx="10001568" cy="4195481"/>
          </a:xfrm>
        </p:spPr>
        <p:txBody>
          <a:bodyPr/>
          <a:lstStyle/>
          <a:p>
            <a:r>
              <a:rPr lang="en-US" dirty="0"/>
              <a:t>Typical folder structure</a:t>
            </a:r>
          </a:p>
          <a:p>
            <a:r>
              <a:rPr lang="en-US" dirty="0" err="1"/>
              <a:t>WebApp</a:t>
            </a:r>
            <a:endParaRPr lang="en-US" dirty="0"/>
          </a:p>
          <a:p>
            <a:pPr lvl="1"/>
            <a:r>
              <a:rPr lang="en-US" dirty="0"/>
              <a:t>Areas</a:t>
            </a:r>
          </a:p>
          <a:p>
            <a:pPr lvl="2"/>
            <a:r>
              <a:rPr lang="en-US" dirty="0"/>
              <a:t>Admin</a:t>
            </a:r>
          </a:p>
          <a:p>
            <a:pPr lvl="3"/>
            <a:r>
              <a:rPr lang="en-US" dirty="0"/>
              <a:t>Controllers</a:t>
            </a:r>
          </a:p>
          <a:p>
            <a:pPr lvl="3"/>
            <a:r>
              <a:rPr lang="en-US" dirty="0"/>
              <a:t>Views</a:t>
            </a:r>
          </a:p>
          <a:p>
            <a:pPr lvl="3"/>
            <a:r>
              <a:rPr lang="en-US" dirty="0"/>
              <a:t>Models</a:t>
            </a:r>
          </a:p>
          <a:p>
            <a:pPr lvl="2"/>
            <a:r>
              <a:rPr lang="en-US" dirty="0"/>
              <a:t>Client</a:t>
            </a:r>
          </a:p>
          <a:p>
            <a:pPr lvl="3"/>
            <a:r>
              <a:rPr lang="en-US" dirty="0"/>
              <a:t>Controllers</a:t>
            </a:r>
          </a:p>
          <a:p>
            <a:pPr lvl="3"/>
            <a:r>
              <a:rPr lang="en-US" dirty="0"/>
              <a:t>Views</a:t>
            </a:r>
          </a:p>
          <a:p>
            <a:pPr lvl="3"/>
            <a:r>
              <a:rPr lang="en-US" dirty="0"/>
              <a:t>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480" y="5934670"/>
            <a:ext cx="911352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/Areas/&lt;Area-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&gt;/Views/&lt;Controller-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/Areas/&lt;Area-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&gt;/Views/Shared/&lt;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/Views/Shared/&lt;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-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of views folder is important </a:t>
            </a:r>
            <a:r>
              <a:rPr lang="mr-IN" dirty="0"/>
              <a:t>–</a:t>
            </a:r>
            <a:r>
              <a:rPr lang="en-US" dirty="0"/>
              <a:t> compiled singly. Controllers and models can be anywhere </a:t>
            </a:r>
            <a:r>
              <a:rPr lang="mr-IN" dirty="0"/>
              <a:t>–</a:t>
            </a:r>
            <a:r>
              <a:rPr lang="en-US" dirty="0"/>
              <a:t> one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r>
              <a:rPr lang="en-US" dirty="0"/>
              <a:t>Do assign controller to specific area use area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2240" y="4150658"/>
            <a:ext cx="89403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namespace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MyStore.Areas.Admin.Controllers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[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Area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”</a:t>
            </a:r>
            <a:r>
              <a:rPr lang="et-EE" dirty="0" err="1">
                <a:solidFill>
                  <a:srgbClr val="900112"/>
                </a:solidFill>
                <a:latin typeface="Menlo-Regular" charset="0"/>
              </a:rPr>
              <a:t>Admin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{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6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area,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convention based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4320" y="2503160"/>
            <a:ext cx="947928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app.UseMvc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(routes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routes.MapRoute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(name: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areaRoute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template: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area:exists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}/{controller=Home}/{action=Index}"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routes.MapRoute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name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: 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default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template: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"{controller=Home}/{action=Index}/{id?}"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6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area,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 the same are - no action needed, ambient value is used</a:t>
            </a:r>
          </a:p>
          <a:p>
            <a:r>
              <a:rPr lang="en-US" dirty="0"/>
              <a:t>To different area</a:t>
            </a:r>
          </a:p>
          <a:p>
            <a:endParaRPr lang="en-US" dirty="0"/>
          </a:p>
          <a:p>
            <a:r>
              <a:rPr lang="en-US" dirty="0"/>
              <a:t>To no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4640" y="2947015"/>
            <a:ext cx="1007872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&lt;a asp-area=”Admin" asp-controller="Home" asp-action="</a:t>
            </a:r>
            <a:r>
              <a:rPr lang="en-US">
                <a:solidFill>
                  <a:srgbClr val="1A1A1A"/>
                </a:solidFill>
                <a:latin typeface="Menlo-Regular" charset="0"/>
              </a:rPr>
              <a:t>Index"&gt;Admin&lt;/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a&gt;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4640" y="3748779"/>
            <a:ext cx="1007872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&lt;a asp-area="" asp-controller=”Home" asp-action="Index"&gt;Home&lt;/a&gt;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Views use .</a:t>
            </a:r>
            <a:r>
              <a:rPr lang="en-US" dirty="0" err="1"/>
              <a:t>cshtml</a:t>
            </a:r>
            <a:r>
              <a:rPr lang="en-US" dirty="0"/>
              <a:t> extension</a:t>
            </a:r>
          </a:p>
          <a:p>
            <a:r>
              <a:rPr lang="en-US" dirty="0"/>
              <a:t>Are located in web project </a:t>
            </a:r>
            <a:r>
              <a:rPr lang="mr-IN" dirty="0"/>
              <a:t>–</a:t>
            </a:r>
            <a:r>
              <a:rPr lang="en-US" dirty="0"/>
              <a:t> Views folder</a:t>
            </a:r>
          </a:p>
          <a:p>
            <a:r>
              <a:rPr lang="en-US" dirty="0"/>
              <a:t>Typically, each controller has its own folder within Views folder</a:t>
            </a:r>
          </a:p>
          <a:p>
            <a:r>
              <a:rPr lang="en-US" dirty="0"/>
              <a:t>Typically, every action has its own view </a:t>
            </a:r>
            <a:br>
              <a:rPr lang="en-US" dirty="0"/>
            </a:br>
            <a:r>
              <a:rPr lang="en-US" dirty="0"/>
              <a:t>\Views\&lt;</a:t>
            </a:r>
            <a:r>
              <a:rPr lang="en-US" dirty="0" err="1"/>
              <a:t>ControllerName</a:t>
            </a:r>
            <a:r>
              <a:rPr lang="en-US" dirty="0"/>
              <a:t>&gt;\&lt;</a:t>
            </a:r>
            <a:r>
              <a:rPr lang="en-US" dirty="0" err="1"/>
              <a:t>ActionName</a:t>
            </a:r>
            <a:r>
              <a:rPr lang="en-US" dirty="0"/>
              <a:t>&gt;.</a:t>
            </a:r>
            <a:r>
              <a:rPr lang="en-US" dirty="0" err="1"/>
              <a:t>cshtml</a:t>
            </a:r>
            <a:endParaRPr lang="en-US" dirty="0"/>
          </a:p>
          <a:p>
            <a:r>
              <a:rPr lang="en-US" dirty="0"/>
              <a:t>Shared views are in folder \Views\Shared</a:t>
            </a:r>
          </a:p>
          <a:p>
            <a:r>
              <a:rPr lang="en-US" dirty="0"/>
              <a:t>In addition to action specific views there are</a:t>
            </a:r>
            <a:br>
              <a:rPr lang="en-US" dirty="0"/>
            </a:br>
            <a:r>
              <a:rPr lang="en-US" dirty="0"/>
              <a:t>partial views, layouts, special view files, </a:t>
            </a:r>
            <a:r>
              <a:rPr lang="mr-IN" dirty="0"/>
              <a:t>…</a:t>
            </a:r>
            <a:r>
              <a:rPr lang="et-E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91" y="3165438"/>
            <a:ext cx="9404723" cy="1400530"/>
          </a:xfrm>
        </p:spPr>
        <p:txBody>
          <a:bodyPr/>
          <a:lstStyle/>
          <a:p>
            <a:r>
              <a:rPr lang="en-US" dirty="0"/>
              <a:t>THE END. For now. I’ll be back.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91882"/>
          </a:xfrm>
        </p:spPr>
        <p:txBody>
          <a:bodyPr/>
          <a:lstStyle/>
          <a:p>
            <a:r>
              <a:rPr lang="en-US" dirty="0"/>
              <a:t>It was great! It’s the best. Not a fake news!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specifying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/>
          <a:lstStyle/>
          <a:p>
            <a:r>
              <a:rPr lang="en-US" dirty="0"/>
              <a:t>Usually just return View() or return View(</a:t>
            </a:r>
            <a:r>
              <a:rPr lang="en-US" dirty="0" err="1"/>
              <a:t>viewModel</a:t>
            </a:r>
            <a:r>
              <a:rPr lang="en-US" dirty="0"/>
              <a:t>) is used</a:t>
            </a:r>
          </a:p>
          <a:p>
            <a:pPr lvl="1"/>
            <a:r>
              <a:rPr lang="en-US" dirty="0"/>
              <a:t>View discovery process (unless concrete view is requested)</a:t>
            </a:r>
            <a:br>
              <a:rPr lang="en-US" dirty="0"/>
            </a:br>
            <a:r>
              <a:rPr lang="en-US" dirty="0"/>
              <a:t>\Views\&lt;</a:t>
            </a:r>
            <a:r>
              <a:rPr lang="en-US" dirty="0" err="1"/>
              <a:t>ControllerName</a:t>
            </a:r>
            <a:r>
              <a:rPr lang="en-US" dirty="0"/>
              <a:t>&gt;\&lt;</a:t>
            </a:r>
            <a:r>
              <a:rPr lang="en-US" dirty="0" err="1"/>
              <a:t>ActionName</a:t>
            </a:r>
            <a:r>
              <a:rPr lang="en-US" dirty="0"/>
              <a:t>&gt;.</a:t>
            </a:r>
            <a:r>
              <a:rPr lang="en-US" dirty="0" err="1"/>
              <a:t>cshtml</a:t>
            </a:r>
            <a:br>
              <a:rPr lang="en-US" dirty="0"/>
            </a:br>
            <a:r>
              <a:rPr lang="en-US" dirty="0"/>
              <a:t>\Views\Shared\&lt;</a:t>
            </a:r>
            <a:r>
              <a:rPr lang="en-US" dirty="0" err="1"/>
              <a:t>ActionName</a:t>
            </a:r>
            <a:r>
              <a:rPr lang="en-US" dirty="0"/>
              <a:t>&gt;.</a:t>
            </a:r>
            <a:r>
              <a:rPr lang="en-US" dirty="0" err="1"/>
              <a:t>cshtml</a:t>
            </a:r>
            <a:endParaRPr lang="en-US" dirty="0"/>
          </a:p>
          <a:p>
            <a:r>
              <a:rPr lang="en-US" dirty="0"/>
              <a:t>Returning some specific view</a:t>
            </a:r>
            <a:br>
              <a:rPr lang="en-US" dirty="0"/>
            </a:br>
            <a:r>
              <a:rPr lang="en-US" dirty="0"/>
              <a:t>return View(“</a:t>
            </a:r>
            <a:r>
              <a:rPr lang="en-US" dirty="0" err="1"/>
              <a:t>ViewName</a:t>
            </a:r>
            <a:r>
              <a:rPr lang="en-US" dirty="0"/>
              <a:t>”,</a:t>
            </a:r>
            <a:r>
              <a:rPr lang="en-US" dirty="0" err="1"/>
              <a:t>viewModel</a:t>
            </a:r>
            <a:r>
              <a:rPr lang="en-US" dirty="0"/>
              <a:t>);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cshtml</a:t>
            </a:r>
            <a:r>
              <a:rPr lang="en-US" dirty="0"/>
              <a:t> extension not required</a:t>
            </a:r>
            <a:br>
              <a:rPr lang="en-US" dirty="0"/>
            </a:br>
            <a:r>
              <a:rPr lang="en-US" dirty="0"/>
              <a:t>return View(“/Views/</a:t>
            </a:r>
            <a:r>
              <a:rPr lang="en-US" dirty="0" err="1"/>
              <a:t>CustomViews</a:t>
            </a:r>
            <a:r>
              <a:rPr lang="en-US" dirty="0"/>
              <a:t>/ViewName.</a:t>
            </a:r>
            <a:r>
              <a:rPr lang="en-US" dirty="0" err="1"/>
              <a:t>cshtml</a:t>
            </a:r>
            <a:r>
              <a:rPr lang="en-US" dirty="0"/>
              <a:t>”,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widely used methods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ViewModels</a:t>
            </a:r>
            <a:r>
              <a:rPr lang="en-US" dirty="0"/>
              <a:t> (can be </a:t>
            </a:r>
            <a:r>
              <a:rPr lang="en-US" dirty="0" err="1"/>
              <a:t>cpecific</a:t>
            </a:r>
            <a:r>
              <a:rPr lang="en-US" dirty="0"/>
              <a:t> objects or domain objects)</a:t>
            </a:r>
            <a:br>
              <a:rPr lang="en-US" dirty="0"/>
            </a:br>
            <a:r>
              <a:rPr lang="en-US" dirty="0"/>
              <a:t>strongly typed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intellisense</a:t>
            </a:r>
            <a:r>
              <a:rPr lang="en-US" dirty="0"/>
              <a:t>, compiler errors</a:t>
            </a:r>
            <a:br>
              <a:rPr lang="en-US" dirty="0"/>
            </a:br>
            <a:r>
              <a:rPr lang="en-US" dirty="0"/>
              <a:t>recommended (required in this course!)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ViewBag</a:t>
            </a:r>
            <a:r>
              <a:rPr lang="en-US" dirty="0"/>
              <a:t> or </a:t>
            </a:r>
            <a:r>
              <a:rPr lang="en-US" dirty="0" err="1"/>
              <a:t>ViewData</a:t>
            </a:r>
            <a:br>
              <a:rPr lang="en-US" dirty="0"/>
            </a:br>
            <a:r>
              <a:rPr lang="en-US" dirty="0"/>
              <a:t>loosely typed data, no compiler support</a:t>
            </a:r>
            <a:br>
              <a:rPr lang="en-US" dirty="0"/>
            </a:br>
            <a:r>
              <a:rPr lang="en-US" dirty="0" err="1"/>
              <a:t>erros</a:t>
            </a:r>
            <a:r>
              <a:rPr lang="en-US" dirty="0"/>
              <a:t> can only be </a:t>
            </a:r>
            <a:r>
              <a:rPr lang="en-US" dirty="0" err="1"/>
              <a:t>dicovered</a:t>
            </a:r>
            <a:r>
              <a:rPr lang="en-US" dirty="0"/>
              <a:t> during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mr-IN" dirty="0"/>
              <a:t>–</a:t>
            </a:r>
            <a:r>
              <a:rPr lang="en-US" dirty="0"/>
              <a:t> passing data - </a:t>
            </a:r>
            <a:r>
              <a:rPr lang="en-US" dirty="0" err="1"/>
              <a:t>ViewModels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ViewModels</a:t>
            </a:r>
            <a:endParaRPr lang="en-US" dirty="0"/>
          </a:p>
          <a:p>
            <a:pPr lvl="1"/>
            <a:r>
              <a:rPr lang="en-US" dirty="0"/>
              <a:t>Return view(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In view file specify model class</a:t>
            </a:r>
            <a:br>
              <a:rPr lang="en-US" dirty="0"/>
            </a:br>
            <a:r>
              <a:rPr lang="en-US" dirty="0"/>
              <a:t>@model </a:t>
            </a:r>
            <a:r>
              <a:rPr lang="en-US" dirty="0" err="1"/>
              <a:t>ModelClassName</a:t>
            </a:r>
            <a:br>
              <a:rPr lang="en-US" dirty="0"/>
            </a:br>
            <a:r>
              <a:rPr lang="en-US" dirty="0"/>
              <a:t>and access it with @Model</a:t>
            </a:r>
          </a:p>
          <a:p>
            <a:pPr lvl="1"/>
            <a:r>
              <a:rPr lang="en-US" dirty="0" err="1"/>
              <a:t>ViewModels</a:t>
            </a:r>
            <a:r>
              <a:rPr lang="en-US" dirty="0"/>
              <a:t> are strongly typed, with full IntelliSense support. Views are precompiled by default on distribution build.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3280" y="1853248"/>
            <a:ext cx="454102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@model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Domain.Person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&lt;h2&gt;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Info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&lt;/h2&gt;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&lt;div&gt;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hr-HR" dirty="0">
                <a:solidFill>
                  <a:srgbClr val="1A1A1A"/>
                </a:solidFill>
                <a:latin typeface="Menlo-Regular" charset="0"/>
              </a:rPr>
              <a:t>	@</a:t>
            </a:r>
            <a:r>
              <a:rPr lang="hr-HR" dirty="0" err="1">
                <a:solidFill>
                  <a:srgbClr val="1A1A1A"/>
                </a:solidFill>
                <a:latin typeface="Menlo-Regular" charset="0"/>
              </a:rPr>
              <a:t>Model.FirstName</a:t>
            </a:r>
            <a:r>
              <a:rPr lang="hr-HR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hr-HR" dirty="0" err="1">
                <a:solidFill>
                  <a:srgbClr val="0000FC"/>
                </a:solidFill>
                <a:latin typeface="Menlo-Regular" charset="0"/>
              </a:rPr>
              <a:t>br</a:t>
            </a:r>
            <a:r>
              <a:rPr lang="hr-HR" dirty="0">
                <a:solidFill>
                  <a:srgbClr val="0000FC"/>
                </a:solidFill>
                <a:latin typeface="Menlo-Regular" charset="0"/>
              </a:rPr>
              <a:t> /&gt;</a:t>
            </a:r>
            <a:r>
              <a:rPr lang="hr-HR" dirty="0">
                <a:solidFill>
                  <a:srgbClr val="1A1A1A"/>
                </a:solidFill>
                <a:latin typeface="Menlo-Regular" charset="0"/>
              </a:rPr>
              <a:t> </a:t>
            </a:r>
          </a:p>
          <a:p>
            <a:r>
              <a:rPr lang="hr-HR" dirty="0">
                <a:solidFill>
                  <a:srgbClr val="1A1A1A"/>
                </a:solidFill>
                <a:latin typeface="Menlo-Regular" charset="0"/>
              </a:rPr>
              <a:t>	@</a:t>
            </a:r>
            <a:r>
              <a:rPr lang="hr-HR" dirty="0" err="1">
                <a:solidFill>
                  <a:srgbClr val="1A1A1A"/>
                </a:solidFill>
                <a:latin typeface="Menlo-Regular" charset="0"/>
              </a:rPr>
              <a:t>Model.LastName</a:t>
            </a:r>
            <a:r>
              <a:rPr lang="hr-HR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hr-HR" dirty="0" err="1">
                <a:solidFill>
                  <a:srgbClr val="0000FC"/>
                </a:solidFill>
                <a:latin typeface="Menlo-Regular" charset="0"/>
              </a:rPr>
              <a:t>br</a:t>
            </a:r>
            <a:r>
              <a:rPr lang="hr-HR" dirty="0">
                <a:solidFill>
                  <a:srgbClr val="0000FC"/>
                </a:solidFill>
                <a:latin typeface="Menlo-Regular" charset="0"/>
              </a:rPr>
              <a:t> /&gt;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et-EE" dirty="0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3969" cy="1400530"/>
          </a:xfrm>
        </p:spPr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passing data - loosely typed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ViewData</a:t>
            </a:r>
            <a:r>
              <a:rPr lang="en-US" dirty="0"/>
              <a:t> or </a:t>
            </a:r>
            <a:r>
              <a:rPr lang="en-US" dirty="0" err="1"/>
              <a:t>ViewBag</a:t>
            </a:r>
            <a:r>
              <a:rPr lang="en-US" dirty="0"/>
              <a:t> - collection of data</a:t>
            </a:r>
          </a:p>
          <a:p>
            <a:r>
              <a:rPr lang="en-US" dirty="0"/>
              <a:t>Accessible both in action methods and in views</a:t>
            </a:r>
          </a:p>
          <a:p>
            <a:pPr lvl="1"/>
            <a:r>
              <a:rPr lang="en-US" dirty="0" err="1"/>
              <a:t>ViewData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string based dictionary</a:t>
            </a:r>
            <a:br>
              <a:rPr lang="en-US" dirty="0"/>
            </a:br>
            <a:r>
              <a:rPr lang="en-US" dirty="0" err="1"/>
              <a:t>ViewData</a:t>
            </a:r>
            <a:r>
              <a:rPr lang="en-US" dirty="0"/>
              <a:t>[”key”] = </a:t>
            </a:r>
            <a:r>
              <a:rPr lang="en-US" dirty="0" err="1"/>
              <a:t>someObject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ViewBag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dynamic object collection</a:t>
            </a:r>
            <a:br>
              <a:rPr lang="en-US" dirty="0"/>
            </a:br>
            <a:r>
              <a:rPr lang="en-US" dirty="0" err="1"/>
              <a:t>ViewBag.otherKey</a:t>
            </a:r>
            <a:r>
              <a:rPr lang="en-US" dirty="0"/>
              <a:t> = </a:t>
            </a:r>
            <a:r>
              <a:rPr lang="en-US" dirty="0" err="1"/>
              <a:t>fooObject</a:t>
            </a:r>
            <a:r>
              <a:rPr lang="en-US" dirty="0"/>
              <a:t>;</a:t>
            </a:r>
          </a:p>
          <a:p>
            <a:r>
              <a:rPr lang="en-US" dirty="0" err="1"/>
              <a:t>ViewBag</a:t>
            </a:r>
            <a:r>
              <a:rPr lang="en-US" dirty="0"/>
              <a:t> uses </a:t>
            </a:r>
            <a:r>
              <a:rPr lang="en-US" dirty="0" err="1"/>
              <a:t>ViewData</a:t>
            </a:r>
            <a:r>
              <a:rPr lang="en-US" dirty="0"/>
              <a:t> for its actual object storage.</a:t>
            </a:r>
            <a:br>
              <a:rPr lang="en-US" dirty="0"/>
            </a:br>
            <a:r>
              <a:rPr lang="en-US" dirty="0"/>
              <a:t>So you can mix and match them.</a:t>
            </a:r>
            <a:br>
              <a:rPr lang="en-US" dirty="0"/>
            </a:br>
            <a:r>
              <a:rPr lang="en-US" dirty="0" err="1"/>
              <a:t>ViewData</a:t>
            </a:r>
            <a:r>
              <a:rPr lang="en-US" dirty="0"/>
              <a:t>[“foo”] = “bar”;</a:t>
            </a:r>
            <a:br>
              <a:rPr lang="en-US" dirty="0"/>
            </a:br>
            <a:r>
              <a:rPr lang="en-US" dirty="0" err="1"/>
              <a:t>ViewBag.foo</a:t>
            </a:r>
            <a:r>
              <a:rPr lang="en-US" dirty="0"/>
              <a:t> = </a:t>
            </a:r>
            <a:r>
              <a:rPr lang="en-US" dirty="0" err="1"/>
              <a:t>ViewBag.foo</a:t>
            </a:r>
            <a:r>
              <a:rPr lang="en-US" dirty="0"/>
              <a:t> + “</a:t>
            </a:r>
            <a:r>
              <a:rPr lang="en-US" dirty="0" err="1"/>
              <a:t>barbar</a:t>
            </a:r>
            <a:r>
              <a:rPr lang="en-US" dirty="0"/>
              <a:t>”;</a:t>
            </a:r>
          </a:p>
          <a:p>
            <a:r>
              <a:rPr lang="en-US" dirty="0"/>
              <a:t>No </a:t>
            </a:r>
            <a:r>
              <a:rPr lang="en-US" dirty="0" err="1"/>
              <a:t>intellisense</a:t>
            </a:r>
            <a:r>
              <a:rPr lang="en-US" dirty="0"/>
              <a:t> support, needs casting (except strings)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Razor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Razor is markup syntax for embedding server based code into web pages.</a:t>
            </a:r>
          </a:p>
          <a:p>
            <a:r>
              <a:rPr lang="en-US" dirty="0"/>
              <a:t>Razor syntax </a:t>
            </a:r>
            <a:r>
              <a:rPr lang="mr-IN" dirty="0"/>
              <a:t>–</a:t>
            </a:r>
            <a:r>
              <a:rPr lang="en-US" dirty="0"/>
              <a:t> Razor markup, C# code and HTML</a:t>
            </a:r>
          </a:p>
          <a:p>
            <a:r>
              <a:rPr lang="en-US" dirty="0"/>
              <a:t>Default language in razor is HTML</a:t>
            </a:r>
          </a:p>
          <a:p>
            <a:r>
              <a:rPr lang="en-US" dirty="0"/>
              <a:t>@ symbol is used to </a:t>
            </a:r>
            <a:r>
              <a:rPr lang="en-US" dirty="0" err="1"/>
              <a:t>transiton</a:t>
            </a:r>
            <a:r>
              <a:rPr lang="en-US" dirty="0"/>
              <a:t> from HTML into C#</a:t>
            </a:r>
          </a:p>
          <a:p>
            <a:r>
              <a:rPr lang="en-US" dirty="0"/>
              <a:t>Razor expressions </a:t>
            </a:r>
            <a:r>
              <a:rPr lang="mr-IN" dirty="0"/>
              <a:t>–</a:t>
            </a:r>
            <a:r>
              <a:rPr lang="en-US" dirty="0"/>
              <a:t> any output is rendered to html output</a:t>
            </a:r>
          </a:p>
          <a:p>
            <a:pPr lvl="1"/>
            <a:r>
              <a:rPr lang="en-US" dirty="0"/>
              <a:t>Implicit </a:t>
            </a:r>
            <a:r>
              <a:rPr lang="mr-IN" dirty="0"/>
              <a:t>–</a:t>
            </a:r>
            <a:r>
              <a:rPr lang="en-US" dirty="0"/>
              <a:t> generally spaces are not allowed</a:t>
            </a:r>
            <a:br>
              <a:rPr lang="en-US" dirty="0"/>
            </a:br>
            <a:r>
              <a:rPr lang="en-US" dirty="0"/>
              <a:t>&lt;div&gt;@</a:t>
            </a:r>
            <a:r>
              <a:rPr lang="en-US" dirty="0" err="1"/>
              <a:t>DateTime.Now</a:t>
            </a:r>
            <a:r>
              <a:rPr lang="en-US" dirty="0"/>
              <a:t>&lt;/div&gt;</a:t>
            </a:r>
            <a:br>
              <a:rPr lang="en-US" dirty="0"/>
            </a:br>
            <a:r>
              <a:rPr lang="en-US" dirty="0"/>
              <a:t>&lt;div&gt;@DoSomething(”Hello”, ”World”)&lt;/div&gt;</a:t>
            </a:r>
          </a:p>
          <a:p>
            <a:pPr lvl="1"/>
            <a:r>
              <a:rPr lang="en-US" dirty="0"/>
              <a:t>Explicit - @(</a:t>
            </a:r>
            <a:r>
              <a:rPr lang="mr-IN" dirty="0"/>
              <a:t>…</a:t>
            </a:r>
            <a:r>
              <a:rPr lang="et-EE" dirty="0"/>
              <a:t>C#...</a:t>
            </a:r>
            <a:r>
              <a:rPr lang="en-US" dirty="0"/>
              <a:t>) - spaces are ok</a:t>
            </a:r>
            <a:br>
              <a:rPr lang="en-US" dirty="0"/>
            </a:br>
            <a:r>
              <a:rPr lang="en-US" dirty="0"/>
              <a:t>&lt;div&gt;@(</a:t>
            </a:r>
            <a:r>
              <a:rPr lang="en-US" dirty="0" err="1"/>
              <a:t>DateTime.Now</a:t>
            </a:r>
            <a:r>
              <a:rPr lang="en-US" dirty="0"/>
              <a:t> - </a:t>
            </a:r>
            <a:r>
              <a:rPr lang="en-US" dirty="0" err="1"/>
              <a:t>TimeSpan.FromDays</a:t>
            </a:r>
            <a:r>
              <a:rPr lang="en-US" dirty="0"/>
              <a:t>(7))&lt;/div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Expression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C# expressions in Razor are converted to string (.</a:t>
            </a:r>
            <a:r>
              <a:rPr lang="en-US" dirty="0" err="1"/>
              <a:t>ToString</a:t>
            </a:r>
            <a:r>
              <a:rPr lang="en-US" dirty="0"/>
              <a:t>()) and encoded.</a:t>
            </a:r>
          </a:p>
          <a:p>
            <a:r>
              <a:rPr lang="en-US" dirty="0"/>
              <a:t>If C# expressions evaluates to </a:t>
            </a:r>
            <a:r>
              <a:rPr lang="en-US" dirty="0" err="1"/>
              <a:t>IHtmlContent</a:t>
            </a:r>
            <a:r>
              <a:rPr lang="en-US" dirty="0"/>
              <a:t>, then it is not converted and rendered directly</a:t>
            </a:r>
          </a:p>
          <a:p>
            <a:r>
              <a:rPr lang="en-US" dirty="0"/>
              <a:t>Use html Raw helper to write out </a:t>
            </a:r>
            <a:r>
              <a:rPr lang="en-US" dirty="0" err="1"/>
              <a:t>unencoded</a:t>
            </a:r>
            <a:r>
              <a:rPr lang="en-US" dirty="0"/>
              <a:t> content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Html.Raw</a:t>
            </a:r>
            <a:r>
              <a:rPr lang="en-US" dirty="0"/>
              <a:t>("&lt;span&gt;Hello World&lt;/span&gt;")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20632</TotalTime>
  <Words>1541</Words>
  <Application>Microsoft Macintosh PowerPoint</Application>
  <PresentationFormat>Widescreen</PresentationFormat>
  <Paragraphs>315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Menlo-Regular</vt:lpstr>
      <vt:lpstr>Wingdings 3</vt:lpstr>
      <vt:lpstr>Ion</vt:lpstr>
      <vt:lpstr>ASP.NET Web applications – ICD0015</vt:lpstr>
      <vt:lpstr>ASP.NET Core - Views</vt:lpstr>
      <vt:lpstr>Views</vt:lpstr>
      <vt:lpstr>Views - specifying</vt:lpstr>
      <vt:lpstr>Views – Passing data</vt:lpstr>
      <vt:lpstr>Views– passing data - ViewModels</vt:lpstr>
      <vt:lpstr>Views – passing data - loosely typed</vt:lpstr>
      <vt:lpstr>Views – Razor syntax</vt:lpstr>
      <vt:lpstr>Views – Expression encoding</vt:lpstr>
      <vt:lpstr>Views – Razor code blocks</vt:lpstr>
      <vt:lpstr>Views – control structures</vt:lpstr>
      <vt:lpstr>View - Comments</vt:lpstr>
      <vt:lpstr>View – Razor directives</vt:lpstr>
      <vt:lpstr>Views - directives</vt:lpstr>
      <vt:lpstr>Views - directives</vt:lpstr>
      <vt:lpstr>Views – directives</vt:lpstr>
      <vt:lpstr>Vies - Layout</vt:lpstr>
      <vt:lpstr>Views - Layout</vt:lpstr>
      <vt:lpstr>Views - Section</vt:lpstr>
      <vt:lpstr>Views – shared directives</vt:lpstr>
      <vt:lpstr>Views – initial code</vt:lpstr>
      <vt:lpstr>Views – Partial views</vt:lpstr>
      <vt:lpstr>Views – Partial views</vt:lpstr>
      <vt:lpstr>Views – Partial Views</vt:lpstr>
      <vt:lpstr>Views - area</vt:lpstr>
      <vt:lpstr>Views - area</vt:lpstr>
      <vt:lpstr>Views - area</vt:lpstr>
      <vt:lpstr>Views – area, routing</vt:lpstr>
      <vt:lpstr>Views – area, links</vt:lpstr>
      <vt:lpstr>THE END. For now. I’ll be back.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140</cp:revision>
  <dcterms:created xsi:type="dcterms:W3CDTF">2015-10-15T12:35:18Z</dcterms:created>
  <dcterms:modified xsi:type="dcterms:W3CDTF">2019-03-28T19:37:14Z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