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343" r:id="rId2"/>
    <p:sldId id="301" r:id="rId3"/>
    <p:sldId id="302" r:id="rId4"/>
    <p:sldId id="323" r:id="rId5"/>
    <p:sldId id="324" r:id="rId6"/>
    <p:sldId id="303" r:id="rId7"/>
    <p:sldId id="312" r:id="rId8"/>
    <p:sldId id="325" r:id="rId9"/>
    <p:sldId id="326" r:id="rId10"/>
    <p:sldId id="313" r:id="rId11"/>
    <p:sldId id="314" r:id="rId12"/>
    <p:sldId id="315" r:id="rId13"/>
    <p:sldId id="317" r:id="rId14"/>
    <p:sldId id="327" r:id="rId15"/>
    <p:sldId id="328" r:id="rId16"/>
    <p:sldId id="316" r:id="rId17"/>
    <p:sldId id="318" r:id="rId18"/>
    <p:sldId id="319" r:id="rId19"/>
    <p:sldId id="322" r:id="rId20"/>
    <p:sldId id="330" r:id="rId21"/>
    <p:sldId id="329" r:id="rId22"/>
    <p:sldId id="320" r:id="rId23"/>
    <p:sldId id="321" r:id="rId24"/>
    <p:sldId id="337" r:id="rId25"/>
    <p:sldId id="338" r:id="rId26"/>
    <p:sldId id="339" r:id="rId27"/>
    <p:sldId id="341" r:id="rId28"/>
    <p:sldId id="340" r:id="rId29"/>
    <p:sldId id="342" r:id="rId30"/>
    <p:sldId id="336" r:id="rId31"/>
    <p:sldId id="31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8" autoAdjust="0"/>
    <p:restoredTop sz="86382"/>
  </p:normalViewPr>
  <p:slideViewPr>
    <p:cSldViewPr snapToGrid="0">
      <p:cViewPr varScale="1">
        <p:scale>
          <a:sx n="91" d="100"/>
          <a:sy n="91" d="100"/>
        </p:scale>
        <p:origin x="129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29.03.19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3/29/19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3/29/19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3/29/19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3/29/19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dirty="0"/>
              <a:t>ASP.NET Web applications – ICD0015</a:t>
            </a:r>
            <a:endParaRPr lang="et-EE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2018-2019, Spring semester</a:t>
            </a:r>
          </a:p>
          <a:p>
            <a:r>
              <a:rPr lang="en-US" cap="none" dirty="0"/>
              <a:t>Web: http://enos.Itcollege.ee/~akaver/ASP.NETCore</a:t>
            </a:r>
          </a:p>
          <a:p>
            <a:r>
              <a:rPr lang="en-US" cap="none" dirty="0"/>
              <a:t>Skype: akaver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&lt;span&gt;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Asp-validation-for</a:t>
            </a:r>
            <a:br>
              <a:rPr lang="en-US" dirty="0"/>
            </a:br>
            <a:r>
              <a:rPr lang="en-US" dirty="0"/>
              <a:t>Display validation error (if there is one for this model property) in this span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15453" y="3075355"/>
            <a:ext cx="853440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span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asp-validation-for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="text-danger"&gt;&lt;/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span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5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&lt;label&gt;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Asp-for</a:t>
            </a:r>
            <a:br>
              <a:rPr lang="en-US" dirty="0"/>
            </a:br>
            <a:r>
              <a:rPr lang="en-US" dirty="0"/>
              <a:t>Generate label for this model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74300" y="3085515"/>
            <a:ext cx="877824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label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asp-for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00"/>
                </a:solidFill>
                <a:latin typeface="Consolas" charset="0"/>
              </a:rPr>
              <a:t>LastName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="col-md-2 control-label"&gt;&lt;/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label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8932" y="4007179"/>
            <a:ext cx="10318748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" charset="0"/>
              </a:rPr>
              <a:t>&lt;label class="col-md-2 control-label" for="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"&gt;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FirstName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&lt;/label&gt;</a:t>
            </a:r>
          </a:p>
        </p:txBody>
      </p:sp>
    </p:spTree>
    <p:extLst>
      <p:ext uri="{BB962C8B-B14F-4D97-AF65-F5344CB8AC3E}">
        <p14:creationId xmlns:p14="http://schemas.microsoft.com/office/powerpoint/2010/main" val="81821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</a:t>
            </a:r>
            <a:r>
              <a:rPr lang="en-US" dirty="0" err="1"/>
              <a:t>textarea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Asp-for</a:t>
            </a:r>
            <a:br>
              <a:rPr lang="en-US" dirty="0"/>
            </a:br>
            <a:r>
              <a:rPr lang="en-US" dirty="0"/>
              <a:t>Generate </a:t>
            </a:r>
            <a:r>
              <a:rPr lang="en-US" dirty="0" err="1"/>
              <a:t>textarea</a:t>
            </a:r>
            <a:r>
              <a:rPr lang="en-US" dirty="0"/>
              <a:t> input for this model property. </a:t>
            </a:r>
            <a:br>
              <a:rPr lang="en-US" dirty="0"/>
            </a:br>
            <a:r>
              <a:rPr lang="en-US" dirty="0"/>
              <a:t>Id, name,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8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&lt;select&gt;, option group &lt;</a:t>
            </a:r>
            <a:r>
              <a:rPr lang="en-US" dirty="0" err="1"/>
              <a:t>optgroup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Asp-for</a:t>
            </a:r>
            <a:br>
              <a:rPr lang="en-US" dirty="0"/>
            </a:br>
            <a:r>
              <a:rPr lang="en-US" dirty="0"/>
              <a:t>specifies the model property</a:t>
            </a:r>
          </a:p>
          <a:p>
            <a:r>
              <a:rPr lang="en-US" dirty="0"/>
              <a:t>Asp-items</a:t>
            </a:r>
            <a:br>
              <a:rPr lang="en-US" dirty="0"/>
            </a:br>
            <a:r>
              <a:rPr lang="en-US" dirty="0" err="1"/>
              <a:t>sepcifies</a:t>
            </a:r>
            <a:r>
              <a:rPr lang="en-US" dirty="0"/>
              <a:t> option elements (List&lt;</a:t>
            </a:r>
            <a:r>
              <a:rPr lang="en-US" dirty="0" err="1"/>
              <a:t>SelectListItem</a:t>
            </a:r>
            <a:r>
              <a:rPr lang="en-US" dirty="0"/>
              <a:t>&gt;)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 can generate option list from </a:t>
            </a:r>
            <a:r>
              <a:rPr lang="en-US" dirty="0" err="1"/>
              <a:t>enums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76511" y="3683298"/>
            <a:ext cx="9259890" cy="369332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&lt;select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"Country"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asp-items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Model.Countries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&gt;&lt;/select&gt;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13281" y="5114836"/>
            <a:ext cx="972312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&lt;select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EnumCountry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 </a:t>
            </a:r>
          </a:p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asp-items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Html.GetEnumSelectList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&lt;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CountryEnum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&gt;()"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5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&lt;select&gt;, option group &lt;</a:t>
            </a:r>
            <a:r>
              <a:rPr lang="en-US" dirty="0" err="1"/>
              <a:t>optgroup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647248" cy="4195481"/>
          </a:xfrm>
        </p:spPr>
        <p:txBody>
          <a:bodyPr/>
          <a:lstStyle/>
          <a:p>
            <a:r>
              <a:rPr lang="en-US" dirty="0"/>
              <a:t>The HTML &lt;</a:t>
            </a:r>
            <a:r>
              <a:rPr lang="en-US" dirty="0" err="1"/>
              <a:t>optgroup</a:t>
            </a:r>
            <a:r>
              <a:rPr lang="en-US" dirty="0"/>
              <a:t>&gt; element is generated when the view model contains one or more </a:t>
            </a:r>
            <a:r>
              <a:rPr lang="en-US" dirty="0" err="1"/>
              <a:t>SelectListGroup</a:t>
            </a:r>
            <a:r>
              <a:rPr lang="en-US" dirty="0"/>
              <a:t> objects.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94400" y="2201079"/>
            <a:ext cx="6075680" cy="452431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0D6A88"/>
                </a:solidFill>
                <a:latin typeface="Menlo-Regular" charset="0"/>
              </a:rPr>
              <a:t>CountryViewModelGroup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()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600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NorthAmericaGroup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= 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{ Name = 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”NA"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};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sz="1600" dirty="0" err="1">
                <a:solidFill>
                  <a:srgbClr val="0000FC"/>
                </a:solidFill>
                <a:latin typeface="Menlo-Regular" charset="0"/>
              </a:rPr>
              <a:t>var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EuropeGroup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= 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SelectListGroup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{ Name = </a:t>
            </a:r>
            <a:r>
              <a:rPr lang="en-US" sz="1600" dirty="0">
                <a:solidFill>
                  <a:srgbClr val="900112"/>
                </a:solidFill>
                <a:latin typeface="Menlo-Regular" charset="0"/>
              </a:rPr>
              <a:t>”EU"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};</a:t>
            </a:r>
          </a:p>
          <a:p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Countries =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List&lt;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&gt;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Value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"MEX"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Text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Mexico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               Group =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NorthAmericaGroup</a:t>
            </a:r>
            <a:endParaRPr lang="en-US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},</a:t>
            </a:r>
          </a:p>
          <a:p>
            <a:r>
              <a:rPr lang="en-US" sz="1600" dirty="0">
                <a:solidFill>
                  <a:srgbClr val="0000FC"/>
                </a:solidFill>
                <a:latin typeface="Menlo-Regular" charset="0"/>
              </a:rPr>
              <a:t>			new</a:t>
            </a:r>
            <a:r>
              <a:rPr lang="en-US" sz="1600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sz="1600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Value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"FR"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Text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 err="1">
                <a:solidFill>
                  <a:srgbClr val="900112"/>
                </a:solidFill>
                <a:latin typeface="Menlo-Regular" charset="0"/>
              </a:rPr>
              <a:t>France</a:t>
            </a:r>
            <a:r>
              <a:rPr lang="mr-IN" sz="1600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,</a:t>
            </a: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   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Group</a:t>
            </a:r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= </a:t>
            </a:r>
            <a:r>
              <a:rPr lang="mr-IN" sz="1600" dirty="0" err="1">
                <a:solidFill>
                  <a:srgbClr val="1A1A1A"/>
                </a:solidFill>
                <a:latin typeface="Menlo-Regular" charset="0"/>
              </a:rPr>
              <a:t>EuropeGroup</a:t>
            </a:r>
            <a:endParaRPr lang="mr-IN" sz="1600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sz="1600" dirty="0">
                <a:solidFill>
                  <a:srgbClr val="1A1A1A"/>
                </a:solidFill>
                <a:latin typeface="Menlo-Regular" charset="0"/>
              </a:rPr>
              <a:t>            },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77473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&lt;select&gt; multi-select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Select Tag Helper will automatically generate the multiple = "multiple" attribute if the property specified in the asp-for attribute is an </a:t>
            </a:r>
            <a:r>
              <a:rPr lang="en-US" dirty="0" err="1"/>
              <a:t>IEnumerable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5600" y="4022627"/>
            <a:ext cx="11694160" cy="258532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CountryViewModelIEnumerable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IEnumerable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&lt;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CountryCodes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</a:t>
            </a:r>
          </a:p>
          <a:p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List&lt;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 Countries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 =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List&lt;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&gt;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Value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"MX"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Text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"Mexico"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},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new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SelectListItem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Value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"CA"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, Text = 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"Canada"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},</a:t>
            </a: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70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31280" y="1314254"/>
            <a:ext cx="5303520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class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0D6A88"/>
                </a:solidFill>
                <a:latin typeface="Menlo-Regular" charset="0"/>
              </a:rPr>
              <a:t>ToDoItem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{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string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Name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public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bool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en-US" dirty="0" err="1">
                <a:solidFill>
                  <a:srgbClr val="1A1A1A"/>
                </a:solidFill>
                <a:latin typeface="Menlo-Regular" charset="0"/>
              </a:rPr>
              <a:t>IsDone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 {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get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set</a:t>
            </a:r>
            <a:r>
              <a:rPr lang="en-US" dirty="0">
                <a:solidFill>
                  <a:srgbClr val="1A1A1A"/>
                </a:solidFill>
                <a:latin typeface="Menlo-Regular" charset="0"/>
              </a:rPr>
              <a:t>; }</a:t>
            </a: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}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24960" y="3042420"/>
            <a:ext cx="7609840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@model List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en-US" dirty="0" err="1">
                <a:solidFill>
                  <a:srgbClr val="0000FC"/>
                </a:solidFill>
                <a:latin typeface="Menlo-Regular" charset="0"/>
              </a:rPr>
              <a:t>ToDoItem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</a:t>
            </a:r>
            <a:br>
              <a:rPr lang="en-US" dirty="0">
                <a:solidFill>
                  <a:srgbClr val="0000FC"/>
                </a:solidFill>
                <a:latin typeface="Menlo-Regular" charset="0"/>
              </a:rPr>
            </a:br>
            <a:r>
              <a:rPr lang="mr-IN" dirty="0">
                <a:solidFill>
                  <a:srgbClr val="1A1A1A"/>
                </a:solidFill>
                <a:latin typeface="Menlo-Regular" charset="0"/>
              </a:rPr>
              <a:t>@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for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(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int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= 0; </a:t>
            </a:r>
            <a:r>
              <a:rPr lang="mr-IN" dirty="0" err="1">
                <a:solidFill>
                  <a:srgbClr val="1A1A1A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 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Model.Count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; 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++)</a:t>
            </a:r>
          </a:p>
          <a:p>
            <a:r>
              <a:rPr lang="mr-IN" dirty="0">
                <a:solidFill>
                  <a:srgbClr val="0000FC"/>
                </a:solidFill>
                <a:latin typeface="Menlo-Regular" charset="0"/>
              </a:rPr>
              <a:t>        {</a:t>
            </a:r>
          </a:p>
          <a:p>
            <a:r>
              <a:rPr lang="mr-IN" dirty="0">
                <a:solidFill>
                  <a:srgbClr val="0000FC"/>
                </a:solidFill>
                <a:latin typeface="Menlo-Regular" charset="0"/>
              </a:rPr>
              <a:t>           &lt;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tr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t-EE" dirty="0">
                <a:solidFill>
                  <a:srgbClr val="1A1A1A"/>
                </a:solidFill>
                <a:latin typeface="Menlo-Regular" charset="0"/>
              </a:rPr>
              <a:t>			</a:t>
            </a:r>
            <a:r>
              <a:rPr lang="mr-IN" dirty="0">
                <a:solidFill>
                  <a:srgbClr val="1A1A1A"/>
                </a:solidFill>
                <a:latin typeface="Menlo-Regular" charset="0"/>
              </a:rPr>
              <a:t> 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n-US" dirty="0">
                <a:solidFill>
                  <a:srgbClr val="1A1A1A"/>
                </a:solidFill>
                <a:latin typeface="Menlo-Regular" charset="0"/>
              </a:rPr>
              <a:t>         		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&lt;label </a:t>
            </a:r>
            <a:r>
              <a:rPr lang="en-US" dirty="0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"@Model[</a:t>
            </a:r>
            <a:r>
              <a:rPr lang="en-US" dirty="0" err="1">
                <a:solidFill>
                  <a:srgbClr val="900112"/>
                </a:solidFill>
                <a:latin typeface="Menlo-Regular" charset="0"/>
              </a:rPr>
              <a:t>i</a:t>
            </a:r>
            <a:r>
              <a:rPr lang="en-US" dirty="0">
                <a:solidFill>
                  <a:srgbClr val="900112"/>
                </a:solidFill>
                <a:latin typeface="Menlo-Regular" charset="0"/>
              </a:rPr>
              <a:t>].Name"</a:t>
            </a:r>
            <a:r>
              <a:rPr lang="en-US" dirty="0">
                <a:solidFill>
                  <a:srgbClr val="0000FC"/>
                </a:solidFill>
                <a:latin typeface="Menlo-Regular" charset="0"/>
              </a:rPr>
              <a:t>&gt;&lt;/label&gt;</a:t>
            </a:r>
            <a:endParaRPr lang="en-US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et-EE" dirty="0">
                <a:solidFill>
                  <a:srgbClr val="0000FC"/>
                </a:solidFill>
                <a:latin typeface="Menlo-Regular" charset="0"/>
              </a:rPr>
              <a:t>			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 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input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 </a:t>
            </a:r>
            <a:r>
              <a:rPr lang="mr-IN" dirty="0" err="1">
                <a:solidFill>
                  <a:srgbClr val="FB0007"/>
                </a:solidFill>
                <a:latin typeface="Menlo-Regular" charset="0"/>
              </a:rPr>
              <a:t>asp-for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=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"@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Model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[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i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].</a:t>
            </a:r>
            <a:r>
              <a:rPr lang="mr-IN" dirty="0" err="1">
                <a:solidFill>
                  <a:srgbClr val="900112"/>
                </a:solidFill>
                <a:latin typeface="Menlo-Regular" charset="0"/>
              </a:rPr>
              <a:t>IsDone</a:t>
            </a:r>
            <a:r>
              <a:rPr lang="mr-IN" dirty="0">
                <a:solidFill>
                  <a:srgbClr val="900112"/>
                </a:solidFill>
                <a:latin typeface="Menlo-Regular" charset="0"/>
              </a:rPr>
              <a:t>"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 /&gt;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</a:t>
            </a:r>
            <a:r>
              <a:rPr lang="et-EE" dirty="0">
                <a:solidFill>
                  <a:srgbClr val="1A1A1A"/>
                </a:solidFill>
                <a:latin typeface="Menlo-Regular" charset="0"/>
              </a:rPr>
              <a:t>		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td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et-EE" dirty="0">
              <a:solidFill>
                <a:srgbClr val="0000FC"/>
              </a:solidFill>
              <a:latin typeface="Menlo-Regular" charset="0"/>
            </a:endParaRPr>
          </a:p>
          <a:p>
            <a:r>
              <a:rPr lang="et-EE" dirty="0">
                <a:solidFill>
                  <a:srgbClr val="0000FC"/>
                </a:solidFill>
                <a:latin typeface="Menlo-Regular" charset="0"/>
              </a:rPr>
              <a:t>		  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&lt;/</a:t>
            </a:r>
            <a:r>
              <a:rPr lang="mr-IN" dirty="0" err="1">
                <a:solidFill>
                  <a:srgbClr val="0000FC"/>
                </a:solidFill>
                <a:latin typeface="Menlo-Regular" charset="0"/>
              </a:rPr>
              <a:t>tr</a:t>
            </a:r>
            <a:r>
              <a:rPr lang="mr-IN" dirty="0">
                <a:solidFill>
                  <a:srgbClr val="0000FC"/>
                </a:solidFill>
                <a:latin typeface="Menlo-Regular" charset="0"/>
              </a:rPr>
              <a:t>&gt;</a:t>
            </a:r>
            <a:endParaRPr lang="mr-IN" dirty="0">
              <a:solidFill>
                <a:srgbClr val="1A1A1A"/>
              </a:solidFill>
              <a:latin typeface="Menlo-Regular" charset="0"/>
            </a:endParaRPr>
          </a:p>
          <a:p>
            <a:r>
              <a:rPr lang="mr-IN" dirty="0">
                <a:solidFill>
                  <a:srgbClr val="1A1A1A"/>
                </a:solidFill>
                <a:latin typeface="Menlo-Regular" charset="0"/>
              </a:rPr>
              <a:t>       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7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&lt;a&gt;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87427" cy="4195481"/>
          </a:xfrm>
        </p:spPr>
        <p:txBody>
          <a:bodyPr>
            <a:normAutofit/>
          </a:bodyPr>
          <a:lstStyle/>
          <a:p>
            <a:r>
              <a:rPr lang="en-US" dirty="0"/>
              <a:t>Asp-action, Asp-all-route-data, Asp-area, Asp-controller, Asp-fragment</a:t>
            </a:r>
            <a:br>
              <a:rPr lang="en-US" dirty="0"/>
            </a:br>
            <a:r>
              <a:rPr lang="en-US" dirty="0"/>
              <a:t>Asp-route, Asp-route-&lt;parameter name&gt;</a:t>
            </a:r>
          </a:p>
          <a:p>
            <a:r>
              <a:rPr lang="en-US" dirty="0"/>
              <a:t>Asp-host</a:t>
            </a:r>
            <a:br>
              <a:rPr lang="en-US" dirty="0"/>
            </a:br>
            <a:r>
              <a:rPr lang="en-US" dirty="0"/>
              <a:t>Specify host to use in generated link (default is relative to current host)</a:t>
            </a:r>
          </a:p>
          <a:p>
            <a:r>
              <a:rPr lang="en-US" dirty="0"/>
              <a:t>Asp-protocol</a:t>
            </a:r>
            <a:br>
              <a:rPr lang="en-US" dirty="0"/>
            </a:br>
            <a:r>
              <a:rPr lang="en-US" dirty="0"/>
              <a:t>Specify protocol to use (default is current protocol)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</a:t>
            </a:r>
            <a:r>
              <a:rPr lang="en-US" dirty="0" err="1"/>
              <a:t>img</a:t>
            </a:r>
            <a:r>
              <a:rPr lang="en-US" dirty="0"/>
              <a:t>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Asp-append-version=“&lt;true/false&gt;”</a:t>
            </a:r>
            <a:br>
              <a:rPr lang="en-US" dirty="0"/>
            </a:br>
            <a:r>
              <a:rPr lang="en-US" dirty="0"/>
              <a:t>Enable cache busting. Generates file version hash and appends it to source.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2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&lt;script&gt;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3911600"/>
            <a:ext cx="8946541" cy="2336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Asp-append-version</a:t>
            </a:r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endParaRPr lang="en-US" dirty="0"/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r>
              <a:rPr lang="en-US" dirty="0"/>
              <a:t>-exclude</a:t>
            </a:r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r>
              <a:rPr lang="en-US" dirty="0"/>
              <a:t>-include</a:t>
            </a:r>
          </a:p>
          <a:p>
            <a:r>
              <a:rPr lang="en-US" dirty="0"/>
              <a:t>Asp-fallback-test</a:t>
            </a:r>
          </a:p>
          <a:p>
            <a:r>
              <a:rPr lang="en-US" dirty="0"/>
              <a:t>Asp-</a:t>
            </a:r>
            <a:r>
              <a:rPr lang="en-US" dirty="0" err="1"/>
              <a:t>src</a:t>
            </a:r>
            <a:r>
              <a:rPr lang="en-US" dirty="0"/>
              <a:t>-exclude</a:t>
            </a:r>
          </a:p>
          <a:p>
            <a:r>
              <a:rPr lang="en-US" dirty="0"/>
              <a:t>Asp-</a:t>
            </a:r>
            <a:r>
              <a:rPr lang="en-US" dirty="0" err="1"/>
              <a:t>src</a:t>
            </a:r>
            <a:r>
              <a:rPr lang="en-US" dirty="0"/>
              <a:t>-include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560" y="1720840"/>
            <a:ext cx="11663680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script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src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="https://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ajax.aspnetcdn.com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/ajax/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jquery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/jquery-2.2.0.min.js"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asp-fallback-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src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jquery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jquery.min.js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asp-fallback-test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window.jQuery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t-EE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mr-IN" dirty="0" err="1">
                <a:solidFill>
                  <a:srgbClr val="FF0000"/>
                </a:solidFill>
                <a:latin typeface="Consolas" charset="0"/>
              </a:rPr>
              <a:t>crossorigin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mr-IN" dirty="0" err="1">
                <a:solidFill>
                  <a:srgbClr val="0000FF"/>
                </a:solidFill>
                <a:latin typeface="Consolas" charset="0"/>
              </a:rPr>
              <a:t>anonymous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"</a:t>
            </a:r>
            <a:endParaRPr lang="mr-IN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  </a:t>
            </a:r>
            <a:r>
              <a:rPr lang="en-US" dirty="0">
                <a:solidFill>
                  <a:srgbClr val="FF0000"/>
                </a:solidFill>
                <a:latin typeface="Consolas" charset="0"/>
              </a:rPr>
              <a:t>integrity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="sha384-K+ctZQ+LL8q6tP7I94W+qzQsfRV2a+AfHIi9k8z8l9ggpc8X+Ytst4yBo/hH+8Fk"&gt;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mr-IN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&lt;/</a:t>
            </a:r>
            <a:r>
              <a:rPr lang="mr-IN" dirty="0" err="1">
                <a:solidFill>
                  <a:srgbClr val="800000"/>
                </a:solidFill>
                <a:latin typeface="Consolas" charset="0"/>
              </a:rPr>
              <a:t>script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9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Tag Helpers enable server-side code to participate in creating and rendering HTML elements in Razor files. </a:t>
            </a:r>
          </a:p>
          <a:p>
            <a:r>
              <a:rPr lang="en-US" dirty="0"/>
              <a:t>There are many built-in Tag Helpers for common tasks - such as creating forms, links, loading assets and more - and even more available in public GitHub repositories and as </a:t>
            </a:r>
            <a:r>
              <a:rPr lang="en-US" dirty="0" err="1"/>
              <a:t>NuGet</a:t>
            </a:r>
            <a:r>
              <a:rPr lang="en-US" dirty="0"/>
              <a:t> packages. </a:t>
            </a:r>
          </a:p>
          <a:p>
            <a:r>
              <a:rPr lang="en-US" dirty="0"/>
              <a:t>Tag Helpers are authored in C#, and they target HTML elements based on element name, attribute name, or parent tag.</a:t>
            </a:r>
          </a:p>
          <a:p>
            <a:r>
              <a:rPr lang="en-US" dirty="0"/>
              <a:t>Tag helpers do not replace Html helpers </a:t>
            </a:r>
            <a:r>
              <a:rPr lang="mr-IN" dirty="0"/>
              <a:t>–</a:t>
            </a:r>
            <a:r>
              <a:rPr lang="en-US" dirty="0"/>
              <a:t> there is not a Tag helper for every Html helper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&lt;script&gt;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966768" cy="4195481"/>
          </a:xfrm>
        </p:spPr>
        <p:txBody>
          <a:bodyPr/>
          <a:lstStyle/>
          <a:p>
            <a:r>
              <a:rPr lang="en-US" dirty="0"/>
              <a:t>Asp-append-version</a:t>
            </a:r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br>
              <a:rPr lang="en-US" dirty="0"/>
            </a:br>
            <a:r>
              <a:rPr lang="en-US" dirty="0"/>
              <a:t>If asp-fallback-test is negative (no network) then fall back to this location</a:t>
            </a:r>
          </a:p>
          <a:p>
            <a:r>
              <a:rPr lang="en-US" dirty="0"/>
              <a:t>Asp-fallback-test</a:t>
            </a:r>
            <a:br>
              <a:rPr lang="en-US" dirty="0"/>
            </a:br>
            <a:r>
              <a:rPr lang="en-US" dirty="0" err="1"/>
              <a:t>Javascript</a:t>
            </a:r>
            <a:r>
              <a:rPr lang="en-US" dirty="0"/>
              <a:t> functionality to test</a:t>
            </a:r>
          </a:p>
          <a:p>
            <a:r>
              <a:rPr lang="en-US" dirty="0"/>
              <a:t>Asp-fallback-</a:t>
            </a:r>
            <a:r>
              <a:rPr lang="en-US" dirty="0" err="1"/>
              <a:t>src</a:t>
            </a:r>
            <a:r>
              <a:rPr lang="en-US" dirty="0"/>
              <a:t>-exclude, Asp-fallback-</a:t>
            </a:r>
            <a:r>
              <a:rPr lang="en-US" dirty="0" err="1"/>
              <a:t>src</a:t>
            </a:r>
            <a:r>
              <a:rPr lang="en-US" dirty="0"/>
              <a:t>-include, Asp-</a:t>
            </a:r>
            <a:r>
              <a:rPr lang="en-US" dirty="0" err="1"/>
              <a:t>src</a:t>
            </a:r>
            <a:r>
              <a:rPr lang="en-US" dirty="0"/>
              <a:t>-exclude, Asp-</a:t>
            </a:r>
            <a:r>
              <a:rPr lang="en-US" dirty="0" err="1"/>
              <a:t>src</a:t>
            </a:r>
            <a:r>
              <a:rPr lang="en-US" dirty="0"/>
              <a:t>-include</a:t>
            </a:r>
            <a:br>
              <a:rPr lang="en-US" dirty="0"/>
            </a:br>
            <a:r>
              <a:rPr lang="en-US" dirty="0"/>
              <a:t>Comma separated list of sources to include or exclude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61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&lt;link&gt;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Asp-append-version</a:t>
            </a:r>
          </a:p>
          <a:p>
            <a:r>
              <a:rPr lang="en-US" dirty="0"/>
              <a:t>Asp-fallback-</a:t>
            </a:r>
            <a:r>
              <a:rPr lang="en-US" dirty="0" err="1"/>
              <a:t>href</a:t>
            </a:r>
            <a:endParaRPr lang="en-US" dirty="0"/>
          </a:p>
          <a:p>
            <a:r>
              <a:rPr lang="en-US" dirty="0"/>
              <a:t>Asp-fallback-</a:t>
            </a:r>
            <a:r>
              <a:rPr lang="en-US" dirty="0" err="1"/>
              <a:t>href</a:t>
            </a:r>
            <a:r>
              <a:rPr lang="en-US" dirty="0"/>
              <a:t>-exclude</a:t>
            </a:r>
          </a:p>
          <a:p>
            <a:r>
              <a:rPr lang="en-US" dirty="0"/>
              <a:t>Asp-fallback-</a:t>
            </a:r>
            <a:r>
              <a:rPr lang="en-US" dirty="0" err="1"/>
              <a:t>href</a:t>
            </a:r>
            <a:r>
              <a:rPr lang="en-US" dirty="0"/>
              <a:t>-include</a:t>
            </a:r>
          </a:p>
          <a:p>
            <a:r>
              <a:rPr lang="en-US" dirty="0"/>
              <a:t>Asp-fallback-test-class</a:t>
            </a:r>
          </a:p>
          <a:p>
            <a:r>
              <a:rPr lang="en-US" dirty="0"/>
              <a:t>Asp-fallback-test-property</a:t>
            </a:r>
          </a:p>
          <a:p>
            <a:r>
              <a:rPr lang="en-US" dirty="0"/>
              <a:t>Asp-fallback-test-value</a:t>
            </a:r>
          </a:p>
          <a:p>
            <a:r>
              <a:rPr lang="en-US" dirty="0"/>
              <a:t>Asp-</a:t>
            </a:r>
            <a:r>
              <a:rPr lang="en-US" dirty="0" err="1"/>
              <a:t>href</a:t>
            </a:r>
            <a:r>
              <a:rPr lang="en-US" dirty="0"/>
              <a:t>-exclude</a:t>
            </a:r>
          </a:p>
          <a:p>
            <a:r>
              <a:rPr lang="en-US" dirty="0"/>
              <a:t>Asp-</a:t>
            </a:r>
            <a:r>
              <a:rPr lang="en-US" dirty="0" err="1"/>
              <a:t>href</a:t>
            </a:r>
            <a:r>
              <a:rPr lang="en-US" dirty="0"/>
              <a:t>-include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9440" y="1558280"/>
            <a:ext cx="621792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="https://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…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/3.3.7/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-only”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asp-fallback-test-property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="position"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asp-fallback-test-value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="absolute"/&gt;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site.min.css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asp-append-version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="true"/&gt;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80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1400530"/>
          </a:xfrm>
        </p:spPr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&lt;environment&gt;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Names=“</a:t>
            </a:r>
            <a:r>
              <a:rPr lang="en-US" dirty="0" err="1"/>
              <a:t>comma_separated_list</a:t>
            </a:r>
            <a:r>
              <a:rPr lang="en-US" dirty="0"/>
              <a:t>”</a:t>
            </a:r>
            <a:br>
              <a:rPr lang="en-US" dirty="0"/>
            </a:br>
            <a:r>
              <a:rPr lang="en-US" dirty="0" err="1"/>
              <a:t>asp.net</a:t>
            </a:r>
            <a:r>
              <a:rPr lang="en-US" dirty="0"/>
              <a:t> core pre-defines following </a:t>
            </a:r>
            <a:r>
              <a:rPr lang="en-US" dirty="0" err="1"/>
              <a:t>enviroments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Development, Staging, Production. Useful for branching in </a:t>
            </a:r>
            <a:r>
              <a:rPr lang="en-US" dirty="0" err="1"/>
              <a:t>cshtml</a:t>
            </a:r>
            <a:r>
              <a:rPr lang="en-US" dirty="0"/>
              <a:t> files.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35280" y="3480730"/>
            <a:ext cx="11541760" cy="313932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names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="Development"&gt;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="~/lib/bootstrap/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dirty="0">
                <a:solidFill>
                  <a:srgbClr val="80000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site.css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names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Staging,Production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	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="https://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ajax.aspnetcdn.com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mr-IN" dirty="0">
                <a:solidFill>
                  <a:srgbClr val="0000FF"/>
                </a:solidFill>
                <a:latin typeface="Consolas" charset="0"/>
              </a:rPr>
              <a:t>…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="~/lib/bootstrap/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dist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bootstrap.min.css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         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asp-fallback-test-class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-only"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asp-fallback-test-property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="position"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		  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asp-fallback-test-value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="absolute"/&gt;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link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charset="0"/>
              </a:rPr>
              <a:t>rel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="stylesheet"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href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="~/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/</a:t>
            </a:r>
            <a:r>
              <a:rPr lang="en-US" dirty="0" err="1">
                <a:solidFill>
                  <a:srgbClr val="0000FF"/>
                </a:solidFill>
                <a:latin typeface="Consolas" charset="0"/>
              </a:rPr>
              <a:t>site.min.css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asp-append-version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="true"/&gt;</a:t>
            </a:r>
            <a:endParaRPr lang="en-US" dirty="0">
              <a:solidFill>
                <a:srgbClr val="000000"/>
              </a:solidFill>
              <a:latin typeface="Consolas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nsolas" charset="0"/>
              </a:rPr>
              <a:t>&lt;/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environment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08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Tag helpers are there in addition to Html helpers.</a:t>
            </a:r>
          </a:p>
          <a:p>
            <a:r>
              <a:rPr lang="en-US" dirty="0"/>
              <a:t>Some functionality is only possible with Html helpers.</a:t>
            </a:r>
          </a:p>
          <a:p>
            <a:r>
              <a:rPr lang="en-US" dirty="0"/>
              <a:t>Html helpers generate full html tags </a:t>
            </a:r>
            <a:r>
              <a:rPr lang="mr-IN" dirty="0"/>
              <a:t>–</a:t>
            </a:r>
            <a:r>
              <a:rPr lang="en-US" dirty="0"/>
              <a:t> harder to read </a:t>
            </a:r>
            <a:r>
              <a:rPr lang="en-US" dirty="0" err="1"/>
              <a:t>cshtml</a:t>
            </a:r>
            <a:r>
              <a:rPr lang="en-US" dirty="0"/>
              <a:t> files, designers cant modify easily </a:t>
            </a:r>
          </a:p>
          <a:p>
            <a:r>
              <a:rPr lang="en-US" dirty="0"/>
              <a:t>Four main categories of helpers</a:t>
            </a:r>
          </a:p>
          <a:p>
            <a:pPr lvl="1"/>
            <a:r>
              <a:rPr lang="en-US" dirty="0"/>
              <a:t>Output</a:t>
            </a:r>
          </a:p>
          <a:p>
            <a:pPr lvl="1"/>
            <a:r>
              <a:rPr lang="en-US" dirty="0"/>
              <a:t>Input</a:t>
            </a:r>
          </a:p>
          <a:p>
            <a:pPr lvl="1"/>
            <a:r>
              <a:rPr lang="en-US" dirty="0"/>
              <a:t>Form</a:t>
            </a:r>
          </a:p>
          <a:p>
            <a:pPr lvl="1"/>
            <a:r>
              <a:rPr lang="en-US" dirty="0"/>
              <a:t>Link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861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  <a:p>
            <a:endParaRPr lang="en-US" dirty="0"/>
          </a:p>
          <a:p>
            <a:r>
              <a:rPr lang="en-US" dirty="0" err="1"/>
              <a:t>DisplayFor</a:t>
            </a:r>
            <a:endParaRPr lang="en-US" dirty="0"/>
          </a:p>
          <a:p>
            <a:r>
              <a:rPr lang="en-US" dirty="0" err="1"/>
              <a:t>DisplayForModel</a:t>
            </a:r>
            <a:endParaRPr lang="en-US" dirty="0"/>
          </a:p>
          <a:p>
            <a:r>
              <a:rPr lang="en-US" dirty="0" err="1"/>
              <a:t>DisplayNameFor</a:t>
            </a:r>
            <a:endParaRPr lang="en-US" dirty="0"/>
          </a:p>
          <a:p>
            <a:r>
              <a:rPr lang="en-US" dirty="0" err="1"/>
              <a:t>DisplayNameForModel</a:t>
            </a:r>
            <a:endParaRPr lang="en-US" dirty="0"/>
          </a:p>
          <a:p>
            <a:r>
              <a:rPr lang="en-US" dirty="0" err="1"/>
              <a:t>DisplayTextFor</a:t>
            </a:r>
            <a:endParaRPr lang="en-US" dirty="0"/>
          </a:p>
          <a:p>
            <a:r>
              <a:rPr lang="en-US" dirty="0" err="1"/>
              <a:t>LabelFor</a:t>
            </a:r>
            <a:endParaRPr lang="en-US" dirty="0"/>
          </a:p>
          <a:p>
            <a:r>
              <a:rPr lang="en-US" dirty="0" err="1"/>
              <a:t>LabelForModel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04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Input helpers</a:t>
            </a:r>
          </a:p>
          <a:p>
            <a:pPr lvl="1"/>
            <a:r>
              <a:rPr lang="en-US" dirty="0" err="1"/>
              <a:t>EditorFor</a:t>
            </a:r>
            <a:endParaRPr lang="en-US" dirty="0"/>
          </a:p>
          <a:p>
            <a:pPr lvl="1"/>
            <a:r>
              <a:rPr lang="en-US" dirty="0" err="1"/>
              <a:t>TextAreaFor</a:t>
            </a:r>
            <a:endParaRPr lang="en-US" dirty="0"/>
          </a:p>
          <a:p>
            <a:pPr lvl="1"/>
            <a:r>
              <a:rPr lang="en-US" dirty="0" err="1"/>
              <a:t>TextBoxFor</a:t>
            </a:r>
            <a:endParaRPr lang="en-US" dirty="0"/>
          </a:p>
          <a:p>
            <a:pPr lvl="1"/>
            <a:r>
              <a:rPr lang="en-US" dirty="0" err="1"/>
              <a:t>DropDownFor</a:t>
            </a:r>
            <a:endParaRPr lang="en-US" dirty="0"/>
          </a:p>
          <a:p>
            <a:pPr lvl="1"/>
            <a:r>
              <a:rPr lang="en-US" dirty="0" err="1"/>
              <a:t>EnumDropDownFor</a:t>
            </a:r>
            <a:endParaRPr lang="en-US" dirty="0"/>
          </a:p>
          <a:p>
            <a:pPr lvl="1"/>
            <a:r>
              <a:rPr lang="en-US" dirty="0" err="1"/>
              <a:t>ListBoxFor</a:t>
            </a:r>
            <a:endParaRPr lang="en-US" dirty="0"/>
          </a:p>
          <a:p>
            <a:pPr lvl="1"/>
            <a:r>
              <a:rPr lang="en-US" dirty="0" err="1"/>
              <a:t>RadioButtonFor</a:t>
            </a:r>
            <a:endParaRPr lang="en-US" dirty="0"/>
          </a:p>
          <a:p>
            <a:pPr lvl="1"/>
            <a:r>
              <a:rPr lang="en-US" dirty="0" err="1"/>
              <a:t>HiddenFor</a:t>
            </a:r>
            <a:endParaRPr lang="en-US" dirty="0"/>
          </a:p>
          <a:p>
            <a:pPr lvl="1"/>
            <a:r>
              <a:rPr lang="en-US" dirty="0" err="1"/>
              <a:t>CheckBoxFor</a:t>
            </a:r>
            <a:endParaRPr lang="en-US" dirty="0"/>
          </a:p>
          <a:p>
            <a:pPr lvl="1"/>
            <a:r>
              <a:rPr lang="en-US" dirty="0" err="1"/>
              <a:t>PasswordFor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1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helpers</a:t>
            </a:r>
          </a:p>
          <a:p>
            <a:pPr lvl="1"/>
            <a:r>
              <a:rPr lang="en-US" dirty="0" err="1"/>
              <a:t>BeginForm</a:t>
            </a:r>
            <a:endParaRPr lang="en-US" dirty="0"/>
          </a:p>
          <a:p>
            <a:pPr lvl="1"/>
            <a:r>
              <a:rPr lang="en-US" dirty="0" err="1"/>
              <a:t>BeginRouteForm</a:t>
            </a:r>
            <a:endParaRPr lang="en-US" dirty="0"/>
          </a:p>
          <a:p>
            <a:pPr lvl="1"/>
            <a:r>
              <a:rPr lang="en-US" dirty="0" err="1"/>
              <a:t>EndForm</a:t>
            </a:r>
            <a:endParaRPr lang="en-US" dirty="0"/>
          </a:p>
          <a:p>
            <a:pPr lvl="1"/>
            <a:r>
              <a:rPr lang="en-US" dirty="0" err="1"/>
              <a:t>AntiForgeryToken</a:t>
            </a:r>
            <a:endParaRPr lang="en-US" dirty="0"/>
          </a:p>
          <a:p>
            <a:pPr lvl="1"/>
            <a:r>
              <a:rPr lang="en-US" dirty="0" err="1"/>
              <a:t>HiddenFor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97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helpers</a:t>
            </a:r>
          </a:p>
          <a:p>
            <a:pPr lvl="1"/>
            <a:r>
              <a:rPr lang="en-US" dirty="0" err="1"/>
              <a:t>ActionLink</a:t>
            </a:r>
            <a:endParaRPr lang="en-US" dirty="0"/>
          </a:p>
          <a:p>
            <a:pPr lvl="1"/>
            <a:r>
              <a:rPr lang="en-US" dirty="0" err="1"/>
              <a:t>RouteLink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helpers, </a:t>
            </a:r>
            <a:r>
              <a:rPr lang="en-US" dirty="0" err="1"/>
              <a:t>EditorFor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50208" cy="4195481"/>
          </a:xfrm>
        </p:spPr>
        <p:txBody>
          <a:bodyPr/>
          <a:lstStyle/>
          <a:p>
            <a:r>
              <a:rPr lang="en-US" dirty="0" err="1"/>
              <a:t>EditorFor</a:t>
            </a:r>
            <a:r>
              <a:rPr lang="en-US" dirty="0"/>
              <a:t>(expression)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additionalViewData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, </a:t>
            </a:r>
            <a:r>
              <a:rPr lang="en-US" dirty="0" err="1"/>
              <a:t>additionalViewData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, </a:t>
            </a:r>
            <a:r>
              <a:rPr lang="en-US" dirty="0" err="1"/>
              <a:t>htmlFieldName</a:t>
            </a:r>
            <a:r>
              <a:rPr lang="en-US" dirty="0"/>
              <a:t>)</a:t>
            </a:r>
          </a:p>
          <a:p>
            <a:r>
              <a:rPr lang="en-US" dirty="0" err="1"/>
              <a:t>EditorFor</a:t>
            </a:r>
            <a:r>
              <a:rPr lang="en-US" dirty="0"/>
              <a:t>(expression, </a:t>
            </a:r>
            <a:r>
              <a:rPr lang="en-US" dirty="0" err="1"/>
              <a:t>templateName</a:t>
            </a:r>
            <a:r>
              <a:rPr lang="en-US" dirty="0"/>
              <a:t>, </a:t>
            </a:r>
            <a:r>
              <a:rPr lang="en-US" dirty="0" err="1"/>
              <a:t>htmlFieldName</a:t>
            </a:r>
            <a:r>
              <a:rPr lang="en-US" dirty="0"/>
              <a:t>, </a:t>
            </a:r>
            <a:r>
              <a:rPr lang="en-US" dirty="0" err="1"/>
              <a:t>additionalViewData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Expression - lambda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194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html helpers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3871" y="1319525"/>
            <a:ext cx="954598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t-EE" dirty="0">
                <a:solidFill>
                  <a:schemeClr val="bg1"/>
                </a:solidFill>
              </a:rPr>
              <a:t>	</a:t>
            </a:r>
            <a:r>
              <a:rPr lang="mr-IN" dirty="0">
                <a:solidFill>
                  <a:schemeClr val="bg1"/>
                </a:solidFill>
              </a:rPr>
              <a:t> </a:t>
            </a:r>
            <a:r>
              <a:rPr lang="et-EE" dirty="0">
                <a:solidFill>
                  <a:schemeClr val="bg1"/>
                </a:solidFill>
              </a:rPr>
              <a:t>	</a:t>
            </a:r>
            <a:r>
              <a:rPr lang="mr-IN" dirty="0">
                <a:solidFill>
                  <a:schemeClr val="bg1"/>
                </a:solidFill>
              </a:rPr>
              <a:t>&lt;</a:t>
            </a:r>
            <a:r>
              <a:rPr lang="mr-IN" dirty="0" err="1">
                <a:solidFill>
                  <a:schemeClr val="bg1"/>
                </a:solidFill>
              </a:rPr>
              <a:t>dt</a:t>
            </a:r>
            <a:r>
              <a:rPr lang="mr-IN" dirty="0">
                <a:solidFill>
                  <a:schemeClr val="bg1"/>
                </a:solidFill>
              </a:rPr>
              <a:t>&gt;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		@</a:t>
            </a:r>
            <a:r>
              <a:rPr lang="en-US" dirty="0" err="1">
                <a:solidFill>
                  <a:schemeClr val="bg1"/>
                </a:solidFill>
              </a:rPr>
              <a:t>Html.DisplayNameFor</a:t>
            </a:r>
            <a:r>
              <a:rPr lang="en-US" dirty="0">
                <a:solidFill>
                  <a:schemeClr val="bg1"/>
                </a:solidFill>
              </a:rPr>
              <a:t>(model =&gt; </a:t>
            </a:r>
            <a:r>
              <a:rPr lang="en-US" dirty="0" err="1">
                <a:solidFill>
                  <a:schemeClr val="bg1"/>
                </a:solidFill>
              </a:rPr>
              <a:t>model.FirstName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mr-IN" dirty="0">
                <a:solidFill>
                  <a:schemeClr val="bg1"/>
                </a:solidFill>
              </a:rPr>
              <a:t>        &lt;/</a:t>
            </a:r>
            <a:r>
              <a:rPr lang="mr-IN" dirty="0" err="1">
                <a:solidFill>
                  <a:schemeClr val="bg1"/>
                </a:solidFill>
              </a:rPr>
              <a:t>dt</a:t>
            </a:r>
            <a:r>
              <a:rPr lang="mr-IN" dirty="0">
                <a:solidFill>
                  <a:schemeClr val="bg1"/>
                </a:solidFill>
              </a:rPr>
              <a:t>&gt;</a:t>
            </a:r>
          </a:p>
          <a:p>
            <a:r>
              <a:rPr lang="mr-IN" dirty="0">
                <a:solidFill>
                  <a:schemeClr val="bg1"/>
                </a:solidFill>
              </a:rPr>
              <a:t>        &lt;</a:t>
            </a:r>
            <a:r>
              <a:rPr lang="mr-IN" dirty="0" err="1">
                <a:solidFill>
                  <a:schemeClr val="bg1"/>
                </a:solidFill>
              </a:rPr>
              <a:t>dd</a:t>
            </a:r>
            <a:r>
              <a:rPr lang="mr-IN" dirty="0">
                <a:solidFill>
                  <a:schemeClr val="bg1"/>
                </a:solidFill>
              </a:rPr>
              <a:t>&gt;</a:t>
            </a:r>
          </a:p>
          <a:p>
            <a:r>
              <a:rPr lang="en-US" dirty="0">
                <a:solidFill>
                  <a:schemeClr val="bg1"/>
                </a:solidFill>
              </a:rPr>
              <a:t>            		@</a:t>
            </a:r>
            <a:r>
              <a:rPr lang="en-US" dirty="0" err="1">
                <a:solidFill>
                  <a:schemeClr val="bg1"/>
                </a:solidFill>
              </a:rPr>
              <a:t>Html.DisplayFor</a:t>
            </a:r>
            <a:r>
              <a:rPr lang="en-US" dirty="0">
                <a:solidFill>
                  <a:schemeClr val="bg1"/>
                </a:solidFill>
              </a:rPr>
              <a:t>(model =&gt; </a:t>
            </a:r>
            <a:r>
              <a:rPr lang="en-US" dirty="0" err="1">
                <a:solidFill>
                  <a:schemeClr val="bg1"/>
                </a:solidFill>
              </a:rPr>
              <a:t>model.FirstName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r>
              <a:rPr lang="mr-IN" dirty="0">
                <a:solidFill>
                  <a:schemeClr val="bg1"/>
                </a:solidFill>
              </a:rPr>
              <a:t>        &lt;/</a:t>
            </a:r>
            <a:r>
              <a:rPr lang="mr-IN" dirty="0" err="1">
                <a:solidFill>
                  <a:schemeClr val="bg1"/>
                </a:solidFill>
              </a:rPr>
              <a:t>dd</a:t>
            </a:r>
            <a:r>
              <a:rPr lang="mr-IN" dirty="0">
                <a:solidFill>
                  <a:schemeClr val="bg1"/>
                </a:solidFill>
              </a:rPr>
              <a:t>&gt;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72" y="3157240"/>
            <a:ext cx="9545982" cy="34163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Html.EditorFor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model =&gt;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model.Participant.FirstName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htmlAttributes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@class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"form-control"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Html.ValidationMessageFor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model =&gt;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model.Participant.FirstName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@class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"text-danger"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Html.ActionLink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(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"Show items"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"Show"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id = 1},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htmlAttributes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: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{ @class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btn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 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btn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-primary"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, role = 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"button"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})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69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&lt;form&gt;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Asp-action</a:t>
            </a:r>
          </a:p>
          <a:p>
            <a:r>
              <a:rPr lang="en-US" dirty="0"/>
              <a:t>Asp-all-route-data</a:t>
            </a:r>
          </a:p>
          <a:p>
            <a:r>
              <a:rPr lang="en-US" dirty="0"/>
              <a:t>Asp-</a:t>
            </a:r>
            <a:r>
              <a:rPr lang="en-US" dirty="0" err="1"/>
              <a:t>antiforgery</a:t>
            </a:r>
            <a:endParaRPr lang="en-US" dirty="0"/>
          </a:p>
          <a:p>
            <a:r>
              <a:rPr lang="en-US" dirty="0"/>
              <a:t>Asp-area</a:t>
            </a:r>
          </a:p>
          <a:p>
            <a:r>
              <a:rPr lang="en-US" dirty="0"/>
              <a:t>Asp-controller</a:t>
            </a:r>
          </a:p>
          <a:p>
            <a:r>
              <a:rPr lang="en-US" dirty="0"/>
              <a:t>Asp-fragment</a:t>
            </a:r>
          </a:p>
          <a:p>
            <a:r>
              <a:rPr lang="en-US" dirty="0"/>
              <a:t>Asp-route</a:t>
            </a:r>
          </a:p>
          <a:p>
            <a:r>
              <a:rPr lang="en-US" dirty="0"/>
              <a:t>Asp-route-&lt;parameter name&gt;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32179" y="1461136"/>
            <a:ext cx="6670542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&lt;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form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asp-controller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="Account"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asp-action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="Login"</a:t>
            </a:r>
            <a:r>
              <a:rPr lang="en-US" dirty="0">
                <a:solidFill>
                  <a:srgbClr val="000000"/>
                </a:solidFill>
                <a:latin typeface="Consolas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Consolas" charset="0"/>
              </a:rPr>
              <a:t>	</a:t>
            </a:r>
            <a:r>
              <a:rPr lang="en-US" b="1" dirty="0">
                <a:solidFill>
                  <a:srgbClr val="800080"/>
                </a:solidFill>
                <a:latin typeface="Consolas" charset="0"/>
              </a:rPr>
              <a:t>asp-route-</a:t>
            </a:r>
            <a:r>
              <a:rPr lang="en-US" b="1" dirty="0" err="1">
                <a:solidFill>
                  <a:srgbClr val="800080"/>
                </a:solidFill>
                <a:latin typeface="Consolas" charset="0"/>
              </a:rPr>
              <a:t>returnurl</a:t>
            </a:r>
            <a:r>
              <a:rPr lang="en-US" dirty="0">
                <a:solidFill>
                  <a:srgbClr val="0000FF"/>
                </a:solidFill>
                <a:latin typeface="Consolas" charset="0"/>
              </a:rPr>
              <a:t>="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@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ViewData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[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 err="1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ReturnUrl</a:t>
            </a:r>
            <a:r>
              <a:rPr lang="en-US" dirty="0">
                <a:solidFill>
                  <a:srgbClr val="A31515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]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method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="post"</a:t>
            </a:r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Consolas" charset="0"/>
              </a:rPr>
              <a:t>	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onsolas" charset="0"/>
              </a:rPr>
              <a:t>class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Consolas" charset="0"/>
              </a:rPr>
              <a:t>="form-horizontal"&gt;</a:t>
            </a:r>
            <a:endParaRPr lang="en-US" dirty="0">
              <a:solidFill>
                <a:srgbClr val="000000"/>
              </a:solidFill>
              <a:highlight>
                <a:srgbClr val="FFFF00"/>
              </a:highlight>
              <a:latin typeface="Consola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2179" y="3515140"/>
            <a:ext cx="6670542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" charset="0"/>
              </a:rPr>
              <a:t>&lt;form method="post" class="form-horizontal" action="/Account/Login"&gt;</a:t>
            </a:r>
          </a:p>
        </p:txBody>
      </p:sp>
    </p:spTree>
    <p:extLst>
      <p:ext uri="{BB962C8B-B14F-4D97-AF65-F5344CB8AC3E}">
        <p14:creationId xmlns:p14="http://schemas.microsoft.com/office/powerpoint/2010/main" val="1417966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791" y="3165438"/>
            <a:ext cx="9404723" cy="1400530"/>
          </a:xfrm>
        </p:spPr>
        <p:txBody>
          <a:bodyPr/>
          <a:lstStyle/>
          <a:p>
            <a:r>
              <a:rPr lang="en-US" dirty="0"/>
              <a:t>THE END. For now. I’ll be back.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791882"/>
          </a:xfrm>
        </p:spPr>
        <p:txBody>
          <a:bodyPr/>
          <a:lstStyle/>
          <a:p>
            <a:r>
              <a:rPr lang="en-US" dirty="0"/>
              <a:t>It was great! It’s the best. Not a fake news!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- TODO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helpers</a:t>
            </a:r>
          </a:p>
          <a:p>
            <a:r>
              <a:rPr lang="en-US" dirty="0"/>
              <a:t>View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&lt;form&gt;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Asp-controller=“&lt;Controller Name&gt;”</a:t>
            </a:r>
          </a:p>
          <a:p>
            <a:r>
              <a:rPr lang="en-US" dirty="0"/>
              <a:t>Asp-action=“&lt;Action Name&gt;”</a:t>
            </a:r>
            <a:br>
              <a:rPr lang="en-US" dirty="0"/>
            </a:br>
            <a:r>
              <a:rPr lang="en-US" dirty="0"/>
              <a:t>Forms target is constructed out of controller and action tag helpers</a:t>
            </a:r>
          </a:p>
          <a:p>
            <a:r>
              <a:rPr lang="en-US" dirty="0"/>
              <a:t>Asp-route=“&lt;Route Name from routing table&gt;”</a:t>
            </a:r>
            <a:br>
              <a:rPr lang="en-US" dirty="0"/>
            </a:br>
            <a:r>
              <a:rPr lang="en-US" dirty="0"/>
              <a:t>Forms target is constructed using routing table</a:t>
            </a:r>
          </a:p>
          <a:p>
            <a:r>
              <a:rPr lang="en-US" dirty="0"/>
              <a:t>Asp-route-&lt;parameter name&gt;</a:t>
            </a:r>
            <a:br>
              <a:rPr lang="en-US" dirty="0"/>
            </a:br>
            <a:r>
              <a:rPr lang="en-US" dirty="0"/>
              <a:t>Parameter name is added to forms target (as query string)</a:t>
            </a:r>
          </a:p>
          <a:p>
            <a:r>
              <a:rPr lang="en-US" dirty="0"/>
              <a:t>Asp-</a:t>
            </a:r>
            <a:r>
              <a:rPr lang="en-US" dirty="0" err="1"/>
              <a:t>antiforgery</a:t>
            </a:r>
            <a:r>
              <a:rPr lang="en-US" dirty="0"/>
              <a:t>=“true/false”</a:t>
            </a:r>
            <a:br>
              <a:rPr lang="en-US" dirty="0"/>
            </a:br>
            <a:r>
              <a:rPr lang="en-US" dirty="0"/>
              <a:t>Generate anti-forgery token as hidden value to form. Usually controlled by [</a:t>
            </a:r>
            <a:r>
              <a:rPr lang="en-US" dirty="0" err="1"/>
              <a:t>ValidateAntiForgeryToken</a:t>
            </a:r>
            <a:r>
              <a:rPr lang="en-US" dirty="0"/>
              <a:t>] attribute in 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5786734"/>
            <a:ext cx="1173480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3006D"/>
                </a:solidFill>
                <a:latin typeface="Courier" charset="0"/>
              </a:rPr>
              <a:t>&lt;input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name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="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__</a:t>
            </a:r>
            <a:r>
              <a:rPr lang="en-US" dirty="0" err="1">
                <a:solidFill>
                  <a:srgbClr val="000000"/>
                </a:solidFill>
                <a:latin typeface="Courier" charset="0"/>
              </a:rPr>
              <a:t>RequestVerificationToken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"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type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="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hidden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" 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value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="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CfDJ8O3e77kPeG5Fju-exRwNp8_5FUhPiQ-vxSyhpobWy0ORwL1QWwrZfyGSKxe-hClHCByTfSImSXgBIJ-cxSgHrvQsOLluGSIwgAFHclMpAIWaBBB8csOoiW0gS1o_bp_sQlhxrypM37B47MU8I_cfN1A</a:t>
            </a:r>
            <a:r>
              <a:rPr lang="en-US" dirty="0">
                <a:solidFill>
                  <a:srgbClr val="73006D"/>
                </a:solidFill>
                <a:latin typeface="Courier" charset="0"/>
              </a:rPr>
              <a:t>" /&gt;</a:t>
            </a:r>
            <a:r>
              <a:rPr lang="en-US" dirty="0">
                <a:solidFill>
                  <a:srgbClr val="000000"/>
                </a:solidFill>
                <a:latin typeface="Times-Roman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49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&lt;form&gt;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Asp-all-route-data</a:t>
            </a:r>
            <a:br>
              <a:rPr lang="en-US" dirty="0"/>
            </a:br>
            <a:r>
              <a:rPr lang="en-US" dirty="0"/>
              <a:t>Give a dictionary for all route/target parameters</a:t>
            </a:r>
          </a:p>
          <a:p>
            <a:r>
              <a:rPr lang="en-US" dirty="0"/>
              <a:t>Asp-area</a:t>
            </a:r>
            <a:br>
              <a:rPr lang="en-US" dirty="0"/>
            </a:br>
            <a:r>
              <a:rPr lang="en-US" dirty="0"/>
              <a:t>Use area in route/target (usually not needed to specify explicitly) </a:t>
            </a:r>
          </a:p>
          <a:p>
            <a:r>
              <a:rPr lang="en-US" dirty="0"/>
              <a:t>Asp-fragment</a:t>
            </a:r>
            <a:br>
              <a:rPr lang="en-US" dirty="0"/>
            </a:br>
            <a:r>
              <a:rPr lang="en-US" dirty="0"/>
              <a:t>add #&lt;value&gt; to route/target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6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&lt;div&gt;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Asp-validation-summary </a:t>
            </a:r>
            <a:r>
              <a:rPr lang="mr-IN" dirty="0"/>
              <a:t>–</a:t>
            </a:r>
            <a:r>
              <a:rPr lang="en-US" dirty="0"/>
              <a:t> display validation summary in this div</a:t>
            </a:r>
          </a:p>
          <a:p>
            <a:pPr lvl="1"/>
            <a:r>
              <a:rPr lang="en-US" dirty="0" err="1"/>
              <a:t>ValidationSummary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All </a:t>
            </a:r>
            <a:r>
              <a:rPr lang="mr-IN" dirty="0"/>
              <a:t>–</a:t>
            </a:r>
            <a:r>
              <a:rPr lang="en-US" dirty="0"/>
              <a:t> property and model</a:t>
            </a:r>
            <a:br>
              <a:rPr lang="en-US" dirty="0"/>
            </a:br>
            <a:r>
              <a:rPr lang="en-US" dirty="0" err="1"/>
              <a:t>ModelOnly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only model</a:t>
            </a:r>
            <a:br>
              <a:rPr lang="en-US" dirty="0"/>
            </a:br>
            <a:r>
              <a:rPr lang="en-US" dirty="0"/>
              <a:t>None - 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6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&lt;input&gt;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524048" cy="4195481"/>
          </a:xfrm>
        </p:spPr>
        <p:txBody>
          <a:bodyPr>
            <a:normAutofit/>
          </a:bodyPr>
          <a:lstStyle/>
          <a:p>
            <a:r>
              <a:rPr lang="en-US" dirty="0"/>
              <a:t>Asp-action, Asp-all-route-data, Asp-area, Asp-controller, Asp-fragment, Asp-route</a:t>
            </a:r>
          </a:p>
          <a:p>
            <a:r>
              <a:rPr lang="en-US" dirty="0"/>
              <a:t>Asp-for=“&lt;</a:t>
            </a:r>
            <a:r>
              <a:rPr lang="en-US" dirty="0" err="1"/>
              <a:t>ModelExpression</a:t>
            </a:r>
            <a:r>
              <a:rPr lang="en-US" dirty="0"/>
              <a:t>&gt;”</a:t>
            </a:r>
            <a:br>
              <a:rPr lang="en-US" dirty="0"/>
            </a:br>
            <a:r>
              <a:rPr lang="en-US" dirty="0"/>
              <a:t>Generates id and name attributes </a:t>
            </a:r>
            <a:r>
              <a:rPr lang="mr-IN" dirty="0"/>
              <a:t>–</a:t>
            </a:r>
            <a:r>
              <a:rPr lang="en-US" dirty="0"/>
              <a:t> used later in model binding</a:t>
            </a:r>
            <a:br>
              <a:rPr lang="en-US" dirty="0"/>
            </a:br>
            <a:r>
              <a:rPr lang="en-US" dirty="0"/>
              <a:t>Sets the type attribute </a:t>
            </a:r>
            <a:r>
              <a:rPr lang="mr-IN" dirty="0"/>
              <a:t>–</a:t>
            </a:r>
            <a:r>
              <a:rPr lang="en-US" dirty="0"/>
              <a:t> based on model type and data annotations</a:t>
            </a:r>
            <a:br>
              <a:rPr lang="en-US" dirty="0"/>
            </a:br>
            <a:r>
              <a:rPr lang="en-US" dirty="0"/>
              <a:t>Sets up client side validation</a:t>
            </a:r>
            <a:br>
              <a:rPr lang="en-US" dirty="0"/>
            </a:br>
            <a:r>
              <a:rPr lang="en-US" dirty="0"/>
              <a:t>asp-for=“property1” becomes in generated code m=&gt;m.property1</a:t>
            </a:r>
          </a:p>
          <a:p>
            <a:r>
              <a:rPr lang="en-US" dirty="0"/>
              <a:t>Asp-format=“&lt;format&gt;”</a:t>
            </a:r>
            <a:br>
              <a:rPr lang="en-US" dirty="0"/>
            </a:br>
            <a:r>
              <a:rPr lang="en-US" dirty="0"/>
              <a:t>use to format value</a:t>
            </a:r>
            <a:br>
              <a:rPr lang="en-US" dirty="0"/>
            </a:br>
            <a:r>
              <a:rPr lang="en-US" dirty="0"/>
              <a:t>&lt;input asp-for="</a:t>
            </a:r>
            <a:r>
              <a:rPr lang="en-US" dirty="0" err="1"/>
              <a:t>SomeNumber</a:t>
            </a:r>
            <a:r>
              <a:rPr lang="en-US" dirty="0"/>
              <a:t>" asp-format="{0:N4}"/&gt;</a:t>
            </a:r>
          </a:p>
          <a:p>
            <a:r>
              <a:rPr lang="en-US" dirty="0"/>
              <a:t>Input tag helper does not handle collections and templates </a:t>
            </a:r>
            <a:r>
              <a:rPr lang="mr-IN" dirty="0"/>
              <a:t>–</a:t>
            </a:r>
            <a:r>
              <a:rPr lang="en-US" dirty="0"/>
              <a:t> use </a:t>
            </a:r>
            <a:r>
              <a:rPr lang="en-US" dirty="0" err="1"/>
              <a:t>Html.XxxxxFor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&lt;input&gt;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 type is set based on .NET type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412915"/>
              </p:ext>
            </p:extLst>
          </p:nvPr>
        </p:nvGraphicFramePr>
        <p:xfrm>
          <a:off x="1824489" y="2746431"/>
          <a:ext cx="8947150" cy="3590496"/>
        </p:xfrm>
        <a:graphic>
          <a:graphicData uri="http://schemas.openxmlformats.org/drawingml/2006/table">
            <a:tbl>
              <a:tblPr/>
              <a:tblGrid>
                <a:gridCol w="447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.NET type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Input Type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Bool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type=”checkbox”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String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type=”text”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DateTime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type=”datetime”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Byte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type=”number”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Int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type=”number”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Single, Double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type=”number”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53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Views </a:t>
            </a:r>
            <a:r>
              <a:rPr lang="mr-IN" dirty="0"/>
              <a:t>–</a:t>
            </a:r>
            <a:r>
              <a:rPr lang="en-US" dirty="0"/>
              <a:t> Tag Helpers - &lt;input&gt;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 use data annotations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2544"/>
              </p:ext>
            </p:extLst>
          </p:nvPr>
        </p:nvGraphicFramePr>
        <p:xfrm>
          <a:off x="2972753" y="2535687"/>
          <a:ext cx="8947150" cy="4103424"/>
        </p:xfrm>
        <a:graphic>
          <a:graphicData uri="http://schemas.openxmlformats.org/drawingml/2006/table">
            <a:tbl>
              <a:tblPr/>
              <a:tblGrid>
                <a:gridCol w="4473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2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Attribute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>
                          <a:effectLst/>
                          <a:latin typeface="segoe-ui_semibold" charset="0"/>
                        </a:rPr>
                        <a:t>Input Type</a:t>
                      </a:r>
                    </a:p>
                  </a:txBody>
                  <a:tcPr marL="179391" marR="179391" marT="134544" marB="134544" anchor="b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[EmailAddress]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type=”email”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mr-IN" sz="1600">
                          <a:effectLst/>
                        </a:rPr>
                        <a:t>[Url]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type=”url”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[HiddenInput]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type=”hidden”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[Phone]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type=”tel”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[DataType(DataType.Password)]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type=”password”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[DataType(DataType.Date)]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type=”date”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266">
                <a:tc>
                  <a:txBody>
                    <a:bodyPr/>
                    <a:lstStyle/>
                    <a:p>
                      <a:pPr fontAlgn="t"/>
                      <a:r>
                        <a:rPr lang="en-US" sz="1600">
                          <a:effectLst/>
                        </a:rPr>
                        <a:t>[DataType(DataType.Time)]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600" dirty="0">
                          <a:effectLst/>
                        </a:rPr>
                        <a:t>type=”time”</a:t>
                      </a:r>
                    </a:p>
                  </a:txBody>
                  <a:tcPr marL="179391" marR="179391" marT="134544" marB="134544">
                    <a:lnL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3E3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3077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20694</TotalTime>
  <Words>1113</Words>
  <Application>Microsoft Macintosh PowerPoint</Application>
  <PresentationFormat>Widescreen</PresentationFormat>
  <Paragraphs>308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Century Gothic</vt:lpstr>
      <vt:lpstr>Consolas</vt:lpstr>
      <vt:lpstr>Courier</vt:lpstr>
      <vt:lpstr>Menlo-Regular</vt:lpstr>
      <vt:lpstr>segoe-ui_semibold</vt:lpstr>
      <vt:lpstr>Times-Roman</vt:lpstr>
      <vt:lpstr>Wingdings 3</vt:lpstr>
      <vt:lpstr>Ion</vt:lpstr>
      <vt:lpstr>ASP.NET Web applications – ICD0015</vt:lpstr>
      <vt:lpstr>Views – Tag Helpers</vt:lpstr>
      <vt:lpstr>Views – Tag Helpers - &lt;form&gt;</vt:lpstr>
      <vt:lpstr>Views – Tag Helpers - &lt;form&gt;</vt:lpstr>
      <vt:lpstr>Views – Tag Helpers - &lt;form&gt;</vt:lpstr>
      <vt:lpstr>Views – Tag Helpers - &lt;div&gt;</vt:lpstr>
      <vt:lpstr>Views – Tag Helpers - &lt;input&gt;</vt:lpstr>
      <vt:lpstr>Views – Tag Helpers - &lt;input&gt;</vt:lpstr>
      <vt:lpstr>Views – Tag Helpers - &lt;input&gt;</vt:lpstr>
      <vt:lpstr>Views – Tag Helpers - &lt;span&gt;</vt:lpstr>
      <vt:lpstr>Views – Tag Helpers - &lt;label&gt;</vt:lpstr>
      <vt:lpstr>Views – Tag Helpers - &lt;textarea&gt;</vt:lpstr>
      <vt:lpstr>Views – Tag Helpers - &lt;select&gt;, option group &lt;optgroup&gt;</vt:lpstr>
      <vt:lpstr>Views – Tag Helpers - &lt;select&gt;, option group &lt;optgroup&gt;</vt:lpstr>
      <vt:lpstr>Views – Tag Helpers - &lt;select&gt; multi-select</vt:lpstr>
      <vt:lpstr>Views – Tag Helpers - Collections</vt:lpstr>
      <vt:lpstr>Views – Tag Helpers - &lt;a&gt;</vt:lpstr>
      <vt:lpstr>Views – Tag Helpers - &lt;img&gt;</vt:lpstr>
      <vt:lpstr>Views – Tag Helpers - &lt;script&gt;</vt:lpstr>
      <vt:lpstr>Views – Tag Helpers - &lt;script&gt;</vt:lpstr>
      <vt:lpstr>Views – Tag Helpers - &lt;link&gt;</vt:lpstr>
      <vt:lpstr>Views – Tag Helpers - &lt;environment&gt;</vt:lpstr>
      <vt:lpstr>Views – Html helpers</vt:lpstr>
      <vt:lpstr>Views – html helpers</vt:lpstr>
      <vt:lpstr>Views – html helpers</vt:lpstr>
      <vt:lpstr>Views – html helpers</vt:lpstr>
      <vt:lpstr>Views – html helpers</vt:lpstr>
      <vt:lpstr>Views – html helpers, EditorFor</vt:lpstr>
      <vt:lpstr>Views – html helpers</vt:lpstr>
      <vt:lpstr>THE END. For now. I’ll be back.</vt:lpstr>
      <vt:lpstr>Views - TODO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subject/>
  <dc:creator>andres käver</dc:creator>
  <cp:keywords/>
  <dc:description/>
  <cp:lastModifiedBy>Andres Käver</cp:lastModifiedBy>
  <cp:revision>140</cp:revision>
  <dcterms:created xsi:type="dcterms:W3CDTF">2015-10-15T12:35:18Z</dcterms:created>
  <dcterms:modified xsi:type="dcterms:W3CDTF">2019-03-29T10:53:33Z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