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343" r:id="rId2"/>
    <p:sldId id="278" r:id="rId3"/>
    <p:sldId id="279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2" r:id="rId12"/>
    <p:sldId id="288" r:id="rId13"/>
    <p:sldId id="289" r:id="rId14"/>
    <p:sldId id="290" r:id="rId15"/>
    <p:sldId id="291" r:id="rId16"/>
    <p:sldId id="292" r:id="rId17"/>
    <p:sldId id="296" r:id="rId18"/>
    <p:sldId id="298" r:id="rId19"/>
    <p:sldId id="293" r:id="rId20"/>
    <p:sldId id="297" r:id="rId21"/>
    <p:sldId id="295" r:id="rId22"/>
    <p:sldId id="294" r:id="rId23"/>
    <p:sldId id="344" r:id="rId24"/>
    <p:sldId id="345" r:id="rId25"/>
    <p:sldId id="346" r:id="rId26"/>
    <p:sldId id="347" r:id="rId27"/>
    <p:sldId id="34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86382"/>
  </p:normalViewPr>
  <p:slideViewPr>
    <p:cSldViewPr snapToGrid="0">
      <p:cViewPr varScale="1">
        <p:scale>
          <a:sx n="91" d="100"/>
          <a:sy n="91" d="100"/>
        </p:scale>
        <p:origin x="12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26.04.19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6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localization resources are not needed </a:t>
            </a:r>
            <a:r>
              <a:rPr lang="mr-IN" dirty="0"/>
              <a:t>–</a:t>
            </a:r>
            <a:r>
              <a:rPr lang="en-US" dirty="0"/>
              <a:t> key values are used as return values.</a:t>
            </a:r>
          </a:p>
          <a:p>
            <a:r>
              <a:rPr lang="en-US" dirty="0"/>
              <a:t>Typically localization is done later in app development lifecycle </a:t>
            </a:r>
            <a:r>
              <a:rPr lang="mr-IN" dirty="0"/>
              <a:t>–</a:t>
            </a:r>
            <a:r>
              <a:rPr lang="en-US" dirty="0"/>
              <a:t> usually by hired service (do you write Chinese?)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i18n -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new folder to web project </a:t>
            </a:r>
            <a:r>
              <a:rPr lang="mr-IN" dirty="0"/>
              <a:t>–</a:t>
            </a:r>
            <a:r>
              <a:rPr lang="en-US" dirty="0"/>
              <a:t> named “Resources” typically</a:t>
            </a:r>
            <a:br>
              <a:rPr lang="en-US" dirty="0"/>
            </a:br>
            <a:r>
              <a:rPr lang="en-US" dirty="0"/>
              <a:t>Specify this folder name in </a:t>
            </a:r>
            <a:r>
              <a:rPr lang="en-US" dirty="0" err="1"/>
              <a:t>startup.cs</a:t>
            </a:r>
            <a:endParaRPr lang="en-US" dirty="0"/>
          </a:p>
          <a:p>
            <a:r>
              <a:rPr lang="en-US" dirty="0"/>
              <a:t>Create resource files in this folder (dot or path naming)</a:t>
            </a:r>
            <a:br>
              <a:rPr lang="en-US" dirty="0"/>
            </a:br>
            <a:r>
              <a:rPr lang="en-US" dirty="0" err="1"/>
              <a:t>Controllers.HomeController.et.resx</a:t>
            </a:r>
            <a:br>
              <a:rPr lang="en-US" dirty="0"/>
            </a:br>
            <a:r>
              <a:rPr lang="en-US" dirty="0" err="1"/>
              <a:t>Views.Home.About.et.resx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3" y="4339869"/>
            <a:ext cx="6858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4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941542" cy="4195481"/>
          </a:xfrm>
        </p:spPr>
        <p:txBody>
          <a:bodyPr/>
          <a:lstStyle/>
          <a:p>
            <a:r>
              <a:rPr lang="en-US" dirty="0"/>
              <a:t>How to override automatically discovered localization settings?</a:t>
            </a:r>
            <a:br>
              <a:rPr lang="en-US" dirty="0"/>
            </a:br>
            <a:r>
              <a:rPr lang="en-US" dirty="0"/>
              <a:t>by default, culture values are taken from current webserver settings.</a:t>
            </a:r>
          </a:p>
          <a:p>
            <a:r>
              <a:rPr lang="en-US" dirty="0"/>
              <a:t>Add this to end of _Layout file (and add @using </a:t>
            </a:r>
            <a:r>
              <a:rPr lang="en-US" dirty="0" err="1"/>
              <a:t>System.Globalization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Several possibilities how to override. Default implementation uses (middleware):</a:t>
            </a:r>
            <a:br>
              <a:rPr lang="en-US" dirty="0"/>
            </a:br>
            <a:r>
              <a:rPr lang="en-US" dirty="0" err="1"/>
              <a:t>QueryStringRequestCultureProvider</a:t>
            </a:r>
            <a:br>
              <a:rPr lang="en-US" dirty="0"/>
            </a:br>
            <a:r>
              <a:rPr lang="en-US" dirty="0" err="1"/>
              <a:t>CookieRequestCultureProvider</a:t>
            </a:r>
            <a:br>
              <a:rPr lang="en-US" dirty="0"/>
            </a:br>
            <a:r>
              <a:rPr lang="en-US" dirty="0" err="1"/>
              <a:t>AcceptLanguageHeaderRequestCultureProvider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317" y="3550494"/>
            <a:ext cx="11214537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r>
              <a:rPr lang="en-US" dirty="0">
                <a:solidFill>
                  <a:srgbClr val="8AAE91"/>
                </a:solidFill>
                <a:latin typeface="Consolas" charset="0"/>
              </a:rPr>
              <a:t>&amp;copy;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2017 -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WebApp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@(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$"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CurrentCulture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{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CultureInfo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.CurrentCulture.Name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CurrentUICulture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{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CultureInfo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.CurrentUICulture.Name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en-US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the languages that are supported (</a:t>
            </a:r>
            <a:r>
              <a:rPr lang="en-US" dirty="0" err="1"/>
              <a:t>ConfigureServices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248" y="2688125"/>
            <a:ext cx="11750566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services.Configure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RequestLocalizationOptions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&gt;(options =&gt;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{</a:t>
            </a: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mr-IN" sz="1600" dirty="0" err="1">
                <a:solidFill>
                  <a:srgbClr val="0000FF"/>
                </a:solidFill>
                <a:latin typeface="Consolas" charset="0"/>
              </a:rPr>
              <a:t>var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600" dirty="0" err="1">
                <a:solidFill>
                  <a:srgbClr val="000000"/>
                </a:solidFill>
                <a:latin typeface="Consolas" charset="0"/>
              </a:rPr>
              <a:t>supportedCultures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sz="1600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[]{</a:t>
            </a:r>
          </a:p>
          <a:p>
            <a:r>
              <a:rPr lang="et-EE" sz="1600" dirty="0">
                <a:solidFill>
                  <a:srgbClr val="0000FF"/>
                </a:solidFill>
                <a:latin typeface="Consolas" charset="0"/>
              </a:rPr>
              <a:t>					</a:t>
            </a:r>
            <a:r>
              <a:rPr lang="mr-IN" sz="1600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600" dirty="0" err="1">
                <a:solidFill>
                  <a:srgbClr val="2B91AF"/>
                </a:solidFill>
                <a:latin typeface="Consolas" charset="0"/>
              </a:rPr>
              <a:t>CultureInfo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mr-IN" sz="1600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sz="1600" dirty="0" err="1">
                <a:solidFill>
                  <a:srgbClr val="A31515"/>
                </a:solidFill>
                <a:latin typeface="Consolas" charset="0"/>
              </a:rPr>
              <a:t>en</a:t>
            </a:r>
            <a:r>
              <a:rPr lang="mr-IN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),</a:t>
            </a:r>
          </a:p>
          <a:p>
            <a:r>
              <a:rPr lang="et-EE" sz="1600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sz="1600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600" dirty="0" err="1">
                <a:solidFill>
                  <a:srgbClr val="2B91AF"/>
                </a:solidFill>
                <a:latin typeface="Consolas" charset="0"/>
              </a:rPr>
              <a:t>CultureInfo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mr-IN" sz="1600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sz="1600" dirty="0" err="1">
                <a:solidFill>
                  <a:srgbClr val="A31515"/>
                </a:solidFill>
                <a:latin typeface="Consolas" charset="0"/>
              </a:rPr>
              <a:t>et</a:t>
            </a:r>
            <a:r>
              <a:rPr lang="mr-IN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        };</a:t>
            </a:r>
          </a:p>
          <a:p>
            <a:endParaRPr lang="mr-IN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>
                <a:solidFill>
                  <a:srgbClr val="008000"/>
                </a:solidFill>
                <a:latin typeface="Consolas" charset="0"/>
              </a:rPr>
              <a:t>// State what the default culture for your application is.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			 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options.DefaultRequestCulture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RequestCulture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(culture: </a:t>
            </a:r>
            <a:r>
              <a:rPr lang="en-US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charset="0"/>
              </a:rPr>
              <a:t>en</a:t>
            </a:r>
            <a:r>
              <a:rPr lang="en-US" sz="1600" dirty="0">
                <a:solidFill>
                  <a:srgbClr val="A31515"/>
                </a:solidFill>
                <a:latin typeface="Consolas" charset="0"/>
              </a:rPr>
              <a:t>-GB"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uiCulture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en-US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charset="0"/>
              </a:rPr>
              <a:t>en</a:t>
            </a:r>
            <a:r>
              <a:rPr lang="en-US" sz="1600" dirty="0">
                <a:solidFill>
                  <a:srgbClr val="A31515"/>
                </a:solidFill>
                <a:latin typeface="Consolas" charset="0"/>
              </a:rPr>
              <a:t>-GB"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>
                <a:solidFill>
                  <a:srgbClr val="008000"/>
                </a:solidFill>
                <a:latin typeface="Consolas" charset="0"/>
              </a:rPr>
              <a:t>// You must explicitly state which cultures your application supports.</a:t>
            </a:r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			 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options.SupportedCultures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supportedCultures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>
                <a:solidFill>
                  <a:srgbClr val="008000"/>
                </a:solidFill>
                <a:latin typeface="Consolas" charset="0"/>
              </a:rPr>
              <a:t>// These are the cultures the app supports for UI strings</a:t>
            </a:r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options.SupportedUICultures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supportedCultures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    });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700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the middleware (Configure)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 from browser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http://</a:t>
            </a:r>
            <a:r>
              <a:rPr lang="mr-IN" dirty="0"/>
              <a:t>…</a:t>
            </a:r>
            <a:r>
              <a:rPr lang="et-EE" dirty="0"/>
              <a:t>./?</a:t>
            </a:r>
            <a:r>
              <a:rPr lang="et-EE" dirty="0" err="1"/>
              <a:t>culture</a:t>
            </a:r>
            <a:r>
              <a:rPr lang="et-EE" dirty="0"/>
              <a:t>=et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110" y="2750854"/>
            <a:ext cx="11356703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Configure(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IApplicationBuilder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app,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IHostingEnvironment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env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ILoggerFactory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loggerFactory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loggerFactory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...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app.UseRequestLocalization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 	options: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app.ApplicationServices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.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GetService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IOptions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RequestLocalizationOptions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&gt;&gt;().Value);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8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cookie mechanism </a:t>
            </a:r>
            <a:r>
              <a:rPr lang="mr-IN" dirty="0"/>
              <a:t>–</a:t>
            </a:r>
            <a:r>
              <a:rPr lang="en-US" dirty="0"/>
              <a:t> create partial and use it in _Layout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656" y="2515391"/>
            <a:ext cx="12034344" cy="418576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IViewLocalizer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Localizer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IOptions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RequestLocalizationOptions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&gt;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LocOptions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@{</a:t>
            </a:r>
          </a:p>
          <a:p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cs-CZ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var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requestCulture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Context.Features.Get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IRequestCultureFeature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&gt;();</a:t>
            </a:r>
          </a:p>
          <a:p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cs-CZ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var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cultureItems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LocOptions.Value.SupportedUICultures</a:t>
            </a:r>
            <a:endParaRPr lang="cs-CZ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    .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Select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(c =&gt; </a:t>
            </a:r>
            <a:r>
              <a:rPr lang="cs-CZ" sz="1400" dirty="0" err="1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SelectListItem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Value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c.Name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Text =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c.DisplayName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})</a:t>
            </a:r>
          </a:p>
          <a:p>
            <a:r>
              <a:rPr lang="mr-IN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    .</a:t>
            </a:r>
            <a:r>
              <a:rPr lang="mr-IN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ToList</a:t>
            </a:r>
            <a:r>
              <a:rPr lang="mr-IN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();</a:t>
            </a:r>
            <a:br>
              <a:rPr lang="et-EE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</a:br>
            <a:r>
              <a:rPr lang="mr-IN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</a:p>
          <a:p>
            <a:endParaRPr lang="mr-IN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div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title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@Localizer[name: </a:t>
            </a:r>
            <a:r>
              <a:rPr lang="en-US" sz="1400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"Request culture provider:"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requestCulture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?.Provider?.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GetType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().Name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"&gt;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form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id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selectLanguage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asp-controller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="Home"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asp-action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SetLanguage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asp-route-</a:t>
            </a:r>
            <a:r>
              <a:rPr lang="en-US" sz="1400" b="1" dirty="0" err="1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returnUrl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Context.Request.Path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method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="post"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class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="form-horizontal"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role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="form"&gt;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    @Localizer[name: </a:t>
            </a:r>
            <a:r>
              <a:rPr lang="en-US" sz="1400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"Language:"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 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select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name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="culture"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onchange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.form.submit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();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asp-items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cultureItems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"&gt;&lt;/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select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mr-IN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mr-IN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mr-IN" sz="1400" b="1" dirty="0" err="1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form</a:t>
            </a:r>
            <a:r>
              <a:rPr lang="mr-IN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mr-IN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et-EE" sz="1400" dirty="0">
              <a:solidFill>
                <a:srgbClr val="0000FF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mr-IN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t-EE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/div&gt;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947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method to </a:t>
            </a:r>
            <a:r>
              <a:rPr lang="en-US" dirty="0" err="1"/>
              <a:t>HomeController</a:t>
            </a:r>
            <a:r>
              <a:rPr lang="en-US" dirty="0"/>
              <a:t> for cookie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269" y="3011069"/>
            <a:ext cx="11918731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[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HttpPost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IActionResult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SetLanguage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culture,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returnUrl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Response.Cookies.Append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key: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CookieRequestCultureProvider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.DefaultCookieName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value: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CookieRequestCultureProvider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.MakeCookieValue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br>
              <a:rPr lang="en-US" dirty="0">
                <a:solidFill>
                  <a:srgbClr val="000000"/>
                </a:solidFill>
                <a:latin typeface="Consolas" charset="0"/>
              </a:rPr>
            </a:br>
            <a:r>
              <a:rPr lang="en-US" dirty="0">
                <a:solidFill>
                  <a:srgbClr val="000000"/>
                </a:solidFill>
                <a:latin typeface="Consolas" charset="0"/>
              </a:rPr>
              <a:t>					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requestCulture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RequestCulture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(culture: culture)),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options: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CookieOptions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{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		Expires =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DateTimeOffset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.UtcNow.AddYears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(years: 1)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);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LocalRedirect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localUrl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returnUrl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robust version: use resource strings directly – correct version is chosen based on culture</a:t>
            </a:r>
          </a:p>
          <a:p>
            <a:r>
              <a:rPr lang="en-US" dirty="0"/>
              <a:t>In views: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models: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0EBF9-F4E1-7E41-ACA1-35389E469D91}"/>
              </a:ext>
            </a:extLst>
          </p:cNvPr>
          <p:cNvSpPr txBox="1"/>
          <p:nvPr/>
        </p:nvSpPr>
        <p:spPr>
          <a:xfrm>
            <a:off x="3107585" y="3059668"/>
            <a:ext cx="848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&lt;div&gt; &lt;h4&gt;@</a:t>
            </a:r>
            <a:r>
              <a:rPr lang="en-US" dirty="0" err="1"/>
              <a:t>Resources.WebApp.Views.Home.Index.NextEvent</a:t>
            </a:r>
            <a:r>
              <a:rPr lang="en-US" dirty="0"/>
              <a:t>&lt;/h4&gt;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84D5F-A104-F34B-819E-8DBAC3F0DC28}"/>
              </a:ext>
            </a:extLst>
          </p:cNvPr>
          <p:cNvSpPr txBox="1"/>
          <p:nvPr/>
        </p:nvSpPr>
        <p:spPr>
          <a:xfrm>
            <a:off x="3107585" y="4551374"/>
            <a:ext cx="737707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MaxLength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(128)]        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[Display(Name = "FirstName", 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ResourceType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Resources.Domain.ApplicationUser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))]        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public string FirstName { get; set;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8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all the localizations (</a:t>
            </a:r>
            <a:r>
              <a:rPr lang="en-US" dirty="0" err="1"/>
              <a:t>resx</a:t>
            </a:r>
            <a:r>
              <a:rPr lang="en-US" dirty="0"/>
              <a:t> files) in separate project</a:t>
            </a:r>
          </a:p>
          <a:p>
            <a:r>
              <a:rPr lang="en-US" dirty="0"/>
              <a:t>Maintain control over the file organization – can get messy real quick!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1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 is near!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31336" cy="45265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Globalization (G11N): The process of making an application support different languages and regions.</a:t>
            </a:r>
          </a:p>
          <a:p>
            <a:r>
              <a:rPr lang="en-US" dirty="0"/>
              <a:t>Localization (L10N): The process of customizing an application for a given language and region.</a:t>
            </a:r>
          </a:p>
          <a:p>
            <a:r>
              <a:rPr lang="en-US" dirty="0"/>
              <a:t>Internationalization (I18N): Describes both globalization and localization.</a:t>
            </a:r>
          </a:p>
          <a:p>
            <a:r>
              <a:rPr lang="en-US" dirty="0"/>
              <a:t>Culture: It is a language and, optionally, a region.</a:t>
            </a:r>
          </a:p>
          <a:p>
            <a:r>
              <a:rPr lang="en-US" dirty="0"/>
              <a:t>Locale: A locale is the same as a culture.</a:t>
            </a:r>
          </a:p>
          <a:p>
            <a:r>
              <a:rPr lang="en-US" dirty="0"/>
              <a:t>Neutral culture: A culture that has a specified language, but not a region. (e.g. "</a:t>
            </a:r>
            <a:r>
              <a:rPr lang="en-US" dirty="0" err="1"/>
              <a:t>en</a:t>
            </a:r>
            <a:r>
              <a:rPr lang="en-US" dirty="0"/>
              <a:t>", "</a:t>
            </a:r>
            <a:r>
              <a:rPr lang="en-US" dirty="0" err="1"/>
              <a:t>es</a:t>
            </a:r>
            <a:r>
              <a:rPr lang="en-US" dirty="0"/>
              <a:t>")</a:t>
            </a:r>
          </a:p>
          <a:p>
            <a:r>
              <a:rPr lang="en-US" dirty="0"/>
              <a:t>Specific culture: A culture that has a specified language and region. (e.g. "</a:t>
            </a:r>
            <a:r>
              <a:rPr lang="en-US" dirty="0" err="1"/>
              <a:t>en</a:t>
            </a:r>
            <a:r>
              <a:rPr lang="en-US" dirty="0"/>
              <a:t>-US", "</a:t>
            </a:r>
            <a:r>
              <a:rPr lang="en-US" dirty="0" err="1"/>
              <a:t>en</a:t>
            </a:r>
            <a:r>
              <a:rPr lang="en-US" dirty="0"/>
              <a:t>-GB", "</a:t>
            </a:r>
            <a:r>
              <a:rPr lang="en-US" dirty="0" err="1"/>
              <a:t>es</a:t>
            </a:r>
            <a:r>
              <a:rPr lang="en-US" dirty="0"/>
              <a:t>-CL")</a:t>
            </a:r>
          </a:p>
          <a:p>
            <a:r>
              <a:rPr lang="en-US" dirty="0"/>
              <a:t>https://</a:t>
            </a:r>
            <a:r>
              <a:rPr lang="en-US" dirty="0" err="1"/>
              <a:t>msdn.microsoft.com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</a:t>
            </a:r>
            <a:r>
              <a:rPr lang="en-US" dirty="0" err="1"/>
              <a:t>goglobal</a:t>
            </a:r>
            <a:r>
              <a:rPr lang="en-US" dirty="0"/>
              <a:t>/bb896001.aspx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one more thing - Content in DB!</a:t>
            </a:r>
          </a:p>
          <a:p>
            <a:r>
              <a:rPr lang="en-US" dirty="0"/>
              <a:t>Several ways how to do it</a:t>
            </a:r>
          </a:p>
          <a:p>
            <a:endParaRPr lang="en-US" dirty="0"/>
          </a:p>
          <a:p>
            <a:r>
              <a:rPr lang="en-US" dirty="0"/>
              <a:t>2 extra tables</a:t>
            </a:r>
          </a:p>
          <a:p>
            <a:pPr lvl="1"/>
            <a:r>
              <a:rPr lang="en-US" dirty="0"/>
              <a:t>one for all the possible translations</a:t>
            </a:r>
          </a:p>
          <a:p>
            <a:pPr lvl="1"/>
            <a:r>
              <a:rPr lang="en-US" dirty="0"/>
              <a:t>second to hold default value and id (1:m relationship to translations) - </a:t>
            </a:r>
            <a:r>
              <a:rPr lang="en-US" dirty="0" err="1"/>
              <a:t>MultilangString</a:t>
            </a:r>
            <a:endParaRPr lang="en-US" dirty="0"/>
          </a:p>
          <a:p>
            <a:r>
              <a:rPr lang="en-US" dirty="0"/>
              <a:t>Replace all your strings in Domain with </a:t>
            </a:r>
            <a:r>
              <a:rPr lang="en-US" dirty="0" err="1"/>
              <a:t>MultilangString</a:t>
            </a:r>
            <a:endParaRPr lang="en-US" dirty="0"/>
          </a:p>
          <a:p>
            <a:r>
              <a:rPr lang="en-US" dirty="0"/>
              <a:t>When </a:t>
            </a:r>
            <a:r>
              <a:rPr lang="en-US" dirty="0" err="1"/>
              <a:t>quering</a:t>
            </a:r>
            <a:r>
              <a:rPr lang="en-US" dirty="0"/>
              <a:t> DB, include correct language values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Todo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Save cookie based on query string</a:t>
            </a:r>
            <a:br>
              <a:rPr lang="en-US" dirty="0"/>
            </a:br>
            <a:r>
              <a:rPr lang="en-US" dirty="0"/>
              <a:t>Implement routing based language selection - </a:t>
            </a:r>
            <a:r>
              <a:rPr lang="en-US" dirty="0" err="1"/>
              <a:t>RouteDataRequestCultureProvider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3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0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81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i18n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18466"/>
            <a:ext cx="6437861" cy="47818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i18n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111" y="2052918"/>
            <a:ext cx="11388234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0000FF"/>
                </a:solidFill>
                <a:latin typeface="Consolas-Bold"/>
              </a:rPr>
              <a:t>int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onsolas"/>
              </a:rPr>
              <a:t>value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= 5600;</a:t>
            </a:r>
          </a:p>
          <a:p>
            <a:r>
              <a:rPr lang="fi-FI" dirty="0">
                <a:solidFill>
                  <a:prstClr val="black"/>
                </a:solidFill>
                <a:latin typeface="Consolas"/>
              </a:rPr>
              <a:t> 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Thread.CurrentThread.CurrentCulture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fi-FI" b="1" dirty="0">
                <a:solidFill>
                  <a:srgbClr val="0000FF"/>
                </a:solidFill>
                <a:latin typeface="Consolas-Bold"/>
              </a:rPr>
              <a:t>new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onsolas"/>
              </a:rPr>
              <a:t>System.Globalization.CultureInfo(</a:t>
            </a:r>
            <a:r>
              <a:rPr lang="fi-FI" dirty="0" err="1">
                <a:solidFill>
                  <a:srgbClr val="0000FF"/>
                </a:solidFill>
                <a:latin typeface="Consolas"/>
              </a:rPr>
              <a:t>"es-CL</a:t>
            </a:r>
            <a:r>
              <a:rPr lang="fi-FI" dirty="0">
                <a:solidFill>
                  <a:srgbClr val="0000FF"/>
                </a:solidFill>
                <a:latin typeface="Consolas"/>
              </a:rPr>
              <a:t>"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Console.WriteLine(DateTime.Now.ToShortDateString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());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Console.WriteLine(value.ToString(</a:t>
            </a:r>
            <a:r>
              <a:rPr lang="fi-FI" dirty="0" err="1">
                <a:solidFill>
                  <a:srgbClr val="0000FF"/>
                </a:solidFill>
                <a:latin typeface="Consolas"/>
              </a:rPr>
              <a:t>"c</a:t>
            </a:r>
            <a:r>
              <a:rPr lang="fi-FI" dirty="0">
                <a:solidFill>
                  <a:srgbClr val="0000FF"/>
                </a:solidFill>
                <a:latin typeface="Consolas"/>
              </a:rPr>
              <a:t>"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));</a:t>
            </a:r>
          </a:p>
          <a:p>
            <a:r>
              <a:rPr lang="fi-FI" dirty="0">
                <a:solidFill>
                  <a:prstClr val="black"/>
                </a:solidFill>
                <a:latin typeface="Consolas"/>
              </a:rPr>
              <a:t> 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Thread.CurrentThread.CurrentCulture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fi-FI" b="1" dirty="0">
                <a:solidFill>
                  <a:srgbClr val="0000FF"/>
                </a:solidFill>
                <a:latin typeface="Consolas-Bold"/>
              </a:rPr>
              <a:t>new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onsolas"/>
              </a:rPr>
              <a:t>System.Globalization.CultureInfo(</a:t>
            </a:r>
            <a:r>
              <a:rPr lang="fi-FI" dirty="0" err="1">
                <a:solidFill>
                  <a:srgbClr val="0000FF"/>
                </a:solidFill>
                <a:latin typeface="Consolas"/>
              </a:rPr>
              <a:t>"es-MX</a:t>
            </a:r>
            <a:r>
              <a:rPr lang="fi-FI" dirty="0">
                <a:solidFill>
                  <a:srgbClr val="0000FF"/>
                </a:solidFill>
                <a:latin typeface="Consolas"/>
              </a:rPr>
              <a:t>"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Console.WriteLine(DateTime.Now.ToShortDateString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());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Console.WriteLine(value.ToString(</a:t>
            </a:r>
            <a:r>
              <a:rPr lang="fi-FI" dirty="0" err="1">
                <a:solidFill>
                  <a:srgbClr val="0000FF"/>
                </a:solidFill>
                <a:latin typeface="Consolas"/>
              </a:rPr>
              <a:t>"c</a:t>
            </a:r>
            <a:r>
              <a:rPr lang="fi-FI" dirty="0">
                <a:solidFill>
                  <a:srgbClr val="0000FF"/>
                </a:solidFill>
                <a:latin typeface="Consolas"/>
              </a:rPr>
              <a:t>"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));</a:t>
            </a:r>
          </a:p>
          <a:p>
            <a:r>
              <a:rPr lang="fi-FI" dirty="0">
                <a:solidFill>
                  <a:prstClr val="black"/>
                </a:solidFill>
                <a:latin typeface="Consolas"/>
              </a:rPr>
              <a:t> </a:t>
            </a:r>
          </a:p>
          <a:p>
            <a:r>
              <a:rPr lang="fi-FI" dirty="0">
                <a:solidFill>
                  <a:srgbClr val="0F7201"/>
                </a:solidFill>
                <a:latin typeface="Consolas"/>
              </a:rPr>
              <a:t>// Output</a:t>
            </a:r>
            <a:endParaRPr lang="fi-FI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26-07-2011 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// Date in </a:t>
            </a:r>
            <a:r>
              <a:rPr lang="en-US" dirty="0" err="1">
                <a:solidFill>
                  <a:srgbClr val="0F7201"/>
                </a:solidFill>
                <a:latin typeface="Consolas"/>
              </a:rPr>
              <a:t>es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-CL, Spanish (Chile)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$5.600,00 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// Currency in </a:t>
            </a:r>
            <a:r>
              <a:rPr lang="en-US" dirty="0" err="1">
                <a:solidFill>
                  <a:srgbClr val="0F7201"/>
                </a:solidFill>
                <a:latin typeface="Consolas"/>
              </a:rPr>
              <a:t>es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-CL, Spanish (Chile)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 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26/07/2011 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// Date in </a:t>
            </a:r>
            <a:r>
              <a:rPr lang="en-US" dirty="0" err="1">
                <a:solidFill>
                  <a:srgbClr val="0F7201"/>
                </a:solidFill>
                <a:latin typeface="Consolas"/>
              </a:rPr>
              <a:t>es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-MX, Spanish (Mexico)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$5,600.00 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// Currency in </a:t>
            </a:r>
            <a:r>
              <a:rPr lang="en-US" dirty="0" err="1">
                <a:solidFill>
                  <a:srgbClr val="0F7201"/>
                </a:solidFill>
                <a:latin typeface="Consolas"/>
              </a:rPr>
              <a:t>es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-MX, Spanish (Mexico)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4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ASP.NET Core keeps track in each thread:</a:t>
            </a:r>
          </a:p>
          <a:p>
            <a:r>
              <a:rPr lang="en-US" dirty="0"/>
              <a:t>Culture</a:t>
            </a:r>
            <a:br>
              <a:rPr lang="en-US" dirty="0"/>
            </a:br>
            <a:r>
              <a:rPr lang="en-US" dirty="0"/>
              <a:t>determines the results of culture-dependent functions, such as the date, number, and currency formatting, and so on</a:t>
            </a:r>
          </a:p>
          <a:p>
            <a:r>
              <a:rPr lang="en-US" dirty="0" err="1"/>
              <a:t>UICulture</a:t>
            </a:r>
            <a:br>
              <a:rPr lang="en-US" dirty="0"/>
            </a:br>
            <a:r>
              <a:rPr lang="en-US" dirty="0"/>
              <a:t>determines which resources are loaded for the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i18n services in startup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4372" y="2719497"/>
            <a:ext cx="11545889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ConfigureServices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IServiceCollection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services)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charset="0"/>
              </a:rPr>
              <a:t>// Add the localization services to the services container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services.AddLocalization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(options =&gt;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options.ResourcesPath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"Resources"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charset="0"/>
              </a:rPr>
              <a:t>// Add framework services.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services.AddMvc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  .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AddViewLocalization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(format: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LanguageViewLocationExpanderFormat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.Suffix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.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AddDataAnnotationsLocalization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7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Inject localization support into controllers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9821" y="2832079"/>
            <a:ext cx="10005698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HomeController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>
                <a:solidFill>
                  <a:srgbClr val="2B91AF"/>
                </a:solidFill>
                <a:latin typeface="Consolas" charset="0"/>
              </a:rPr>
              <a:t>Controller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readonly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IStringLocalizer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HomeController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_localizer;</a:t>
            </a:r>
          </a:p>
          <a:p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readonly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IStringLocalizer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SharedResources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_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HomeController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IStringLocalizer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HomeController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localizer,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IStringLocalizer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SharedResources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_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localizer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localizer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_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1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localization - controllers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8897" y="3047009"/>
            <a:ext cx="9312165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IActionResult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About()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ViewData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[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index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Message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] =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_localizer[name: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"Here is some text to be localized!"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] 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+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 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+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_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[name: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"Shared Info"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];</a:t>
            </a:r>
          </a:p>
          <a:p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View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95566"/>
            <a:ext cx="8946541" cy="4195481"/>
          </a:xfrm>
        </p:spPr>
        <p:txBody>
          <a:bodyPr/>
          <a:lstStyle/>
          <a:p>
            <a:r>
              <a:rPr lang="en-US" dirty="0"/>
              <a:t>Use localization -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1642" y="2306264"/>
            <a:ext cx="9706429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Microsoft.AspNetCore.Mvc.Localization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Microsoft.Extensions.Localization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IViewLocalizer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Localizer</a:t>
            </a:r>
          </a:p>
          <a:p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IStringLocalizer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SharedResources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SharedLocalizer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IHtmlLocalizer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SharedResources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SharedHtmlLocalizer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@{</a:t>
            </a:r>
          </a:p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[index: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Title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 =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About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;</a:t>
            </a:r>
          </a:p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</a:p>
          <a:p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h2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[index: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Title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].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h2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h3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[index: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Message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h3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Localizer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name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"Use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this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area to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provide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additional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information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."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SharedLocalizer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name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Shared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Info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88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17272</TotalTime>
  <Words>1067</Words>
  <Application>Microsoft Macintosh PowerPoint</Application>
  <PresentationFormat>Widescreen</PresentationFormat>
  <Paragraphs>229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Consolas</vt:lpstr>
      <vt:lpstr>Consolas-Bold</vt:lpstr>
      <vt:lpstr>Courier</vt:lpstr>
      <vt:lpstr>Wingdings 3</vt:lpstr>
      <vt:lpstr>Ion</vt:lpstr>
      <vt:lpstr>ASP.NET Web applications – ICD0015</vt:lpstr>
      <vt:lpstr>ASP.NET Core – i18n</vt:lpstr>
      <vt:lpstr>ASP.NET Core – i18n</vt:lpstr>
      <vt:lpstr>ASP.NET Core – i18n - Example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 - resources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156</cp:revision>
  <dcterms:created xsi:type="dcterms:W3CDTF">2015-10-15T12:35:18Z</dcterms:created>
  <dcterms:modified xsi:type="dcterms:W3CDTF">2019-04-26T10:55:04Z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