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9" r:id="rId2"/>
    <p:sldId id="310" r:id="rId3"/>
    <p:sldId id="257" r:id="rId4"/>
    <p:sldId id="288" r:id="rId5"/>
    <p:sldId id="287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9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C8857-5446-B74C-A4CB-B560E8BF0723}" type="datetimeFigureOut">
              <a:rPr lang="en-US" smtClean="0"/>
              <a:t>5/10/19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A82A-92AF-AE43-8918-51C00199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adskristensen/WebEssentials.AspNetCore.OutputCach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Protocols/rfc2616/rfc2616-sec14.html#sec14.9" TargetMode="External"/><Relationship Id="rId2" Type="http://schemas.openxmlformats.org/officeDocument/2006/relationships/hyperlink" Target="https://tools.ietf.org/html/rfc7234#section-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dirty="0"/>
              <a:t>ASP.NET Web applications – ICD0015</a:t>
            </a:r>
            <a:endParaRPr lang="et-EE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http://enos.Itcollege.ee/~akaver/ASP.NETCore</a:t>
            </a:r>
          </a:p>
          <a:p>
            <a:r>
              <a:rPr lang="en-US" cap="none" dirty="0"/>
              <a:t>Skype: akaver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caching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Response caching adds cache-related headers to responses.</a:t>
            </a:r>
          </a:p>
          <a:p>
            <a:pPr lvl="1"/>
            <a:r>
              <a:rPr lang="en-US" dirty="0"/>
              <a:t>How do you want client, proxy and middleware to cache responses</a:t>
            </a:r>
          </a:p>
          <a:p>
            <a:r>
              <a:rPr lang="en-US" dirty="0"/>
              <a:t>This is not caching done by server! (</a:t>
            </a:r>
            <a:r>
              <a:rPr lang="en-US" dirty="0" err="1"/>
              <a:t>OutpuCache</a:t>
            </a:r>
            <a:r>
              <a:rPr lang="en-US" dirty="0"/>
              <a:t> is an different thing)</a:t>
            </a:r>
          </a:p>
          <a:p>
            <a:pPr lvl="1"/>
            <a:r>
              <a:rPr lang="en-US" b="1" dirty="0">
                <a:hlinkClick r:id="rId2"/>
              </a:rPr>
              <a:t>WebEssentials.AspNetCore.OutputCaching</a:t>
            </a:r>
            <a:endParaRPr lang="en-US" dirty="0"/>
          </a:p>
          <a:p>
            <a:r>
              <a:rPr lang="en-US" dirty="0"/>
              <a:t>HTTP header used for caching is </a:t>
            </a:r>
            <a:r>
              <a:rPr lang="en-US" i="1" dirty="0"/>
              <a:t>Cache-Control</a:t>
            </a:r>
          </a:p>
          <a:p>
            <a:pPr lvl="1"/>
            <a:r>
              <a:rPr lang="en-US" i="1" dirty="0"/>
              <a:t>Public, private, no-cache, Pragma, Vary</a:t>
            </a:r>
          </a:p>
          <a:p>
            <a:endParaRPr lang="en-US" i="1" dirty="0"/>
          </a:p>
          <a:p>
            <a:r>
              <a:rPr lang="en-US" i="1" dirty="0"/>
              <a:t>Disable caching for content that contains information for authenticated clients. Caching should only be enabled for content that does not change based on a user's identity, or whether a user is logged in.</a:t>
            </a:r>
          </a:p>
        </p:txBody>
      </p:sp>
    </p:spTree>
    <p:extLst>
      <p:ext uri="{BB962C8B-B14F-4D97-AF65-F5344CB8AC3E}">
        <p14:creationId xmlns:p14="http://schemas.microsoft.com/office/powerpoint/2010/main" val="180540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caching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ResponseCache</a:t>
            </a:r>
            <a:r>
              <a:rPr lang="en-US" dirty="0"/>
              <a:t> Attribute</a:t>
            </a:r>
          </a:p>
          <a:p>
            <a:pPr lvl="1"/>
            <a:r>
              <a:rPr lang="en-US" dirty="0" err="1"/>
              <a:t>VaryByQueryKeys</a:t>
            </a:r>
            <a:r>
              <a:rPr lang="en-US" dirty="0"/>
              <a:t> string[]</a:t>
            </a:r>
          </a:p>
          <a:p>
            <a:pPr lvl="1"/>
            <a:r>
              <a:rPr lang="en-US" dirty="0"/>
              <a:t>Response is cached by middleware, based on query keys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29467" y="4025458"/>
            <a:ext cx="8867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ResponseCache</a:t>
            </a:r>
            <a:r>
              <a:rPr lang="en-US" dirty="0"/>
              <a:t>(</a:t>
            </a:r>
            <a:r>
              <a:rPr lang="en-US" dirty="0" err="1"/>
              <a:t>VaryByQueryKeys</a:t>
            </a:r>
            <a:r>
              <a:rPr lang="en-US" dirty="0"/>
              <a:t> = new []{"</a:t>
            </a:r>
            <a:r>
              <a:rPr lang="en-US" dirty="0" err="1"/>
              <a:t>foo","bar</a:t>
            </a:r>
            <a:r>
              <a:rPr lang="en-US" dirty="0"/>
              <a:t>"}, Duration = 30)]</a:t>
            </a:r>
          </a:p>
          <a:p>
            <a:r>
              <a:rPr lang="en-US" dirty="0"/>
              <a:t>        public </a:t>
            </a:r>
            <a:r>
              <a:rPr lang="en-US" dirty="0" err="1"/>
              <a:t>IActionResult</a:t>
            </a:r>
            <a:r>
              <a:rPr lang="en-US" dirty="0"/>
              <a:t> Index(string foo, string bar)</a:t>
            </a:r>
          </a:p>
          <a:p>
            <a:r>
              <a:rPr lang="en-US" dirty="0"/>
              <a:t>        {</a:t>
            </a:r>
          </a:p>
        </p:txBody>
      </p:sp>
    </p:spTree>
    <p:extLst>
      <p:ext uri="{BB962C8B-B14F-4D97-AF65-F5344CB8AC3E}">
        <p14:creationId xmlns:p14="http://schemas.microsoft.com/office/powerpoint/2010/main" val="5137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caching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VaryByHeader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2444044" y="2890925"/>
            <a:ext cx="9369778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ResponseCache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VaryByHeader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"User-Agent"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, Duration = 30)]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About2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8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caching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NoStore</a:t>
            </a:r>
            <a:r>
              <a:rPr lang="en-US" dirty="0"/>
              <a:t> and </a:t>
            </a:r>
            <a:r>
              <a:rPr lang="en-US" i="1" dirty="0" err="1"/>
              <a:t>Location.None</a:t>
            </a:r>
            <a:endParaRPr lang="en-US" i="1" dirty="0"/>
          </a:p>
          <a:p>
            <a:r>
              <a:rPr lang="en-US" i="1" dirty="0" err="1"/>
              <a:t>NoStore</a:t>
            </a:r>
            <a:r>
              <a:rPr lang="en-US" i="1" dirty="0"/>
              <a:t> overrides most of the other properties. </a:t>
            </a:r>
            <a:br>
              <a:rPr lang="en-US" i="1" dirty="0"/>
            </a:br>
            <a:r>
              <a:rPr lang="en-US" i="1" dirty="0"/>
              <a:t>When this property is set to true, the Cache-Control header will be set to "no-store". </a:t>
            </a:r>
          </a:p>
          <a:p>
            <a:r>
              <a:rPr lang="en-US" i="1" dirty="0"/>
              <a:t>If Location is set to None:</a:t>
            </a:r>
            <a:br>
              <a:rPr lang="en-US" i="1" dirty="0"/>
            </a:br>
            <a:r>
              <a:rPr lang="en-US" i="1" dirty="0"/>
              <a:t>Cache-Control is set to "no-store, no-cache".</a:t>
            </a:r>
            <a:br>
              <a:rPr lang="en-US" i="1" dirty="0"/>
            </a:br>
            <a:r>
              <a:rPr lang="en-US" i="1" dirty="0"/>
              <a:t>Pragma is set to no-cache.</a:t>
            </a:r>
            <a:br>
              <a:rPr lang="en-US" i="1" dirty="0"/>
            </a:br>
            <a:r>
              <a:rPr lang="en-US" i="1" dirty="0"/>
              <a:t>If </a:t>
            </a:r>
            <a:r>
              <a:rPr lang="en-US" i="1" dirty="0" err="1"/>
              <a:t>NoStore</a:t>
            </a:r>
            <a:r>
              <a:rPr lang="en-US" i="1" dirty="0"/>
              <a:t> is false and Location is None, Cache-Control and Pragma will be set to no-cache.</a:t>
            </a:r>
          </a:p>
          <a:p>
            <a:r>
              <a:rPr lang="en-US" i="1" dirty="0"/>
              <a:t>You typically set </a:t>
            </a:r>
            <a:r>
              <a:rPr lang="en-US" i="1" dirty="0" err="1"/>
              <a:t>NoStore</a:t>
            </a:r>
            <a:r>
              <a:rPr lang="en-US" i="1" dirty="0"/>
              <a:t> to true on error pages</a:t>
            </a:r>
          </a:p>
        </p:txBody>
      </p:sp>
    </p:spTree>
    <p:extLst>
      <p:ext uri="{BB962C8B-B14F-4D97-AF65-F5344CB8AC3E}">
        <p14:creationId xmlns:p14="http://schemas.microsoft.com/office/powerpoint/2010/main" val="289665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caching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Location</a:t>
            </a:r>
            <a:r>
              <a:rPr lang="en-US" dirty="0"/>
              <a:t> and </a:t>
            </a:r>
            <a:r>
              <a:rPr lang="en-US" i="1" dirty="0"/>
              <a:t>Duration</a:t>
            </a:r>
          </a:p>
          <a:p>
            <a:endParaRPr lang="en-US" i="1" dirty="0"/>
          </a:p>
          <a:p>
            <a:r>
              <a:rPr lang="en-US" dirty="0"/>
              <a:t>To enable caching, Duration must be set to a positive value and Location must be either Any (the default) or Client.</a:t>
            </a:r>
          </a:p>
        </p:txBody>
      </p:sp>
    </p:spTree>
    <p:extLst>
      <p:ext uri="{BB962C8B-B14F-4D97-AF65-F5344CB8AC3E}">
        <p14:creationId xmlns:p14="http://schemas.microsoft.com/office/powerpoint/2010/main" val="57487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caching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Profiles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697111" y="1981412"/>
            <a:ext cx="8376356" cy="48013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void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ConfigureServices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IServiceCollection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services)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services.AddMvc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(options =&gt;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options.CacheProfiles.Add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"Default"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CacheProfile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   {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Duration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= 60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   });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options.CacheProfiles.Add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"Never"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CacheProfile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    Location =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ResponseCacheLocation.None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NoStore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dirty="0" err="1">
                <a:solidFill>
                  <a:srgbClr val="137848"/>
                </a:solidFill>
                <a:latin typeface="Menlo-Regular" charset="0"/>
              </a:rPr>
              <a:t>true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   });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4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caching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profiles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65512" y="1368694"/>
            <a:ext cx="7095066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ResponseCache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(Duration = 30)]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HomeController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[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ResponseCache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CacheProfileName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"Default"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)]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Index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return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View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();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6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caching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RFC 7234 - </a:t>
            </a:r>
            <a:r>
              <a:rPr lang="en-US" i="1" dirty="0">
                <a:hlinkClick r:id="rId2"/>
              </a:rPr>
              <a:t>https://tools.ietf.org/html/rfc7234#section-3</a:t>
            </a:r>
            <a:endParaRPr lang="en-US" i="1" dirty="0"/>
          </a:p>
          <a:p>
            <a:r>
              <a:rPr lang="en-US" i="1" dirty="0"/>
              <a:t>RFC2616 - </a:t>
            </a:r>
            <a:r>
              <a:rPr lang="en-US" i="1" dirty="0">
                <a:hlinkClick r:id="rId3"/>
              </a:rPr>
              <a:t>https://www.w3.org/Protocols/rfc2616/rfc2616-sec14.html#sec14.9</a:t>
            </a: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48611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middleware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Microsoft.AspNetCore.ResponseCaching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44622" y="2540549"/>
            <a:ext cx="7862711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void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ConfigureServices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IServiceCollection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services)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services.AddResponseCaching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95422" y="4462692"/>
            <a:ext cx="6096000" cy="1477328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services.AddResponseCaching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(options =&gt;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options.UseCaseSensitivePaths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en-US" dirty="0">
                <a:solidFill>
                  <a:srgbClr val="137848"/>
                </a:solidFill>
                <a:latin typeface="Menlo-Regular" charset="0"/>
              </a:rPr>
              <a:t>true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options.MaximumBodySize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= 1024;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23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specific dictionary on webserver</a:t>
            </a:r>
          </a:p>
          <a:p>
            <a:pPr lvl="1"/>
            <a:r>
              <a:rPr lang="en-US" dirty="0"/>
              <a:t>Backed by cache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5379" y="2863604"/>
            <a:ext cx="7388577" cy="375487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0D6A88"/>
                </a:solidFill>
                <a:latin typeface="Menlo-Regular" charset="0"/>
              </a:rPr>
              <a:t>Startup</a:t>
            </a:r>
            <a:endParaRPr lang="en-US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void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400" dirty="0" err="1">
                <a:solidFill>
                  <a:srgbClr val="0D6A88"/>
                </a:solidFill>
                <a:latin typeface="Menlo-Regular" charset="0"/>
              </a:rPr>
              <a:t>ConfigureServices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IServiceCollection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services)</a:t>
            </a:r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{</a:t>
            </a:r>
            <a:br>
              <a:rPr lang="et-EE" sz="1400" dirty="0">
                <a:solidFill>
                  <a:srgbClr val="1A1A1A"/>
                </a:solidFill>
                <a:latin typeface="Menlo-Regular" charset="0"/>
              </a:rPr>
            </a:br>
            <a:r>
              <a:rPr lang="et-EE" sz="1400" dirty="0">
                <a:solidFill>
                  <a:srgbClr val="1A1A1A"/>
                </a:solidFill>
                <a:latin typeface="Menlo-Regular" charset="0"/>
              </a:rPr>
              <a:t>		...</a:t>
            </a:r>
            <a:endParaRPr lang="mr-IN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400" dirty="0">
                <a:solidFill>
                  <a:srgbClr val="0F7001"/>
                </a:solidFill>
                <a:latin typeface="Menlo-Regular" charset="0"/>
              </a:rPr>
              <a:t>		// Default in-memory implementation of </a:t>
            </a:r>
            <a:r>
              <a:rPr lang="en-US" sz="1400" dirty="0" err="1">
                <a:solidFill>
                  <a:srgbClr val="0F7001"/>
                </a:solidFill>
                <a:latin typeface="Menlo-Regular" charset="0"/>
              </a:rPr>
              <a:t>IDistributedCache</a:t>
            </a:r>
            <a:r>
              <a:rPr lang="en-US" sz="1400" dirty="0">
                <a:solidFill>
                  <a:srgbClr val="0F7001"/>
                </a:solidFill>
                <a:latin typeface="Menlo-Regular" charset="0"/>
              </a:rPr>
              <a:t>.</a:t>
            </a:r>
            <a:endParaRPr lang="en-US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services.AddDistributedMemoryCache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();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services.AddSession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(options =&gt; </a:t>
            </a:r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			  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options.IdleTimeout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TimeSpan.FromSeconds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(10);</a:t>
            </a: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options.CookieHttpOnly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en-US" sz="1400" dirty="0">
                <a:solidFill>
                  <a:srgbClr val="137848"/>
                </a:solidFill>
                <a:latin typeface="Menlo-Regular" charset="0"/>
              </a:rPr>
              <a:t>true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       });</a:t>
            </a: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endParaRPr lang="mr-IN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0000FC"/>
                </a:solidFill>
                <a:latin typeface="Menlo-Regular" charset="0"/>
              </a:rPr>
              <a:t>void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400" dirty="0">
                <a:solidFill>
                  <a:srgbClr val="0D6A88"/>
                </a:solidFill>
                <a:latin typeface="Menlo-Regular" charset="0"/>
              </a:rPr>
              <a:t>Configure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sz="1400" dirty="0" err="1">
                <a:solidFill>
                  <a:srgbClr val="1A1A1A"/>
                </a:solidFill>
                <a:latin typeface="Menlo-Regular" charset="0"/>
              </a:rPr>
              <a:t>IApplicationBuilder</a:t>
            </a:r>
            <a:r>
              <a:rPr lang="en-US" sz="1400" dirty="0">
                <a:solidFill>
                  <a:srgbClr val="1A1A1A"/>
                </a:solidFill>
                <a:latin typeface="Menlo-Regular" charset="0"/>
              </a:rPr>
              <a:t> app) </a:t>
            </a:r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sz="1400" dirty="0" err="1">
                <a:solidFill>
                  <a:srgbClr val="1A1A1A"/>
                </a:solidFill>
                <a:latin typeface="Menlo-Regular" charset="0"/>
              </a:rPr>
              <a:t>app.UseSession</a:t>
            </a:r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();</a:t>
            </a:r>
            <a:br>
              <a:rPr lang="et-EE" sz="1400" dirty="0">
                <a:solidFill>
                  <a:srgbClr val="1A1A1A"/>
                </a:solidFill>
                <a:latin typeface="Menlo-Regular" charset="0"/>
              </a:rPr>
            </a:br>
            <a:r>
              <a:rPr lang="et-EE" sz="1400" dirty="0">
                <a:solidFill>
                  <a:srgbClr val="1A1A1A"/>
                </a:solidFill>
                <a:latin typeface="Menlo-Regular" charset="0"/>
              </a:rPr>
              <a:t>		...</a:t>
            </a:r>
            <a:endParaRPr lang="mr-IN" sz="14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t-EE" sz="1400" dirty="0">
                <a:solidFill>
                  <a:srgbClr val="1A1A1A"/>
                </a:solidFill>
                <a:latin typeface="Menlo-Regular" charset="0"/>
              </a:rPr>
              <a:t>	</a:t>
            </a:r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}</a:t>
            </a:r>
          </a:p>
          <a:p>
            <a:r>
              <a:rPr lang="mr-IN" sz="1400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099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is a stateless protocol.</a:t>
            </a:r>
          </a:p>
          <a:p>
            <a:r>
              <a:rPr lang="en-US" dirty="0"/>
              <a:t>A web server treats each HTTP request as an independent request and does not retain user values from previous requests.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0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and setting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111" y="2774752"/>
            <a:ext cx="11492089" cy="39703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HomeController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const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string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SessionKeyName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"_Name"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Index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		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HttpContext.Session.SetString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SessionKeyName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,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"Rick"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		 return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RedirectToAction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SessionName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SessionName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name =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HttpContext.Session.GetString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SessionKeyName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			return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Content(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$"Name: \"{name}\""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20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- extension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94178" y="1915337"/>
            <a:ext cx="10656711" cy="480131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using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Microsoft.AspNetCore.Http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using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Newtonsoft.Json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static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SessionExtensions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static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void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Set&lt;T&gt;(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this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ISession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session,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string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key, T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session.SetString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(key,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JsonConvert.SerializeObject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static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T Get&lt;T&gt;(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this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ISession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session,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string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key)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session.GetString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(key);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return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== </a:t>
            </a:r>
            <a:r>
              <a:rPr lang="en-US" dirty="0">
                <a:solidFill>
                  <a:srgbClr val="137848"/>
                </a:solidFill>
                <a:latin typeface="Menlo-Regular" charset="0"/>
              </a:rPr>
              <a:t>null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?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default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(T) : 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                    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JsonConvert.DeserializeObject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&lt;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T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&gt;(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value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24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vs cache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</a:t>
            </a:r>
            <a:r>
              <a:rPr lang="mr-IN" dirty="0"/>
              <a:t>–</a:t>
            </a:r>
            <a:r>
              <a:rPr lang="en-US" dirty="0"/>
              <a:t> shared among all users</a:t>
            </a:r>
          </a:p>
          <a:p>
            <a:r>
              <a:rPr lang="en-US" dirty="0"/>
              <a:t>Session </a:t>
            </a:r>
            <a:r>
              <a:rPr lang="mr-IN" dirty="0"/>
              <a:t>–</a:t>
            </a:r>
            <a:r>
              <a:rPr lang="en-US" dirty="0"/>
              <a:t> private to every user</a:t>
            </a:r>
          </a:p>
        </p:txBody>
      </p:sp>
    </p:spTree>
    <p:extLst>
      <p:ext uri="{BB962C8B-B14F-4D97-AF65-F5344CB8AC3E}">
        <p14:creationId xmlns:p14="http://schemas.microsoft.com/office/powerpoint/2010/main" val="884282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2984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always need live data?</a:t>
            </a:r>
          </a:p>
          <a:p>
            <a:pPr lvl="1"/>
            <a:r>
              <a:rPr lang="en-US" dirty="0"/>
              <a:t>Or maybe few tens of seconds old data is still ok? Maybe few minutes old data is ok?  </a:t>
            </a:r>
          </a:p>
          <a:p>
            <a:r>
              <a:rPr lang="en-US" dirty="0"/>
              <a:t>ASP.NET Core supports several cache mechanisms</a:t>
            </a:r>
          </a:p>
          <a:p>
            <a:pPr lvl="1"/>
            <a:r>
              <a:rPr lang="en-US" dirty="0"/>
              <a:t>In memory caching</a:t>
            </a:r>
          </a:p>
          <a:p>
            <a:pPr lvl="2"/>
            <a:r>
              <a:rPr lang="en-US" dirty="0"/>
              <a:t>Local </a:t>
            </a:r>
            <a:r>
              <a:rPr lang="mr-IN" dirty="0"/>
              <a:t>–</a:t>
            </a:r>
            <a:r>
              <a:rPr lang="en-US" dirty="0"/>
              <a:t> cache is stored in the same web server</a:t>
            </a:r>
            <a:br>
              <a:rPr lang="en-US" dirty="0"/>
            </a:br>
            <a:r>
              <a:rPr lang="en-US" dirty="0"/>
              <a:t>All sessions should return to same server (azure supports this)</a:t>
            </a:r>
          </a:p>
          <a:p>
            <a:pPr lvl="2"/>
            <a:r>
              <a:rPr lang="en-US" dirty="0"/>
              <a:t>Distributed</a:t>
            </a:r>
            <a:br>
              <a:rPr lang="en-US" dirty="0"/>
            </a:br>
            <a:r>
              <a:rPr lang="en-US" dirty="0"/>
              <a:t>Separate server for caching, all web servers share it.</a:t>
            </a:r>
            <a:br>
              <a:rPr lang="en-US" dirty="0"/>
            </a:br>
            <a:r>
              <a:rPr lang="en-US" dirty="0"/>
              <a:t>Web restarts, deploys, different web servers servicing requests </a:t>
            </a:r>
            <a:r>
              <a:rPr lang="mr-IN" dirty="0"/>
              <a:t>–</a:t>
            </a:r>
            <a:r>
              <a:rPr lang="en-US" dirty="0"/>
              <a:t> cache continues to work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9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IMemoryCache</a:t>
            </a:r>
            <a:endParaRPr lang="en-US" dirty="0"/>
          </a:p>
          <a:p>
            <a:pPr lvl="1"/>
            <a:r>
              <a:rPr lang="en-US" dirty="0"/>
              <a:t>Entries are removed when server is under memory pressure</a:t>
            </a:r>
          </a:p>
          <a:p>
            <a:pPr lvl="2"/>
            <a:r>
              <a:rPr lang="en-US" dirty="0"/>
              <a:t>Set </a:t>
            </a:r>
            <a:r>
              <a:rPr lang="en-US" dirty="0" err="1"/>
              <a:t>CacheItemPriority</a:t>
            </a:r>
            <a:r>
              <a:rPr lang="en-US" dirty="0"/>
              <a:t> to regulate this (</a:t>
            </a:r>
            <a:r>
              <a:rPr lang="en-US" dirty="0" err="1"/>
              <a:t>CacheItemPriority.NeverRemove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IMemoryCache</a:t>
            </a:r>
            <a:r>
              <a:rPr lang="en-US" dirty="0"/>
              <a:t> stores any object (distributed cache stores only byte[])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- </a:t>
            </a:r>
            <a:r>
              <a:rPr lang="en-US" dirty="0" err="1"/>
              <a:t>IMemoryCache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73214" y="2473332"/>
            <a:ext cx="8229600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void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ConfigureServices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IServiceCollection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services)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services.AddMemoryCache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services.AddMvc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0" y="4290960"/>
            <a:ext cx="8954814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HomeController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: </a:t>
            </a:r>
            <a:r>
              <a:rPr lang="en-US" dirty="0">
                <a:solidFill>
                  <a:srgbClr val="0D6A88"/>
                </a:solidFill>
                <a:latin typeface="Menlo-Regular" charset="0"/>
              </a:rPr>
              <a:t>Controller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private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IMemoryCache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_cache;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HomeController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IMemoryCache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memoryCache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_cache =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memoryCache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75201" y="1481316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Used with typical dependency injection pattern</a:t>
            </a:r>
          </a:p>
          <a:p>
            <a:r>
              <a:rPr lang="en-US" dirty="0" err="1"/>
              <a:t>Microsoft.Extensions.Caching.Memory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48912" y="1225689"/>
            <a:ext cx="9743088" cy="563231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IActionResult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CacheTryGetValueSet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DateTime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cacheEntry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Look for cache key.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if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(!_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cache.TryGetValue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CacheKeys.Entry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,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out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cacheEntry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)) 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Key not in cache, so get data.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cacheEntry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DateTime.Now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// </a:t>
            </a:r>
            <a:r>
              <a:rPr lang="mr-IN" dirty="0" err="1">
                <a:solidFill>
                  <a:srgbClr val="0F7001"/>
                </a:solidFill>
                <a:latin typeface="Menlo-Regular" charset="0"/>
              </a:rPr>
              <a:t>Set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0F7001"/>
                </a:solidFill>
                <a:latin typeface="Menlo-Regular" charset="0"/>
              </a:rPr>
              <a:t>cache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0F7001"/>
                </a:solidFill>
                <a:latin typeface="Menlo-Regular" charset="0"/>
              </a:rPr>
              <a:t>options</a:t>
            </a:r>
            <a:r>
              <a:rPr lang="mr-IN" dirty="0">
                <a:solidFill>
                  <a:srgbClr val="0F7001"/>
                </a:solidFill>
                <a:latin typeface="Menlo-Regular" charset="0"/>
              </a:rPr>
              <a:t>.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cacheEntryOptions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MemoryCacheEntryOptions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F7001"/>
                </a:solidFill>
                <a:latin typeface="Menlo-Regular" charset="0"/>
              </a:rPr>
              <a:t>// Keep in cache for this time, reset time if accessed.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.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SetSlidingExpiration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TimeSpan.FromSeconds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(15));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it-IT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it-IT" dirty="0">
                <a:solidFill>
                  <a:srgbClr val="0F7001"/>
                </a:solidFill>
                <a:latin typeface="Menlo-Regular" charset="0"/>
              </a:rPr>
              <a:t>// Save data in cache.</a:t>
            </a:r>
            <a:endParaRPr lang="it-IT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it-IT" dirty="0">
                <a:solidFill>
                  <a:srgbClr val="1A1A1A"/>
                </a:solidFill>
                <a:latin typeface="Menlo-Regular" charset="0"/>
              </a:rPr>
              <a:t>        _</a:t>
            </a:r>
            <a:r>
              <a:rPr lang="it-IT" dirty="0" err="1">
                <a:solidFill>
                  <a:srgbClr val="1A1A1A"/>
                </a:solidFill>
                <a:latin typeface="Menlo-Regular" charset="0"/>
              </a:rPr>
              <a:t>cache.Set</a:t>
            </a:r>
            <a:r>
              <a:rPr lang="it-IT" dirty="0">
                <a:solidFill>
                  <a:srgbClr val="1A1A1A"/>
                </a:solidFill>
                <a:latin typeface="Menlo-Regular" charset="0"/>
              </a:rPr>
              <a:t>(</a:t>
            </a:r>
            <a:r>
              <a:rPr lang="it-IT" dirty="0" err="1">
                <a:solidFill>
                  <a:srgbClr val="1A1A1A"/>
                </a:solidFill>
                <a:latin typeface="Menlo-Regular" charset="0"/>
              </a:rPr>
              <a:t>CacheKeys.Entry</a:t>
            </a:r>
            <a:r>
              <a:rPr lang="it-IT" dirty="0">
                <a:solidFill>
                  <a:srgbClr val="1A1A1A"/>
                </a:solidFill>
                <a:latin typeface="Menlo-Regular" charset="0"/>
              </a:rPr>
              <a:t>, </a:t>
            </a:r>
            <a:r>
              <a:rPr lang="it-IT" dirty="0" err="1">
                <a:solidFill>
                  <a:srgbClr val="1A1A1A"/>
                </a:solidFill>
                <a:latin typeface="Menlo-Regular" charset="0"/>
              </a:rPr>
              <a:t>cacheEntry</a:t>
            </a:r>
            <a:r>
              <a:rPr lang="it-IT" dirty="0">
                <a:solidFill>
                  <a:srgbClr val="1A1A1A"/>
                </a:solidFill>
                <a:latin typeface="Menlo-Regular" charset="0"/>
              </a:rPr>
              <a:t>, </a:t>
            </a:r>
            <a:r>
              <a:rPr lang="it-IT" dirty="0" err="1">
                <a:solidFill>
                  <a:srgbClr val="1A1A1A"/>
                </a:solidFill>
                <a:latin typeface="Menlo-Regular" charset="0"/>
              </a:rPr>
              <a:t>cacheEntryOptions</a:t>
            </a:r>
            <a:r>
              <a:rPr lang="it-IT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}</a:t>
            </a:r>
          </a:p>
          <a:p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return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View(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"Cache"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,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cacheEntry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);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- </a:t>
            </a:r>
            <a:r>
              <a:rPr lang="en-US" dirty="0" err="1"/>
              <a:t>IMemoryCache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IMemoryCache</a:t>
            </a:r>
            <a:endParaRPr lang="en-US" dirty="0"/>
          </a:p>
          <a:p>
            <a:pPr lvl="1"/>
            <a:r>
              <a:rPr lang="en-US" dirty="0" err="1"/>
              <a:t>CreateEntry</a:t>
            </a:r>
            <a:r>
              <a:rPr lang="en-US" dirty="0"/>
              <a:t>(Object) - Create or overwrite an entry in the cache</a:t>
            </a:r>
          </a:p>
          <a:p>
            <a:pPr lvl="1"/>
            <a:r>
              <a:rPr lang="en-US" dirty="0"/>
              <a:t>Remove(Object) - Removes the object associated with the given key</a:t>
            </a:r>
          </a:p>
          <a:p>
            <a:pPr lvl="1"/>
            <a:r>
              <a:rPr lang="en-US" dirty="0" err="1"/>
              <a:t>TryGetValue</a:t>
            </a:r>
            <a:r>
              <a:rPr lang="en-US" dirty="0"/>
              <a:t>(Object, out Object) - Gets the item associated with this key if present.</a:t>
            </a: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- </a:t>
            </a:r>
            <a:r>
              <a:rPr lang="en-US" dirty="0" err="1"/>
              <a:t>CacheExtensions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750021" cy="419548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font000000001ed77654" charset="0"/>
              </a:rPr>
              <a:t>Get(</a:t>
            </a:r>
            <a:r>
              <a:rPr lang="en-US" dirty="0" err="1">
                <a:latin typeface="font000000001ed77654" charset="0"/>
              </a:rPr>
              <a:t>IMemoryCache</a:t>
            </a:r>
            <a:r>
              <a:rPr lang="en-US" dirty="0">
                <a:latin typeface="font000000001ed77654" charset="0"/>
              </a:rPr>
              <a:t>, Object)		</a:t>
            </a:r>
          </a:p>
          <a:p>
            <a:r>
              <a:rPr lang="en-US" dirty="0">
                <a:latin typeface="font000000001ed77654" charset="0"/>
              </a:rPr>
              <a:t>Get&lt;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&gt;(</a:t>
            </a:r>
            <a:r>
              <a:rPr lang="en-US" dirty="0" err="1">
                <a:latin typeface="font000000001ed77654" charset="0"/>
              </a:rPr>
              <a:t>IMemoryCache</a:t>
            </a:r>
            <a:r>
              <a:rPr lang="en-US" dirty="0">
                <a:latin typeface="font000000001ed77654" charset="0"/>
              </a:rPr>
              <a:t>, Object)		</a:t>
            </a:r>
          </a:p>
          <a:p>
            <a:r>
              <a:rPr lang="en-US" dirty="0" err="1">
                <a:latin typeface="font000000001ed77654" charset="0"/>
              </a:rPr>
              <a:t>GetOrCreate</a:t>
            </a:r>
            <a:r>
              <a:rPr lang="en-US" dirty="0">
                <a:latin typeface="font000000001ed77654" charset="0"/>
              </a:rPr>
              <a:t>&lt;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&gt;(</a:t>
            </a:r>
            <a:r>
              <a:rPr lang="en-US" dirty="0" err="1">
                <a:latin typeface="font000000001ed77654" charset="0"/>
              </a:rPr>
              <a:t>IMemoryCache</a:t>
            </a:r>
            <a:r>
              <a:rPr lang="en-US" dirty="0">
                <a:latin typeface="font000000001ed77654" charset="0"/>
              </a:rPr>
              <a:t>, Object, </a:t>
            </a:r>
            <a:r>
              <a:rPr lang="en-US" dirty="0" err="1">
                <a:latin typeface="font000000001ed77654" charset="0"/>
              </a:rPr>
              <a:t>Func</a:t>
            </a:r>
            <a:r>
              <a:rPr lang="en-US" dirty="0">
                <a:latin typeface="font000000001ed77654" charset="0"/>
              </a:rPr>
              <a:t>&lt;</a:t>
            </a:r>
            <a:r>
              <a:rPr lang="en-US" dirty="0" err="1">
                <a:latin typeface="font000000001ed77654" charset="0"/>
              </a:rPr>
              <a:t>ICacheEntry</a:t>
            </a:r>
            <a:r>
              <a:rPr lang="en-US" dirty="0">
                <a:latin typeface="font000000001ed77654" charset="0"/>
              </a:rPr>
              <a:t>, 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&gt;)		</a:t>
            </a:r>
          </a:p>
          <a:p>
            <a:r>
              <a:rPr lang="en-US" dirty="0" err="1">
                <a:latin typeface="font000000001ed77654" charset="0"/>
              </a:rPr>
              <a:t>GetOrCreateAsync</a:t>
            </a:r>
            <a:r>
              <a:rPr lang="en-US" dirty="0">
                <a:latin typeface="font000000001ed77654" charset="0"/>
              </a:rPr>
              <a:t>&lt;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&gt;(</a:t>
            </a:r>
            <a:r>
              <a:rPr lang="en-US" dirty="0" err="1">
                <a:latin typeface="font000000001ed77654" charset="0"/>
              </a:rPr>
              <a:t>IMemoryCache</a:t>
            </a:r>
            <a:r>
              <a:rPr lang="en-US" dirty="0">
                <a:latin typeface="font000000001ed77654" charset="0"/>
              </a:rPr>
              <a:t>, Object, </a:t>
            </a:r>
            <a:r>
              <a:rPr lang="en-US" dirty="0" err="1">
                <a:latin typeface="font000000001ed77654" charset="0"/>
              </a:rPr>
              <a:t>Func</a:t>
            </a:r>
            <a:r>
              <a:rPr lang="en-US" dirty="0">
                <a:latin typeface="font000000001ed77654" charset="0"/>
              </a:rPr>
              <a:t>&lt;</a:t>
            </a:r>
            <a:r>
              <a:rPr lang="en-US" dirty="0" err="1">
                <a:latin typeface="font000000001ed77654" charset="0"/>
              </a:rPr>
              <a:t>ICacheEntry</a:t>
            </a:r>
            <a:r>
              <a:rPr lang="en-US" dirty="0">
                <a:latin typeface="font000000001ed77654" charset="0"/>
              </a:rPr>
              <a:t>, Task&lt;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&gt;&gt;)		</a:t>
            </a:r>
          </a:p>
          <a:p>
            <a:r>
              <a:rPr lang="en-US" dirty="0">
                <a:latin typeface="font000000001ed77654" charset="0"/>
              </a:rPr>
              <a:t>Set&lt;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&gt;(</a:t>
            </a:r>
            <a:r>
              <a:rPr lang="en-US" dirty="0" err="1">
                <a:latin typeface="font000000001ed77654" charset="0"/>
              </a:rPr>
              <a:t>IMemoryCache</a:t>
            </a:r>
            <a:r>
              <a:rPr lang="en-US" dirty="0">
                <a:latin typeface="font000000001ed77654" charset="0"/>
              </a:rPr>
              <a:t>, Object, 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)		</a:t>
            </a:r>
          </a:p>
          <a:p>
            <a:r>
              <a:rPr lang="en-US" dirty="0">
                <a:latin typeface="font000000001ed77654" charset="0"/>
              </a:rPr>
              <a:t>Set&lt;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&gt;(</a:t>
            </a:r>
            <a:r>
              <a:rPr lang="en-US" dirty="0" err="1">
                <a:latin typeface="font000000001ed77654" charset="0"/>
              </a:rPr>
              <a:t>IMemoryCache</a:t>
            </a:r>
            <a:r>
              <a:rPr lang="en-US" dirty="0">
                <a:latin typeface="font000000001ed77654" charset="0"/>
              </a:rPr>
              <a:t>, Object, 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, </a:t>
            </a:r>
            <a:r>
              <a:rPr lang="en-US" dirty="0" err="1">
                <a:latin typeface="font000000001ed77654" charset="0"/>
              </a:rPr>
              <a:t>MemoryCacheEntryOptions</a:t>
            </a:r>
            <a:r>
              <a:rPr lang="en-US" dirty="0">
                <a:latin typeface="font000000001ed77654" charset="0"/>
              </a:rPr>
              <a:t>)		</a:t>
            </a:r>
          </a:p>
          <a:p>
            <a:r>
              <a:rPr lang="en-US" dirty="0">
                <a:latin typeface="font000000001ed77654" charset="0"/>
              </a:rPr>
              <a:t>Set&lt;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&gt;(</a:t>
            </a:r>
            <a:r>
              <a:rPr lang="en-US" dirty="0" err="1">
                <a:latin typeface="font000000001ed77654" charset="0"/>
              </a:rPr>
              <a:t>IMemoryCache</a:t>
            </a:r>
            <a:r>
              <a:rPr lang="en-US" dirty="0">
                <a:latin typeface="font000000001ed77654" charset="0"/>
              </a:rPr>
              <a:t>, Object, 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, </a:t>
            </a:r>
            <a:r>
              <a:rPr lang="en-US" dirty="0" err="1">
                <a:latin typeface="font000000001ed77654" charset="0"/>
              </a:rPr>
              <a:t>IChangeToken</a:t>
            </a:r>
            <a:r>
              <a:rPr lang="en-US" dirty="0">
                <a:latin typeface="font000000001ed77654" charset="0"/>
              </a:rPr>
              <a:t>)		</a:t>
            </a:r>
          </a:p>
          <a:p>
            <a:r>
              <a:rPr lang="en-US" dirty="0">
                <a:latin typeface="font000000001ed77654" charset="0"/>
              </a:rPr>
              <a:t>Set&lt;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&gt;(</a:t>
            </a:r>
            <a:r>
              <a:rPr lang="en-US" dirty="0" err="1">
                <a:latin typeface="font000000001ed77654" charset="0"/>
              </a:rPr>
              <a:t>IMemoryCache</a:t>
            </a:r>
            <a:r>
              <a:rPr lang="en-US" dirty="0">
                <a:latin typeface="font000000001ed77654" charset="0"/>
              </a:rPr>
              <a:t>, Object, 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, </a:t>
            </a:r>
            <a:r>
              <a:rPr lang="en-US" dirty="0" err="1">
                <a:latin typeface="font000000001ed77654" charset="0"/>
              </a:rPr>
              <a:t>DateTimeOffset</a:t>
            </a:r>
            <a:r>
              <a:rPr lang="en-US" dirty="0">
                <a:latin typeface="font000000001ed77654" charset="0"/>
              </a:rPr>
              <a:t>)		</a:t>
            </a:r>
          </a:p>
          <a:p>
            <a:r>
              <a:rPr lang="en-US" dirty="0">
                <a:latin typeface="font000000001ed77654" charset="0"/>
              </a:rPr>
              <a:t>Set&lt;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&gt;(</a:t>
            </a:r>
            <a:r>
              <a:rPr lang="en-US" dirty="0" err="1">
                <a:latin typeface="font000000001ed77654" charset="0"/>
              </a:rPr>
              <a:t>IMemoryCache</a:t>
            </a:r>
            <a:r>
              <a:rPr lang="en-US" dirty="0">
                <a:latin typeface="font000000001ed77654" charset="0"/>
              </a:rPr>
              <a:t>, Object, 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, </a:t>
            </a:r>
            <a:r>
              <a:rPr lang="en-US" dirty="0" err="1">
                <a:latin typeface="font000000001ed77654" charset="0"/>
              </a:rPr>
              <a:t>TimeSpan</a:t>
            </a:r>
            <a:r>
              <a:rPr lang="en-US" dirty="0">
                <a:latin typeface="font000000001ed77654" charset="0"/>
              </a:rPr>
              <a:t>)		</a:t>
            </a:r>
          </a:p>
          <a:p>
            <a:r>
              <a:rPr lang="en-US" dirty="0" err="1">
                <a:latin typeface="font000000001ed77654" charset="0"/>
              </a:rPr>
              <a:t>TryGetValue</a:t>
            </a:r>
            <a:r>
              <a:rPr lang="en-US" dirty="0">
                <a:latin typeface="font000000001ed77654" charset="0"/>
              </a:rPr>
              <a:t>&lt;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&gt;(</a:t>
            </a:r>
            <a:r>
              <a:rPr lang="en-US" dirty="0" err="1">
                <a:latin typeface="font000000001ed77654" charset="0"/>
              </a:rPr>
              <a:t>IMemoryCache</a:t>
            </a:r>
            <a:r>
              <a:rPr lang="en-US" dirty="0">
                <a:latin typeface="font000000001ed77654" charset="0"/>
              </a:rPr>
              <a:t>, Object, out </a:t>
            </a:r>
            <a:r>
              <a:rPr lang="en-US" dirty="0" err="1">
                <a:latin typeface="font000000001ed77654" charset="0"/>
              </a:rPr>
              <a:t>TItem</a:t>
            </a:r>
            <a:r>
              <a:rPr lang="en-US" dirty="0">
                <a:latin typeface="font000000001ed77654" charset="0"/>
              </a:rPr>
              <a:t>)	</a:t>
            </a:r>
            <a:r>
              <a:rPr lang="en-US" dirty="0">
                <a:solidFill>
                  <a:srgbClr val="0C66A9"/>
                </a:solidFill>
                <a:latin typeface="font000000001ed77654" charset="0"/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- </a:t>
            </a:r>
            <a:r>
              <a:rPr lang="en-US" dirty="0" err="1"/>
              <a:t>MemoryCacheEntryOptions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29888" cy="462446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AbsoluteExpiration</a:t>
            </a:r>
            <a:br>
              <a:rPr lang="en-US" dirty="0"/>
            </a:br>
            <a:r>
              <a:rPr lang="en-US" dirty="0"/>
              <a:t>Gets or sets an absolute expiration date for the cache entry.</a:t>
            </a:r>
          </a:p>
          <a:p>
            <a:r>
              <a:rPr lang="en-US" dirty="0" err="1"/>
              <a:t>AbsoluteExpirationRelativeToNow</a:t>
            </a:r>
            <a:br>
              <a:rPr lang="en-US" dirty="0"/>
            </a:br>
            <a:r>
              <a:rPr lang="en-US" dirty="0"/>
              <a:t>Gets or sets an absolute expiration time, relative to now.</a:t>
            </a:r>
          </a:p>
          <a:p>
            <a:r>
              <a:rPr lang="en-US" dirty="0" err="1"/>
              <a:t>ExpirationTokens</a:t>
            </a:r>
            <a:br>
              <a:rPr lang="en-US" dirty="0"/>
            </a:br>
            <a:r>
              <a:rPr lang="en-US" dirty="0"/>
              <a:t>Gets the </a:t>
            </a:r>
            <a:r>
              <a:rPr lang="en-US" dirty="0" err="1"/>
              <a:t>IChangeToken</a:t>
            </a:r>
            <a:r>
              <a:rPr lang="en-US" dirty="0"/>
              <a:t> instances which cause the cache entry to expire.</a:t>
            </a:r>
          </a:p>
          <a:p>
            <a:r>
              <a:rPr lang="en-US" dirty="0" err="1"/>
              <a:t>PostEvictionCallbacks</a:t>
            </a:r>
            <a:br>
              <a:rPr lang="en-US" dirty="0"/>
            </a:br>
            <a:r>
              <a:rPr lang="en-US" dirty="0"/>
              <a:t>Gets or sets the callbacks will be fired after the cache entry is evicted from the cache.</a:t>
            </a:r>
          </a:p>
          <a:p>
            <a:r>
              <a:rPr lang="en-US" dirty="0"/>
              <a:t>Priority</a:t>
            </a:r>
            <a:br>
              <a:rPr lang="en-US" dirty="0"/>
            </a:br>
            <a:r>
              <a:rPr lang="en-US" dirty="0"/>
              <a:t>Gets or sets the priority for keeping the cache entry in the cache during a memory pressure triggered cleanup. The default is Normal (High, Low, Normal, </a:t>
            </a:r>
            <a:r>
              <a:rPr lang="en-US" dirty="0" err="1"/>
              <a:t>NeverRemove</a:t>
            </a:r>
            <a:r>
              <a:rPr lang="en-US" dirty="0"/>
              <a:t>).</a:t>
            </a:r>
          </a:p>
          <a:p>
            <a:r>
              <a:rPr lang="en-US" dirty="0" err="1"/>
              <a:t>SlidingExpiration</a:t>
            </a:r>
            <a:br>
              <a:rPr lang="en-US" dirty="0"/>
            </a:br>
            <a:r>
              <a:rPr lang="en-US" dirty="0"/>
              <a:t>Gets or sets how long a cache entry can be inactive (e.g. not accessed) before it will be removed. This will not extend the entry lifetime beyond the absolute expiration (if set).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9619</TotalTime>
  <Words>964</Words>
  <Application>Microsoft Macintosh PowerPoint</Application>
  <PresentationFormat>Widescreen</PresentationFormat>
  <Paragraphs>210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font000000001ed77654</vt:lpstr>
      <vt:lpstr>Menlo-Regular</vt:lpstr>
      <vt:lpstr>Wingdings 3</vt:lpstr>
      <vt:lpstr>Ion</vt:lpstr>
      <vt:lpstr>ASP.NET Web applications – ICD0015</vt:lpstr>
      <vt:lpstr>State</vt:lpstr>
      <vt:lpstr>Cache</vt:lpstr>
      <vt:lpstr>Cache</vt:lpstr>
      <vt:lpstr>Cache - IMemoryCache</vt:lpstr>
      <vt:lpstr>Cache</vt:lpstr>
      <vt:lpstr>Cache - IMemoryCache</vt:lpstr>
      <vt:lpstr>Cache - CacheExtensions</vt:lpstr>
      <vt:lpstr>Cache - MemoryCacheEntryOptions</vt:lpstr>
      <vt:lpstr>Response caching</vt:lpstr>
      <vt:lpstr>Response caching</vt:lpstr>
      <vt:lpstr>Response caching</vt:lpstr>
      <vt:lpstr>Response caching</vt:lpstr>
      <vt:lpstr>Response caching</vt:lpstr>
      <vt:lpstr>Response caching</vt:lpstr>
      <vt:lpstr>Response caching</vt:lpstr>
      <vt:lpstr>Response caching</vt:lpstr>
      <vt:lpstr>Caching middleware</vt:lpstr>
      <vt:lpstr>Session</vt:lpstr>
      <vt:lpstr>Session</vt:lpstr>
      <vt:lpstr>Session - extension</vt:lpstr>
      <vt:lpstr>Session vs cache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I18n - DateTime</dc:title>
  <dc:creator>andres käver</dc:creator>
  <cp:lastModifiedBy>Andres Käver</cp:lastModifiedBy>
  <cp:revision>62</cp:revision>
  <dcterms:created xsi:type="dcterms:W3CDTF">2016-03-23T20:13:53Z</dcterms:created>
  <dcterms:modified xsi:type="dcterms:W3CDTF">2019-05-09T21:43:55Z</dcterms:modified>
</cp:coreProperties>
</file>