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25" r:id="rId19"/>
    <p:sldId id="319" r:id="rId20"/>
    <p:sldId id="324" r:id="rId21"/>
    <p:sldId id="320" r:id="rId22"/>
    <p:sldId id="321" r:id="rId23"/>
    <p:sldId id="322" r:id="rId24"/>
    <p:sldId id="32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4" autoAdjust="0"/>
    <p:restoredTop sz="92956" autoAdjust="0"/>
  </p:normalViewPr>
  <p:slideViewPr>
    <p:cSldViewPr snapToGrid="0">
      <p:cViewPr varScale="1">
        <p:scale>
          <a:sx n="116" d="100"/>
          <a:sy n="116" d="100"/>
        </p:scale>
        <p:origin x="22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16.12.16</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12/16/16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12/16/16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12/16/16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12/16/16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12/16/16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12/16/16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12/16/16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12/16/16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12/16/16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kaver@itcollege.ee" TargetMode="Externa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a:t>IT College, Andres Käver, 2015-2016</a:t>
            </a:r>
          </a:p>
          <a:p>
            <a:r>
              <a:rPr lang="en-US" dirty="0"/>
              <a:t>Email: </a:t>
            </a:r>
            <a:r>
              <a:rPr lang="en-US" dirty="0">
                <a:hlinkClick r:id="rId2"/>
              </a:rPr>
              <a:t>akaver@itcollege.ee</a:t>
            </a:r>
            <a:endParaRPr lang="en-US" dirty="0"/>
          </a:p>
          <a:p>
            <a:r>
              <a:rPr lang="en-US" dirty="0"/>
              <a:t>Web: http://enos.itcollege.ee/~akaver/2015-2016/Distance/Android</a:t>
            </a:r>
          </a:p>
          <a:p>
            <a:r>
              <a:rPr lang="en-US" dirty="0"/>
              <a:t>Skype: </a:t>
            </a:r>
            <a:r>
              <a:rPr lang="en-US" dirty="0" err="1"/>
              <a:t>akaver</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Do you really need it?</a:t>
            </a:r>
          </a:p>
          <a:p>
            <a:pPr lvl="1"/>
            <a:r>
              <a:rPr lang="en-US" dirty="0"/>
              <a:t>You want to offer complex data or files to other applications.</a:t>
            </a:r>
          </a:p>
          <a:p>
            <a:pPr lvl="1"/>
            <a:r>
              <a:rPr lang="en-US" dirty="0"/>
              <a:t>You want to allow users to copy complex data from your app into other apps.</a:t>
            </a:r>
          </a:p>
          <a:p>
            <a:pPr lvl="1"/>
            <a:r>
              <a:rPr lang="en-US" dirty="0"/>
              <a:t>You want to provide custom search suggestions using the search framework.</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880086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a:t>File data or structured data</a:t>
            </a:r>
          </a:p>
          <a:p>
            <a:r>
              <a:rPr lang="en-US" dirty="0"/>
              <a:t>Define a concrete implementation of the </a:t>
            </a:r>
            <a:r>
              <a:rPr lang="en-US" dirty="0" err="1"/>
              <a:t>ContentProvider</a:t>
            </a:r>
            <a:r>
              <a:rPr lang="en-US" dirty="0"/>
              <a:t> class and its required methods.</a:t>
            </a:r>
          </a:p>
          <a:p>
            <a:r>
              <a:rPr lang="en-US" dirty="0"/>
              <a:t>Define the provider's authority string, its content URIs, and column names. If you want the provider's application to handle intents, also define intent actions, extras data, and flags. Also define the permissions that you will require for applications that want to access your data.</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607645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a:xfrm>
            <a:off x="1103313" y="2052918"/>
            <a:ext cx="6401074" cy="4195481"/>
          </a:xfrm>
        </p:spPr>
        <p:txBody>
          <a:bodyPr/>
          <a:lstStyle/>
          <a:p>
            <a:r>
              <a:rPr lang="en-US" dirty="0"/>
              <a:t>Calendar Provider API allows you to perform query, insert, update, and delete operations on calendars, events, attendees, reminders, etc.</a:t>
            </a:r>
          </a:p>
          <a:p>
            <a:r>
              <a:rPr lang="en-US" dirty="0"/>
              <a:t>A user can have multiple calendars, and different calendars can be associated with different types of accounts (Google Calendar, Exchange)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pic>
        <p:nvPicPr>
          <p:cNvPr id="7170" name="Picture 2" descr="Calendar Provider Data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532" y="2052918"/>
            <a:ext cx="4238625"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021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pic>
        <p:nvPicPr>
          <p:cNvPr id="5" name="Picture 4"/>
          <p:cNvPicPr>
            <a:picLocks noChangeAspect="1"/>
          </p:cNvPicPr>
          <p:nvPr/>
        </p:nvPicPr>
        <p:blipFill>
          <a:blip r:embed="rId2"/>
          <a:stretch>
            <a:fillRect/>
          </a:stretch>
        </p:blipFill>
        <p:spPr>
          <a:xfrm>
            <a:off x="5831567" y="1391595"/>
            <a:ext cx="5809692" cy="5250910"/>
          </a:xfrm>
          <a:prstGeom prst="rect">
            <a:avLst/>
          </a:prstGeom>
        </p:spPr>
      </p:pic>
      <p:sp>
        <p:nvSpPr>
          <p:cNvPr id="6" name="Rectangle 1"/>
          <p:cNvSpPr>
            <a:spLocks noChangeArrowheads="1"/>
          </p:cNvSpPr>
          <p:nvPr/>
        </p:nvSpPr>
        <p:spPr bwMode="auto">
          <a:xfrm>
            <a:off x="291981" y="5318323"/>
            <a:ext cx="5284601"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666600"/>
                </a:solidFill>
                <a:effectLst/>
                <a:latin typeface="Consolas" panose="020B0609020204030204" pitchFamily="49" charset="0"/>
              </a:rPr>
              <a:t>&lt;?</a:t>
            </a:r>
            <a:r>
              <a:rPr kumimoji="0" lang="et-EE" altLang="et-EE" sz="900" b="0" i="0" u="none" strike="noStrike" cap="none" normalizeH="0" baseline="0" dirty="0">
                <a:ln>
                  <a:noFill/>
                </a:ln>
                <a:solidFill>
                  <a:srgbClr val="000000"/>
                </a:solidFill>
                <a:effectLst/>
                <a:latin typeface="Consolas" panose="020B0609020204030204" pitchFamily="49" charset="0"/>
              </a:rPr>
              <a:t>xml 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"1.0"</a:t>
            </a:r>
            <a:r>
              <a:rPr kumimoji="0" lang="et-EE" altLang="et-EE" sz="900" b="0" i="0" u="none" strike="noStrike" cap="none" normalizeH="0" baseline="0" dirty="0">
                <a:ln>
                  <a:noFill/>
                </a:ln>
                <a:solidFill>
                  <a:srgbClr val="000000"/>
                </a:solidFill>
                <a:effectLst/>
                <a:latin typeface="Consolas" panose="020B0609020204030204" pitchFamily="49" charset="0"/>
              </a:rPr>
              <a:t> encoding</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"utf-8"</a:t>
            </a:r>
            <a:r>
              <a:rPr kumimoji="0" lang="et-EE" altLang="et-EE" sz="900" b="0" i="0" u="none" strike="noStrike" cap="none" normalizeH="0" baseline="0" dirty="0">
                <a:ln>
                  <a:noFill/>
                </a:ln>
                <a:solidFill>
                  <a:srgbClr val="666600"/>
                </a:solidFill>
                <a:effectLst/>
                <a:latin typeface="Consolas" panose="020B0609020204030204" pitchFamily="49" charset="0"/>
              </a:rPr>
              <a:t>?&gt;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xmlns:android</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"http://schemas.android.com/apk/res/android"</a:t>
            </a:r>
            <a:r>
              <a:rPr kumimoji="0" lang="et-EE" altLang="et-EE" sz="900" b="0" i="0" u="none" strike="noStrike" cap="none" normalizeH="0" baseline="0" dirty="0">
                <a:ln>
                  <a:noFill/>
                </a:ln>
                <a:solidFill>
                  <a:srgbClr val="000000"/>
                </a:solidFill>
                <a:effectLst/>
                <a:latin typeface="Consolas" panose="020B0609020204030204" pitchFamily="49" charset="0"/>
              </a:rPr>
              <a:t>...</a:t>
            </a:r>
            <a:r>
              <a:rPr kumimoji="0" lang="et-EE" altLang="et-EE" sz="900" b="0" i="0" u="none" strike="noStrike" cap="none" normalizeH="0" baseline="0" dirty="0">
                <a:ln>
                  <a:noFill/>
                </a:ln>
                <a:solidFill>
                  <a:srgbClr val="000088"/>
                </a:solidFill>
                <a:effectLst/>
                <a:latin typeface="Consolas" panose="020B0609020204030204" pitchFamily="49" charset="0"/>
              </a:rPr>
              <a:t>&gt;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&lt;uses-sdk</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android:minSdkVersion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"14"</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"android.permission.READ_CALENDAR"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2288"/>
                </a:solidFill>
                <a:effectLst/>
                <a:latin typeface="Consolas" panose="020B0609020204030204" pitchFamily="49" charset="0"/>
              </a:rPr>
              <a:t>android:name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"android.permission.WRITE_CALENDAR"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/&gt;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88"/>
                </a:solidFill>
                <a:effectLst/>
                <a:latin typeface="Consolas" panose="020B0609020204030204" pitchFamily="49" charset="0"/>
              </a:rPr>
              <a:t>&lt;/manifest&gt;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0394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Contacts</a:t>
            </a:r>
            <a:endParaRPr lang="et-EE" dirty="0"/>
          </a:p>
        </p:txBody>
      </p:sp>
      <p:sp>
        <p:nvSpPr>
          <p:cNvPr id="3" name="Content Placeholder 2"/>
          <p:cNvSpPr>
            <a:spLocks noGrp="1"/>
          </p:cNvSpPr>
          <p:nvPr>
            <p:ph idx="1"/>
          </p:nvPr>
        </p:nvSpPr>
        <p:spPr/>
        <p:txBody>
          <a:bodyPr>
            <a:normAutofit lnSpcReduction="10000"/>
          </a:bodyPr>
          <a:lstStyle/>
          <a:p>
            <a:r>
              <a:rPr lang="en-US" dirty="0"/>
              <a:t>Accommodates a wide range of data sources and tries to manage as much data as possible for each person, with the result that its organization is complex. </a:t>
            </a:r>
          </a:p>
          <a:p>
            <a:r>
              <a:rPr lang="en-US" dirty="0" err="1"/>
              <a:t>ContactsContract.Contacts</a:t>
            </a:r>
            <a:r>
              <a:rPr lang="en-US" dirty="0"/>
              <a:t> table</a:t>
            </a:r>
          </a:p>
          <a:p>
            <a:pPr lvl="1"/>
            <a:r>
              <a:rPr lang="en-US" dirty="0"/>
              <a:t>Rows representing different people, based on aggregations of raw contact rows.</a:t>
            </a:r>
          </a:p>
          <a:p>
            <a:r>
              <a:rPr lang="en-US" dirty="0" err="1"/>
              <a:t>ContactsContract.RawContacts</a:t>
            </a:r>
            <a:r>
              <a:rPr lang="en-US" dirty="0"/>
              <a:t> table</a:t>
            </a:r>
          </a:p>
          <a:p>
            <a:pPr lvl="1"/>
            <a:r>
              <a:rPr lang="en-US" dirty="0"/>
              <a:t>Rows containing a summary of a person's data, </a:t>
            </a:r>
            <a:br>
              <a:rPr lang="en-US" dirty="0"/>
            </a:br>
            <a:r>
              <a:rPr lang="en-US" dirty="0"/>
              <a:t>specific to a user account and type.</a:t>
            </a:r>
          </a:p>
          <a:p>
            <a:r>
              <a:rPr lang="en-US" dirty="0" err="1"/>
              <a:t>ContactsContract.Data</a:t>
            </a:r>
            <a:r>
              <a:rPr lang="en-US" dirty="0"/>
              <a:t> table</a:t>
            </a:r>
          </a:p>
          <a:p>
            <a:pPr lvl="1"/>
            <a:r>
              <a:rPr lang="en-US" dirty="0"/>
              <a:t>Rows containing the details for raw contact, </a:t>
            </a:r>
            <a:br>
              <a:rPr lang="en-US" dirty="0"/>
            </a:br>
            <a:r>
              <a:rPr lang="en-US" dirty="0"/>
              <a:t>such as email addresses or phone numbers.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pic>
        <p:nvPicPr>
          <p:cNvPr id="8195" name="Picture 3" descr="http://developer.android.com/images/providers/contacts_stru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4895" y="3170029"/>
            <a:ext cx="3914775"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96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r>
              <a:rPr lang="en-US" dirty="0"/>
              <a:t>Component which allows you to register for system or application events. </a:t>
            </a:r>
          </a:p>
          <a:p>
            <a:r>
              <a:rPr lang="en-US" dirty="0"/>
              <a:t>All registered receivers for an event are notified by the Android runtime once this event happens.</a:t>
            </a:r>
          </a:p>
          <a:p>
            <a:r>
              <a:rPr lang="en-US" dirty="0"/>
              <a:t>Example: applications can register for the ACTION_BOOT_COMPLETED system event which is fired once the Android system has completed the boot process.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74959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1103312" y="2052918"/>
            <a:ext cx="10903706" cy="4663192"/>
          </a:xfrm>
        </p:spPr>
        <p:txBody>
          <a:bodyPr>
            <a:normAutofit/>
          </a:bodyPr>
          <a:lstStyle/>
          <a:p>
            <a:r>
              <a:rPr lang="en-US" dirty="0"/>
              <a:t>Can be registered via the AndroidManifest.xml</a:t>
            </a:r>
          </a:p>
          <a:p>
            <a:r>
              <a:rPr lang="en-US" dirty="0"/>
              <a:t>Or dynamically via the </a:t>
            </a:r>
            <a:r>
              <a:rPr lang="en-US" dirty="0" err="1"/>
              <a:t>Context.registerReceiver</a:t>
            </a:r>
            <a:r>
              <a:rPr lang="en-US" dirty="0"/>
              <a:t>()</a:t>
            </a:r>
          </a:p>
          <a:p>
            <a:r>
              <a:rPr lang="en-US" dirty="0"/>
              <a:t>Implementing class for a receiver extends the </a:t>
            </a:r>
            <a:r>
              <a:rPr lang="en-US" dirty="0" err="1"/>
              <a:t>BroadcastReceiver</a:t>
            </a:r>
            <a:r>
              <a:rPr lang="en-US" dirty="0"/>
              <a:t> class</a:t>
            </a:r>
          </a:p>
          <a:p>
            <a:r>
              <a:rPr lang="en-US" dirty="0"/>
              <a:t>If the event for which the broadcast receiver has registered happens, the </a:t>
            </a:r>
            <a:r>
              <a:rPr lang="en-US" dirty="0" err="1"/>
              <a:t>onReceive</a:t>
            </a:r>
            <a:r>
              <a:rPr lang="en-US" dirty="0"/>
              <a:t>() method of the receiver is called by the Android system</a:t>
            </a:r>
          </a:p>
          <a:p>
            <a:r>
              <a:rPr lang="en-US" dirty="0"/>
              <a:t>After the </a:t>
            </a:r>
            <a:r>
              <a:rPr lang="en-US" dirty="0" err="1"/>
              <a:t>onReceive</a:t>
            </a:r>
            <a:r>
              <a:rPr lang="en-US" dirty="0"/>
              <a:t>() of the receiver class has finished, the Android system is allowed to recycle the receiver</a:t>
            </a:r>
          </a:p>
          <a:p>
            <a:r>
              <a:rPr lang="en-US" dirty="0"/>
              <a:t>Android system excludes all receivers from receiving intents by default if the corresponding application has never been started by the user or if the user explicitly stopped the application via the Android menu (in Manage → Application).</a:t>
            </a:r>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497858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854853" y="2073166"/>
            <a:ext cx="9916786"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android.content.BroadcastReceiver;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android.content.Context;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android.content.Intent;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android.os.Bundle;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android.telephony.TelephonyManager;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android.util.Log;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MyPhoneReceiver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extends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BroadcastReceiver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@Override</a:t>
            </a:r>
            <a:b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808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onReceive(Context context, Intent intent)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Bundle extras = intent.getExtras();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(extras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state = extras.getString(TelephonyManager.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state);</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(state.equals(TelephonyManager.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EXTRA_STATE_RINGING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phoneNumber = extras</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.getString(TelephonyManager.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EXTRA_INCOMING_NUMBER</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phoneNumber);</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943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96" y="245810"/>
            <a:ext cx="10259944" cy="1400530"/>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
        <p:nvSpPr>
          <p:cNvPr id="5" name="Rectangle 4"/>
          <p:cNvSpPr/>
          <p:nvPr/>
        </p:nvSpPr>
        <p:spPr>
          <a:xfrm>
            <a:off x="794259" y="2171230"/>
            <a:ext cx="9350909" cy="3693319"/>
          </a:xfrm>
          <a:prstGeom prst="rect">
            <a:avLst/>
          </a:prstGeom>
          <a:solidFill>
            <a:schemeClr val="tx1"/>
          </a:solidFill>
        </p:spPr>
        <p:txBody>
          <a:bodyPr wrap="square">
            <a:spAutoFit/>
          </a:bodyPr>
          <a:lstStyle/>
          <a:p>
            <a:r>
              <a:rPr lang="et-EE" dirty="0">
                <a:solidFill>
                  <a:srgbClr val="262626"/>
                </a:solidFill>
                <a:latin typeface="Menlo-Regular"/>
              </a:rPr>
              <a:t> </a:t>
            </a:r>
            <a:r>
              <a:rPr lang="et-EE" dirty="0">
                <a:solidFill>
                  <a:srgbClr val="94064B"/>
                </a:solidFill>
                <a:latin typeface="Menlo-Regular"/>
              </a:rPr>
              <a:t>@Override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public</a:t>
            </a:r>
            <a:r>
              <a:rPr lang="et-EE" dirty="0">
                <a:solidFill>
                  <a:srgbClr val="262626"/>
                </a:solidFill>
                <a:latin typeface="Menlo-Regular"/>
              </a:rPr>
              <a:t> </a:t>
            </a:r>
            <a:r>
              <a:rPr lang="et-EE" dirty="0">
                <a:solidFill>
                  <a:srgbClr val="94064B"/>
                </a:solidFill>
                <a:latin typeface="Menlo-Regular"/>
              </a:rPr>
              <a:t>void</a:t>
            </a:r>
            <a:r>
              <a:rPr lang="et-EE" dirty="0">
                <a:solidFill>
                  <a:srgbClr val="262626"/>
                </a:solidFill>
                <a:latin typeface="Menlo-Regular"/>
              </a:rPr>
              <a:t> </a:t>
            </a:r>
            <a:r>
              <a:rPr lang="et-EE" dirty="0">
                <a:solidFill>
                  <a:srgbClr val="654792"/>
                </a:solidFill>
                <a:latin typeface="Menlo-Regular"/>
              </a:rPr>
              <a:t>onReceive</a:t>
            </a:r>
            <a:r>
              <a:rPr lang="et-EE" dirty="0">
                <a:solidFill>
                  <a:srgbClr val="262626"/>
                </a:solidFill>
                <a:latin typeface="Menlo-Regular"/>
              </a:rPr>
              <a:t>(Context </a:t>
            </a:r>
            <a:r>
              <a:rPr lang="et-EE" dirty="0">
                <a:solidFill>
                  <a:srgbClr val="E65334"/>
                </a:solidFill>
                <a:latin typeface="Menlo-Regular"/>
              </a:rPr>
              <a:t>context</a:t>
            </a:r>
            <a:r>
              <a:rPr lang="et-EE" dirty="0">
                <a:solidFill>
                  <a:srgbClr val="262626"/>
                </a:solidFill>
                <a:latin typeface="Menlo-Regular"/>
              </a:rPr>
              <a:t>, Intent </a:t>
            </a:r>
            <a:r>
              <a:rPr lang="et-EE" dirty="0">
                <a:solidFill>
                  <a:srgbClr val="E65334"/>
                </a:solidFill>
                <a:latin typeface="Menlo-Regular"/>
              </a:rPr>
              <a:t>intent</a:t>
            </a:r>
            <a:r>
              <a:rPr lang="et-EE" dirty="0">
                <a:solidFill>
                  <a:srgbClr val="262626"/>
                </a:solidFill>
                <a:latin typeface="Menlo-Regular"/>
              </a:rPr>
              <a:t>) {	</a:t>
            </a:r>
            <a:endParaRPr lang="en-US" dirty="0">
              <a:solidFill>
                <a:srgbClr val="262626"/>
              </a:solidFill>
              <a:latin typeface="Menlo-Regular"/>
            </a:endParaRP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(isOrderedBroadcast())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Bundle extras </a:t>
            </a:r>
            <a:r>
              <a:rPr lang="et-EE" dirty="0">
                <a:solidFill>
                  <a:srgbClr val="94064B"/>
                </a:solidFill>
                <a:latin typeface="Menlo-Regular"/>
              </a:rPr>
              <a:t>=</a:t>
            </a:r>
            <a:r>
              <a:rPr lang="et-EE" dirty="0">
                <a:solidFill>
                  <a:srgbClr val="262626"/>
                </a:solidFill>
                <a:latin typeface="Menlo-Regular"/>
              </a:rPr>
              <a:t> intent</a:t>
            </a:r>
            <a:r>
              <a:rPr lang="et-EE" dirty="0">
                <a:solidFill>
                  <a:srgbClr val="94064B"/>
                </a:solidFill>
                <a:latin typeface="Menlo-Regular"/>
              </a:rPr>
              <a:t>.</a:t>
            </a:r>
            <a:r>
              <a:rPr lang="et-EE" dirty="0">
                <a:solidFill>
                  <a:srgbClr val="262626"/>
                </a:solidFill>
                <a:latin typeface="Menlo-Regular"/>
              </a:rPr>
              <a:t>getExtras();	</a:t>
            </a:r>
          </a:p>
          <a:p>
            <a:r>
              <a:rPr lang="et-EE" dirty="0">
                <a:solidFill>
                  <a:prstClr val="black"/>
                </a:solidFill>
                <a:latin typeface="Menlo-Regular"/>
              </a:rPr>
              <a:t>	</a:t>
            </a:r>
            <a:r>
              <a:rPr lang="et-EE" dirty="0">
                <a:solidFill>
                  <a:srgbClr val="262626"/>
                </a:solidFill>
                <a:latin typeface="Menlo-Regular"/>
              </a:rPr>
              <a:t>            </a:t>
            </a:r>
            <a:r>
              <a:rPr lang="et-EE" dirty="0">
                <a:solidFill>
                  <a:srgbClr val="94064B"/>
                </a:solidFill>
                <a:latin typeface="Menlo-Regular"/>
              </a:rPr>
              <a:t>if</a:t>
            </a:r>
            <a:r>
              <a:rPr lang="et-EE" dirty="0">
                <a:solidFill>
                  <a:srgbClr val="262626"/>
                </a:solidFill>
                <a:latin typeface="Menlo-Regular"/>
              </a:rPr>
              <a:t> (extras </a:t>
            </a:r>
            <a:r>
              <a:rPr lang="et-EE" dirty="0">
                <a:solidFill>
                  <a:srgbClr val="94064B"/>
                </a:solidFill>
                <a:latin typeface="Menlo-Regular"/>
              </a:rPr>
              <a:t>!=</a:t>
            </a:r>
            <a:r>
              <a:rPr lang="et-EE" dirty="0">
                <a:solidFill>
                  <a:srgbClr val="262626"/>
                </a:solidFill>
                <a:latin typeface="Menlo-Regular"/>
              </a:rPr>
              <a:t> </a:t>
            </a:r>
            <a:r>
              <a:rPr lang="et-EE" dirty="0">
                <a:solidFill>
                  <a:srgbClr val="0E72A4"/>
                </a:solidFill>
                <a:latin typeface="Menlo-Regular"/>
              </a:rPr>
              <a:t>null</a:t>
            </a:r>
            <a:r>
              <a:rPr lang="et-EE" dirty="0">
                <a:solidFill>
                  <a:srgbClr val="262626"/>
                </a:solidFill>
                <a:latin typeface="Menlo-Regular"/>
              </a:rPr>
              <a:t>) {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value1 </a:t>
            </a:r>
            <a:r>
              <a:rPr lang="et-EE" dirty="0">
                <a:solidFill>
                  <a:srgbClr val="94064B"/>
                </a:solidFill>
                <a:latin typeface="Menlo-Regular"/>
              </a:rPr>
              <a:t>=</a:t>
            </a:r>
            <a:r>
              <a:rPr lang="et-EE" dirty="0">
                <a:solidFill>
                  <a:srgbClr val="262626"/>
                </a:solidFill>
                <a:latin typeface="Menlo-Regular"/>
              </a:rPr>
              <a:t> extras</a:t>
            </a:r>
            <a:r>
              <a:rPr lang="et-EE" dirty="0">
                <a:solidFill>
                  <a:srgbClr val="94064B"/>
                </a:solidFill>
                <a:latin typeface="Menlo-Regular"/>
              </a:rPr>
              <a:t>.</a:t>
            </a:r>
            <a:r>
              <a:rPr lang="et-EE" dirty="0">
                <a:solidFill>
                  <a:srgbClr val="262626"/>
                </a:solidFill>
                <a:latin typeface="Menlo-Regular"/>
              </a:rPr>
              <a:t>getDouble(</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setResultCode(Activity</a:t>
            </a:r>
            <a:r>
              <a:rPr lang="et-EE" dirty="0">
                <a:solidFill>
                  <a:srgbClr val="94064B"/>
                </a:solidFill>
                <a:latin typeface="Menlo-Regular"/>
              </a:rPr>
              <a:t>.</a:t>
            </a:r>
            <a:r>
              <a:rPr lang="et-EE" dirty="0">
                <a:solidFill>
                  <a:srgbClr val="0E72A4"/>
                </a:solidFill>
                <a:latin typeface="Menlo-Regular"/>
              </a:rPr>
              <a:t>RESULT_OK</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setResultData(</a:t>
            </a:r>
            <a:r>
              <a:rPr lang="en-US" dirty="0">
                <a:solidFill>
                  <a:srgbClr val="262626"/>
                </a:solidFill>
                <a:latin typeface="Menlo-Regular"/>
              </a:rPr>
              <a:t>value1 +  </a:t>
            </a:r>
            <a:r>
              <a:rPr lang="et-EE" dirty="0">
                <a:solidFill>
                  <a:srgbClr val="13247E"/>
                </a:solidFill>
                <a:latin typeface="Menlo-Regular"/>
              </a:rPr>
              <a:t>“</a:t>
            </a:r>
            <a:r>
              <a:rPr lang="en-US" dirty="0">
                <a:solidFill>
                  <a:srgbClr val="13247E"/>
                </a:solidFill>
                <a:latin typeface="Menlo-Regular"/>
              </a:rPr>
              <a:t>something</a:t>
            </a:r>
            <a:r>
              <a:rPr lang="et-EE" dirty="0">
                <a:solidFill>
                  <a:srgbClr val="13247E"/>
                </a:solidFill>
                <a:latin typeface="Menlo-Regular"/>
              </a:rPr>
              <a:t>"</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	</a:t>
            </a:r>
          </a:p>
          <a:p>
            <a:r>
              <a:rPr lang="et-EE" dirty="0">
                <a:solidFill>
                  <a:prstClr val="black"/>
                </a:solidFill>
                <a:latin typeface="Menlo-Regular"/>
              </a:rPr>
              <a:t>	</a:t>
            </a:r>
            <a:r>
              <a:rPr lang="et-EE" dirty="0">
                <a:solidFill>
                  <a:srgbClr val="262626"/>
                </a:solidFill>
                <a:latin typeface="Menlo-Regular"/>
              </a:rPr>
              <a:t>    }	</a:t>
            </a:r>
            <a:endParaRPr lang="et-EE" dirty="0"/>
          </a:p>
        </p:txBody>
      </p:sp>
    </p:spTree>
    <p:extLst>
      <p:ext uri="{BB962C8B-B14F-4D97-AF65-F5344CB8AC3E}">
        <p14:creationId xmlns:p14="http://schemas.microsoft.com/office/powerpoint/2010/main" val="3515864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6" name="Rectangle 2"/>
          <p:cNvSpPr>
            <a:spLocks noChangeArrowheads="1"/>
          </p:cNvSpPr>
          <p:nvPr/>
        </p:nvSpPr>
        <p:spPr bwMode="auto">
          <a:xfrm>
            <a:off x="813501" y="1406588"/>
            <a:ext cx="10613345"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b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:allowBackup=</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:icon=</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"@mipmap/ic_launcher"</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:label=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"@string/app_name"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:supportsRtl=</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:theme=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"@style/AppTheme"</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".MainActivity"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"android.intent.action.MAIN"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category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"android.intent.category.LAUNCHER"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activity</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"MyPhoneReceiver"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"android.intent.action.PHONE_STATE" </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action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receiver</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r>
            <a:b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application</a:t>
            </a:r>
            <a:r>
              <a:rPr kumimoji="0" lang="et-EE" altLang="et-EE"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&gt;</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443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app components</a:t>
            </a:r>
            <a:endParaRPr lang="et-EE" dirty="0"/>
          </a:p>
        </p:txBody>
      </p:sp>
      <p:sp>
        <p:nvSpPr>
          <p:cNvPr id="3" name="Content Placeholder 2"/>
          <p:cNvSpPr>
            <a:spLocks noGrp="1"/>
          </p:cNvSpPr>
          <p:nvPr>
            <p:ph idx="1"/>
          </p:nvPr>
        </p:nvSpPr>
        <p:spPr/>
        <p:txBody>
          <a:bodyPr/>
          <a:lstStyle/>
          <a:p>
            <a:r>
              <a:rPr lang="en-US" dirty="0"/>
              <a:t>Logging</a:t>
            </a:r>
          </a:p>
          <a:p>
            <a:r>
              <a:rPr lang="en-US" dirty="0"/>
              <a:t>Activity</a:t>
            </a:r>
          </a:p>
          <a:p>
            <a:r>
              <a:rPr lang="en-US" dirty="0"/>
              <a:t>Intent</a:t>
            </a:r>
          </a:p>
          <a:p>
            <a:r>
              <a:rPr lang="en-US" dirty="0"/>
              <a:t>Fragment</a:t>
            </a:r>
          </a:p>
          <a:p>
            <a:r>
              <a:rPr lang="en-US" dirty="0"/>
              <a:t>Service</a:t>
            </a:r>
          </a:p>
          <a:p>
            <a:r>
              <a:rPr lang="en-US" b="1" dirty="0" err="1"/>
              <a:t>ContentProvider</a:t>
            </a:r>
            <a:endParaRPr lang="en-US" b="1" dirty="0"/>
          </a:p>
          <a:p>
            <a:r>
              <a:rPr lang="en-US" b="1" dirty="0" err="1"/>
              <a:t>BroadcastReceiver</a:t>
            </a:r>
            <a:endParaRPr lang="en-US" b="1" dirty="0"/>
          </a:p>
          <a:p>
            <a:pPr marL="0"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492363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78" y="460296"/>
            <a:ext cx="10266619" cy="1015662"/>
          </a:xfrm>
        </p:spPr>
        <p:txBody>
          <a:bodyPr/>
          <a:lstStyle/>
          <a:p>
            <a:r>
              <a:rPr lang="en-US" dirty="0"/>
              <a:t>Android – Custom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4"/>
          <p:cNvSpPr/>
          <p:nvPr/>
        </p:nvSpPr>
        <p:spPr>
          <a:xfrm>
            <a:off x="258078" y="1888500"/>
            <a:ext cx="11075142" cy="4247317"/>
          </a:xfrm>
          <a:prstGeom prst="rect">
            <a:avLst/>
          </a:prstGeom>
          <a:solidFill>
            <a:schemeClr val="tx1"/>
          </a:solidFill>
        </p:spPr>
        <p:txBody>
          <a:bodyPr wrap="square">
            <a:spAutoFit/>
          </a:bodyPr>
          <a:lstStyle/>
          <a:p>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 </a:t>
            </a:r>
            <a:r>
              <a:rPr lang="et-EE" dirty="0">
                <a:solidFill>
                  <a:srgbClr val="654792"/>
                </a:solidFill>
                <a:latin typeface="Menlo-Regular"/>
              </a:rPr>
              <a:t>xmlns:android</a:t>
            </a:r>
            <a:r>
              <a:rPr lang="et-EE" dirty="0">
                <a:solidFill>
                  <a:srgbClr val="262626"/>
                </a:solidFill>
                <a:latin typeface="Menlo-Regular"/>
              </a:rPr>
              <a:t>=</a:t>
            </a:r>
            <a:r>
              <a:rPr lang="et-EE" dirty="0">
                <a:solidFill>
                  <a:srgbClr val="13247E"/>
                </a:solidFill>
                <a:latin typeface="Menlo-Regular"/>
              </a:rPr>
              <a:t>"http://schemas.android.com/apk/res/android"</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package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a:t>
            </a:r>
            <a:r>
              <a:rPr lang="en-US" dirty="0" err="1">
                <a:solidFill>
                  <a:srgbClr val="13247E"/>
                </a:solidFill>
                <a:latin typeface="Menlo-Regular"/>
              </a:rPr>
              <a:t>custombroadcast</a:t>
            </a:r>
            <a:r>
              <a:rPr lang="et-EE" dirty="0">
                <a:solidFill>
                  <a:srgbClr val="13247E"/>
                </a:solidFill>
                <a:latin typeface="Menlo-Regular"/>
              </a:rPr>
              <a:t>"</a:t>
            </a:r>
            <a:r>
              <a:rPr lang="et-EE" dirty="0">
                <a:solidFill>
                  <a:srgbClr val="262626"/>
                </a:solidFill>
                <a:latin typeface="Menlo-Regular"/>
              </a:rPr>
              <a:t>&gt;	</a:t>
            </a:r>
          </a:p>
          <a:p>
            <a:r>
              <a:rPr lang="et-EE" dirty="0">
                <a:solidFill>
                  <a:srgbClr val="262626"/>
                </a:solidFill>
                <a:latin typeface="Menlo-Regular"/>
              </a:rPr>
              <a:t>		</a:t>
            </a:r>
          </a:p>
          <a:p>
            <a:r>
              <a:rPr lang="en-US" dirty="0">
                <a:solidFill>
                  <a:prstClr val="black"/>
                </a:solidFill>
                <a:latin typeface="Menlo-Regular"/>
              </a:rPr>
              <a:t>	</a:t>
            </a:r>
            <a:r>
              <a:rPr lang="en-US" dirty="0">
                <a:solidFill>
                  <a:srgbClr val="262626"/>
                </a:solidFill>
                <a:latin typeface="Menlo-Regular"/>
              </a:rPr>
              <a:t>    &lt;</a:t>
            </a:r>
            <a:r>
              <a:rPr lang="en-US" dirty="0">
                <a:solidFill>
                  <a:srgbClr val="53954A"/>
                </a:solidFill>
                <a:latin typeface="Menlo-Regular"/>
              </a:rPr>
              <a:t>application</a:t>
            </a:r>
            <a:r>
              <a:rPr lang="en-US" dirty="0">
                <a:solidFill>
                  <a:srgbClr val="262626"/>
                </a:solidFill>
                <a:latin typeface="Menlo-Regular"/>
              </a:rPr>
              <a:t> </a:t>
            </a:r>
            <a:r>
              <a:rPr lang="en-US" dirty="0" err="1">
                <a:solidFill>
                  <a:srgbClr val="654792"/>
                </a:solidFill>
                <a:latin typeface="Menlo-Regular"/>
              </a:rPr>
              <a:t>android:allowBackup</a:t>
            </a:r>
            <a:r>
              <a:rPr lang="en-US" dirty="0">
                <a:solidFill>
                  <a:srgbClr val="262626"/>
                </a:solidFill>
                <a:latin typeface="Menlo-Regular"/>
              </a:rPr>
              <a:t>=</a:t>
            </a:r>
            <a:r>
              <a:rPr lang="en-US" dirty="0">
                <a:solidFill>
                  <a:srgbClr val="13247E"/>
                </a:solidFill>
                <a:latin typeface="Menlo-Regular"/>
              </a:rPr>
              <a:t>"true"</a:t>
            </a:r>
            <a:r>
              <a:rPr lang="en-US" dirty="0">
                <a:solidFill>
                  <a:srgbClr val="262626"/>
                </a:solidFill>
                <a:latin typeface="Menlo-Regular"/>
              </a:rPr>
              <a:t> </a:t>
            </a:r>
            <a:r>
              <a:rPr lang="en-US" dirty="0" err="1">
                <a:solidFill>
                  <a:srgbClr val="654792"/>
                </a:solidFill>
                <a:latin typeface="Menlo-Regular"/>
              </a:rPr>
              <a:t>android:label</a:t>
            </a:r>
            <a:r>
              <a:rPr lang="en-US" dirty="0">
                <a:solidFill>
                  <a:srgbClr val="262626"/>
                </a:solidFill>
                <a:latin typeface="Menlo-Regular"/>
              </a:rPr>
              <a:t>=</a:t>
            </a:r>
            <a:r>
              <a:rPr lang="en-US" dirty="0">
                <a:solidFill>
                  <a:srgbClr val="13247E"/>
                </a:solidFill>
                <a:latin typeface="Menlo-Regular"/>
              </a:rPr>
              <a:t>"@string/</a:t>
            </a:r>
            <a:r>
              <a:rPr lang="en-US" dirty="0" err="1">
                <a:solidFill>
                  <a:srgbClr val="13247E"/>
                </a:solidFill>
                <a:latin typeface="Menlo-Regular"/>
              </a:rPr>
              <a:t>app_name</a:t>
            </a:r>
            <a:r>
              <a:rPr lang="en-US" dirty="0">
                <a:solidFill>
                  <a:srgbClr val="13247E"/>
                </a:solidFill>
                <a:latin typeface="Menlo-Regular"/>
              </a:rPr>
              <a:t>"</a:t>
            </a:r>
            <a:r>
              <a:rPr lang="en-US"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android:icon</a:t>
            </a:r>
            <a:r>
              <a:rPr lang="et-EE" dirty="0">
                <a:solidFill>
                  <a:srgbClr val="262626"/>
                </a:solidFill>
                <a:latin typeface="Menlo-Regular"/>
              </a:rPr>
              <a:t>=</a:t>
            </a:r>
            <a:r>
              <a:rPr lang="et-EE" dirty="0">
                <a:solidFill>
                  <a:srgbClr val="13247E"/>
                </a:solidFill>
                <a:latin typeface="Menlo-Regular"/>
              </a:rPr>
              <a:t>"@mipmap/ic_launcher"</a:t>
            </a:r>
            <a:r>
              <a:rPr lang="et-EE" dirty="0">
                <a:solidFill>
                  <a:srgbClr val="262626"/>
                </a:solidFill>
                <a:latin typeface="Menlo-Regular"/>
              </a:rPr>
              <a:t> </a:t>
            </a:r>
            <a:r>
              <a:rPr lang="et-EE" dirty="0">
                <a:solidFill>
                  <a:srgbClr val="654792"/>
                </a:solidFill>
                <a:latin typeface="Menlo-Regular"/>
              </a:rPr>
              <a:t>android:supportsRtl</a:t>
            </a:r>
            <a:r>
              <a:rPr lang="et-EE" dirty="0">
                <a:solidFill>
                  <a:srgbClr val="262626"/>
                </a:solidFill>
                <a:latin typeface="Menlo-Regular"/>
              </a:rPr>
              <a:t>=</a:t>
            </a:r>
            <a:r>
              <a:rPr lang="et-EE" dirty="0">
                <a:solidFill>
                  <a:srgbClr val="13247E"/>
                </a:solidFill>
                <a:latin typeface="Menlo-Regular"/>
              </a:rPr>
              <a:t>"true"</a:t>
            </a:r>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        </a:t>
            </a:r>
            <a:r>
              <a:rPr lang="et-EE" dirty="0">
                <a:solidFill>
                  <a:srgbClr val="654792"/>
                </a:solidFill>
                <a:latin typeface="Menlo-Regular"/>
              </a:rPr>
              <a:t>android:theme</a:t>
            </a:r>
            <a:r>
              <a:rPr lang="et-EE" dirty="0">
                <a:solidFill>
                  <a:srgbClr val="262626"/>
                </a:solidFill>
                <a:latin typeface="Menlo-Regular"/>
              </a:rPr>
              <a:t>=</a:t>
            </a:r>
            <a:r>
              <a:rPr lang="et-EE" dirty="0">
                <a:solidFill>
                  <a:srgbClr val="13247E"/>
                </a:solidFill>
                <a:latin typeface="Menlo-Regular"/>
              </a:rPr>
              <a:t>"@style/AppTheme"</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a:t>
            </a:r>
            <a:r>
              <a:rPr lang="en-US" dirty="0" err="1">
                <a:solidFill>
                  <a:srgbClr val="13247E"/>
                </a:solidFill>
                <a:latin typeface="Menlo-Regular"/>
              </a:rPr>
              <a:t>ustom</a:t>
            </a:r>
            <a:r>
              <a:rPr lang="et-EE" dirty="0">
                <a:solidFill>
                  <a:srgbClr val="13247E"/>
                </a:solidFill>
                <a:latin typeface="Menlo-Regular"/>
              </a:rPr>
              <a:t>Receiver"</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 </a:t>
            </a:r>
            <a:r>
              <a:rPr lang="et-EE" dirty="0">
                <a:solidFill>
                  <a:srgbClr val="654792"/>
                </a:solidFill>
                <a:latin typeface="Menlo-Regular"/>
              </a:rPr>
              <a:t>android:name</a:t>
            </a:r>
            <a:r>
              <a:rPr lang="et-EE" dirty="0">
                <a:solidFill>
                  <a:srgbClr val="262626"/>
                </a:solidFill>
                <a:latin typeface="Menlo-Regular"/>
              </a:rPr>
              <a:t>=</a:t>
            </a:r>
            <a:r>
              <a:rPr lang="et-EE" dirty="0">
                <a:solidFill>
                  <a:srgbClr val="13247E"/>
                </a:solidFill>
                <a:latin typeface="Menlo-Regular"/>
              </a:rPr>
              <a:t>"com.</a:t>
            </a:r>
            <a:r>
              <a:rPr lang="en-US" dirty="0" err="1">
                <a:solidFill>
                  <a:srgbClr val="13247E"/>
                </a:solidFill>
                <a:latin typeface="Menlo-Regular"/>
              </a:rPr>
              <a:t>akaver</a:t>
            </a:r>
            <a:r>
              <a:rPr lang="et-EE" dirty="0">
                <a:solidFill>
                  <a:srgbClr val="13247E"/>
                </a:solidFill>
                <a:latin typeface="Menlo-Regular"/>
              </a:rPr>
              <a:t>.send</a:t>
            </a:r>
            <a:r>
              <a:rPr lang="en-US" dirty="0">
                <a:solidFill>
                  <a:srgbClr val="13247E"/>
                </a:solidFill>
                <a:latin typeface="Menlo-Regular"/>
              </a:rPr>
              <a:t>Custom</a:t>
            </a:r>
            <a:r>
              <a:rPr lang="et-EE" dirty="0">
                <a:solidFill>
                  <a:srgbClr val="13247E"/>
                </a:solidFill>
                <a:latin typeface="Menlo-Regular"/>
              </a:rPr>
              <a:t>Request"</a:t>
            </a:r>
            <a:r>
              <a:rPr lang="et-EE" dirty="0">
                <a:solidFill>
                  <a:srgbClr val="262626"/>
                </a:solidFill>
                <a:latin typeface="Menlo-Regular"/>
              </a:rPr>
              <a:t> &gt;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action</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intent-filter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receiver</a:t>
            </a:r>
            <a:r>
              <a:rPr lang="et-EE" dirty="0">
                <a:solidFill>
                  <a:srgbClr val="262626"/>
                </a:solidFill>
                <a:latin typeface="Menlo-Regular"/>
              </a:rPr>
              <a:t>&gt;	</a:t>
            </a:r>
          </a:p>
          <a:p>
            <a:r>
              <a:rPr lang="et-EE" dirty="0">
                <a:solidFill>
                  <a:prstClr val="black"/>
                </a:solidFill>
                <a:latin typeface="Menlo-Regular"/>
              </a:rPr>
              <a:t>	</a:t>
            </a:r>
            <a:r>
              <a:rPr lang="et-EE" dirty="0">
                <a:solidFill>
                  <a:srgbClr val="262626"/>
                </a:solidFill>
                <a:latin typeface="Menlo-Regular"/>
              </a:rPr>
              <a:t>    &lt;/</a:t>
            </a:r>
            <a:r>
              <a:rPr lang="et-EE" dirty="0">
                <a:solidFill>
                  <a:srgbClr val="53954A"/>
                </a:solidFill>
                <a:latin typeface="Menlo-Regular"/>
              </a:rPr>
              <a:t>application</a:t>
            </a:r>
            <a:r>
              <a:rPr lang="et-EE" dirty="0">
                <a:solidFill>
                  <a:srgbClr val="262626"/>
                </a:solidFill>
                <a:latin typeface="Menlo-Regular"/>
              </a:rPr>
              <a:t>&gt;	</a:t>
            </a:r>
          </a:p>
          <a:p>
            <a:r>
              <a:rPr lang="et-EE" dirty="0">
                <a:solidFill>
                  <a:srgbClr val="262626"/>
                </a:solidFill>
                <a:latin typeface="Menlo-Regular"/>
              </a:rPr>
              <a:t>		</a:t>
            </a:r>
          </a:p>
          <a:p>
            <a:r>
              <a:rPr lang="et-EE" dirty="0">
                <a:solidFill>
                  <a:prstClr val="black"/>
                </a:solidFill>
                <a:latin typeface="Menlo-Regular"/>
              </a:rPr>
              <a:t>	</a:t>
            </a:r>
            <a:r>
              <a:rPr lang="et-EE" dirty="0">
                <a:solidFill>
                  <a:srgbClr val="262626"/>
                </a:solidFill>
                <a:latin typeface="Menlo-Regular"/>
              </a:rPr>
              <a:t>&lt;/</a:t>
            </a:r>
            <a:r>
              <a:rPr lang="et-EE" dirty="0">
                <a:solidFill>
                  <a:srgbClr val="53954A"/>
                </a:solidFill>
                <a:latin typeface="Menlo-Regular"/>
              </a:rPr>
              <a:t>manifest</a:t>
            </a:r>
            <a:r>
              <a:rPr lang="et-EE" dirty="0">
                <a:solidFill>
                  <a:srgbClr val="262626"/>
                </a:solidFill>
                <a:latin typeface="Menlo-Regular"/>
              </a:rPr>
              <a:t>&gt;	</a:t>
            </a:r>
          </a:p>
        </p:txBody>
      </p:sp>
    </p:spTree>
    <p:extLst>
      <p:ext uri="{BB962C8B-B14F-4D97-AF65-F5344CB8AC3E}">
        <p14:creationId xmlns:p14="http://schemas.microsoft.com/office/powerpoint/2010/main" val="2908237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936846" y="1063329"/>
            <a:ext cx="8946541" cy="4195481"/>
          </a:xfrm>
        </p:spPr>
        <p:txBody>
          <a:bodyPr/>
          <a:lstStyle/>
          <a:p>
            <a:r>
              <a:rPr lang="en-US" dirty="0"/>
              <a:t>Sending broadcast</a:t>
            </a:r>
          </a:p>
          <a:p>
            <a:endParaRPr lang="en-US" dirty="0"/>
          </a:p>
          <a:p>
            <a:endParaRPr lang="en-US" dirty="0"/>
          </a:p>
          <a:p>
            <a:endParaRPr lang="en-US" dirty="0"/>
          </a:p>
          <a:p>
            <a:r>
              <a:rPr lang="en-US" dirty="0"/>
              <a:t>Sending to custom receiver, waiting for answer</a:t>
            </a:r>
            <a:br>
              <a:rPr lang="en-US" dirty="0"/>
            </a:b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
        <p:nvSpPr>
          <p:cNvPr id="6" name="Rectangle 1"/>
          <p:cNvSpPr>
            <a:spLocks noChangeArrowheads="1"/>
          </p:cNvSpPr>
          <p:nvPr/>
        </p:nvSpPr>
        <p:spPr bwMode="auto">
          <a:xfrm>
            <a:off x="1030289" y="1477865"/>
            <a:ext cx="10253893"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 intent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intent.setAction(</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"com.example.ACTION_SOMETHING_HAPPENED"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sendBroadcast(intent);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957419" y="3371870"/>
            <a:ext cx="8925968" cy="2462213"/>
          </a:xfrm>
          <a:prstGeom prst="rect">
            <a:avLst/>
          </a:prstGeom>
          <a:solidFill>
            <a:schemeClr val="tx1"/>
          </a:solidFill>
        </p:spPr>
        <p:txBody>
          <a:bodyPr wrap="square">
            <a:spAutoFit/>
          </a:bodyPr>
          <a:lstStyle/>
          <a:p>
            <a:r>
              <a:rPr lang="et-EE" sz="1400" dirty="0">
                <a:solidFill>
                  <a:srgbClr val="262626"/>
                </a:solidFill>
                <a:latin typeface="Menlo-Regular"/>
              </a:rPr>
              <a:t> Intent intent </a:t>
            </a:r>
            <a:r>
              <a:rPr lang="et-EE" sz="1400" dirty="0">
                <a:solidFill>
                  <a:srgbClr val="94064B"/>
                </a:solidFill>
                <a:latin typeface="Menlo-Regular"/>
              </a:rPr>
              <a:t>=</a:t>
            </a:r>
            <a:r>
              <a:rPr lang="et-EE" sz="1400" dirty="0">
                <a:solidFill>
                  <a:srgbClr val="262626"/>
                </a:solidFill>
                <a:latin typeface="Menlo-Regular"/>
              </a:rPr>
              <a:t> </a:t>
            </a:r>
            <a:r>
              <a:rPr lang="et-EE" sz="1400" dirty="0">
                <a:solidFill>
                  <a:srgbClr val="94064B"/>
                </a:solidFill>
                <a:latin typeface="Menlo-Regular"/>
              </a:rPr>
              <a:t>new</a:t>
            </a:r>
            <a:r>
              <a:rPr lang="et-EE" sz="1400" dirty="0">
                <a:solidFill>
                  <a:srgbClr val="262626"/>
                </a:solidFill>
                <a:latin typeface="Menlo-Regular"/>
              </a:rPr>
              <a:t> Intent();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setAction(</a:t>
            </a:r>
            <a:r>
              <a:rPr lang="et-EE" sz="1400" dirty="0">
                <a:solidFill>
                  <a:srgbClr val="13247E"/>
                </a:solidFill>
                <a:latin typeface="Menlo-Regular"/>
              </a:rPr>
              <a:t>"com.</a:t>
            </a:r>
            <a:r>
              <a:rPr lang="en-US" sz="1400" dirty="0" err="1">
                <a:solidFill>
                  <a:srgbClr val="13247E"/>
                </a:solidFill>
                <a:latin typeface="Menlo-Regular"/>
              </a:rPr>
              <a:t>akaver</a:t>
            </a:r>
            <a:r>
              <a:rPr lang="et-EE" sz="1400" dirty="0">
                <a:solidFill>
                  <a:srgbClr val="13247E"/>
                </a:solidFill>
                <a:latin typeface="Menlo-Regular"/>
              </a:rPr>
              <a:t>.send</a:t>
            </a:r>
            <a:r>
              <a:rPr lang="en-US" sz="1400" dirty="0">
                <a:solidFill>
                  <a:srgbClr val="13247E"/>
                </a:solidFill>
                <a:latin typeface="Menlo-Regular"/>
              </a:rPr>
              <a:t>Custom</a:t>
            </a:r>
            <a:r>
              <a:rPr lang="et-EE" sz="1400" dirty="0">
                <a:solidFill>
                  <a:srgbClr val="13247E"/>
                </a:solidFill>
                <a:latin typeface="Menlo-Regular"/>
              </a:rPr>
              <a:t>Request"</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addFlags(Intent</a:t>
            </a:r>
            <a:r>
              <a:rPr lang="et-EE" sz="1400" dirty="0">
                <a:solidFill>
                  <a:srgbClr val="94064B"/>
                </a:solidFill>
                <a:latin typeface="Menlo-Regular"/>
              </a:rPr>
              <a:t>.</a:t>
            </a:r>
            <a:r>
              <a:rPr lang="et-EE" sz="1400" dirty="0">
                <a:solidFill>
                  <a:srgbClr val="0E72A4"/>
                </a:solidFill>
                <a:latin typeface="Menlo-Regular"/>
              </a:rPr>
              <a:t>FLAG_INCLUDE_STOPPED_PACKAGES</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intent</a:t>
            </a:r>
            <a:r>
              <a:rPr lang="et-EE" sz="1400" dirty="0">
                <a:solidFill>
                  <a:srgbClr val="94064B"/>
                </a:solidFill>
                <a:latin typeface="Menlo-Regular"/>
              </a:rPr>
              <a:t>.</a:t>
            </a:r>
            <a:r>
              <a:rPr lang="et-EE" sz="1400" dirty="0">
                <a:solidFill>
                  <a:srgbClr val="262626"/>
                </a:solidFill>
                <a:latin typeface="Menlo-Regular"/>
              </a:rPr>
              <a:t>putExtra(</a:t>
            </a:r>
            <a:r>
              <a:rPr lang="et-EE" sz="1400" dirty="0">
                <a:solidFill>
                  <a:srgbClr val="13247E"/>
                </a:solidFill>
                <a:latin typeface="Menlo-Regular"/>
              </a:rPr>
              <a:t>“</a:t>
            </a:r>
            <a:r>
              <a:rPr lang="en-US" sz="1400" dirty="0">
                <a:solidFill>
                  <a:srgbClr val="13247E"/>
                </a:solidFill>
                <a:latin typeface="Menlo-Regular"/>
              </a:rPr>
              <a:t>something</a:t>
            </a:r>
            <a:r>
              <a:rPr lang="et-EE" sz="1400" dirty="0">
                <a:solidFill>
                  <a:srgbClr val="13247E"/>
                </a:solidFill>
                <a:latin typeface="Menlo-Regular"/>
              </a:rPr>
              <a:t>"</a:t>
            </a:r>
            <a:r>
              <a:rPr lang="et-EE" sz="1400" dirty="0">
                <a:solidFill>
                  <a:srgbClr val="262626"/>
                </a:solidFill>
                <a:latin typeface="Menlo-Regular"/>
              </a:rPr>
              <a:t>, value);	</a:t>
            </a:r>
          </a:p>
          <a:p>
            <a:r>
              <a:rPr lang="et-EE" sz="1400" dirty="0">
                <a:solidFill>
                  <a:prstClr val="black"/>
                </a:solidFill>
                <a:latin typeface="Menlo-Regular"/>
              </a:rPr>
              <a:t>	</a:t>
            </a:r>
            <a:r>
              <a:rPr lang="et-EE" sz="1400" dirty="0">
                <a:solidFill>
                  <a:srgbClr val="262626"/>
                </a:solidFill>
                <a:latin typeface="Menlo-Regular"/>
              </a:rPr>
              <a:t>            sendOrderedBroadcast(intent, </a:t>
            </a:r>
            <a:r>
              <a:rPr lang="et-EE" sz="1400" dirty="0">
                <a:solidFill>
                  <a:srgbClr val="0E72A4"/>
                </a:solidFill>
                <a:latin typeface="Menlo-Regular"/>
              </a:rPr>
              <a:t>null</a:t>
            </a:r>
            <a:r>
              <a:rPr lang="et-EE" sz="1400" dirty="0">
                <a:solidFill>
                  <a:srgbClr val="262626"/>
                </a:solidFill>
                <a:latin typeface="Menlo-Regular"/>
              </a:rPr>
              <a:t>, </a:t>
            </a:r>
            <a:r>
              <a:rPr lang="et-EE" sz="1400" dirty="0">
                <a:solidFill>
                  <a:srgbClr val="94064B"/>
                </a:solidFill>
                <a:latin typeface="Menlo-Regular"/>
              </a:rPr>
              <a:t>new</a:t>
            </a:r>
            <a:r>
              <a:rPr lang="et-EE" sz="1400" dirty="0">
                <a:solidFill>
                  <a:srgbClr val="262626"/>
                </a:solidFill>
                <a:latin typeface="Menlo-Regular"/>
              </a:rPr>
              <a:t> BroadcastReceiver() {	</a:t>
            </a:r>
          </a:p>
          <a:p>
            <a:r>
              <a:rPr lang="et-EE" sz="1400" dirty="0">
                <a:solidFill>
                  <a:prstClr val="black"/>
                </a:solidFill>
                <a:latin typeface="Menlo-Regular"/>
              </a:rPr>
              <a:t>	</a:t>
            </a:r>
            <a:r>
              <a:rPr lang="et-EE" sz="1400" dirty="0">
                <a:solidFill>
                  <a:srgbClr val="262626"/>
                </a:solidFill>
                <a:latin typeface="Menlo-Regular"/>
              </a:rPr>
              <a:t>                </a:t>
            </a:r>
            <a:r>
              <a:rPr lang="et-EE" sz="1400" dirty="0">
                <a:solidFill>
                  <a:srgbClr val="94064B"/>
                </a:solidFill>
                <a:latin typeface="Menlo-Regular"/>
              </a:rPr>
              <a:t>@Override</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a:t>
            </a:r>
            <a:r>
              <a:rPr lang="et-EE" sz="1400" dirty="0">
                <a:solidFill>
                  <a:srgbClr val="94064B"/>
                </a:solidFill>
                <a:latin typeface="Menlo-Regular"/>
              </a:rPr>
              <a:t>public</a:t>
            </a:r>
            <a:r>
              <a:rPr lang="et-EE" sz="1400" dirty="0">
                <a:solidFill>
                  <a:srgbClr val="262626"/>
                </a:solidFill>
                <a:latin typeface="Menlo-Regular"/>
              </a:rPr>
              <a:t> </a:t>
            </a:r>
            <a:r>
              <a:rPr lang="et-EE" sz="1400" dirty="0">
                <a:solidFill>
                  <a:srgbClr val="94064B"/>
                </a:solidFill>
                <a:latin typeface="Menlo-Regular"/>
              </a:rPr>
              <a:t>void</a:t>
            </a:r>
            <a:r>
              <a:rPr lang="et-EE" sz="1400" dirty="0">
                <a:solidFill>
                  <a:srgbClr val="262626"/>
                </a:solidFill>
                <a:latin typeface="Menlo-Regular"/>
              </a:rPr>
              <a:t> </a:t>
            </a:r>
            <a:r>
              <a:rPr lang="et-EE" sz="1400" dirty="0">
                <a:solidFill>
                  <a:srgbClr val="654792"/>
                </a:solidFill>
                <a:latin typeface="Menlo-Regular"/>
              </a:rPr>
              <a:t>onReceive</a:t>
            </a:r>
            <a:r>
              <a:rPr lang="et-EE" sz="1400" dirty="0">
                <a:solidFill>
                  <a:srgbClr val="262626"/>
                </a:solidFill>
                <a:latin typeface="Menlo-Regular"/>
              </a:rPr>
              <a:t>(Context </a:t>
            </a:r>
            <a:r>
              <a:rPr lang="et-EE" sz="1400" dirty="0">
                <a:solidFill>
                  <a:srgbClr val="E65334"/>
                </a:solidFill>
                <a:latin typeface="Menlo-Regular"/>
              </a:rPr>
              <a:t>context</a:t>
            </a:r>
            <a:r>
              <a:rPr lang="et-EE" sz="1400" dirty="0">
                <a:solidFill>
                  <a:srgbClr val="262626"/>
                </a:solidFill>
                <a:latin typeface="Menlo-Regular"/>
              </a:rPr>
              <a:t>, Intent </a:t>
            </a:r>
            <a:r>
              <a:rPr lang="et-EE" sz="1400" dirty="0">
                <a:solidFill>
                  <a:srgbClr val="E65334"/>
                </a:solidFill>
                <a:latin typeface="Menlo-Regular"/>
              </a:rPr>
              <a:t>intent</a:t>
            </a:r>
            <a:r>
              <a:rPr lang="et-EE" sz="1400" dirty="0">
                <a:solidFill>
                  <a:srgbClr val="262626"/>
                </a:solidFill>
                <a:latin typeface="Menlo-Regular"/>
              </a:rPr>
              <a:t>) {	</a:t>
            </a:r>
          </a:p>
          <a:p>
            <a:r>
              <a:rPr lang="et-EE" sz="1400" dirty="0">
                <a:solidFill>
                  <a:prstClr val="black"/>
                </a:solidFill>
                <a:latin typeface="Menlo-Regular"/>
              </a:rPr>
              <a:t>	</a:t>
            </a:r>
            <a:r>
              <a:rPr lang="et-EE" sz="1400" dirty="0">
                <a:solidFill>
                  <a:srgbClr val="262626"/>
                </a:solidFill>
                <a:latin typeface="Menlo-Regular"/>
              </a:rPr>
              <a:t>                    String </a:t>
            </a:r>
            <a:r>
              <a:rPr lang="en-US" sz="1400" dirty="0">
                <a:solidFill>
                  <a:srgbClr val="262626"/>
                </a:solidFill>
                <a:latin typeface="Menlo-Regular"/>
              </a:rPr>
              <a:t>result</a:t>
            </a:r>
            <a:r>
              <a:rPr lang="et-EE" sz="1400" dirty="0">
                <a:solidFill>
                  <a:srgbClr val="262626"/>
                </a:solidFill>
                <a:latin typeface="Menlo-Regular"/>
              </a:rPr>
              <a:t> </a:t>
            </a:r>
            <a:r>
              <a:rPr lang="et-EE" sz="1400" dirty="0">
                <a:solidFill>
                  <a:srgbClr val="94064B"/>
                </a:solidFill>
                <a:latin typeface="Menlo-Regular"/>
              </a:rPr>
              <a:t>=</a:t>
            </a:r>
            <a:r>
              <a:rPr lang="et-EE" sz="1400" dirty="0">
                <a:solidFill>
                  <a:srgbClr val="262626"/>
                </a:solidFill>
                <a:latin typeface="Menlo-Regular"/>
              </a:rPr>
              <a:t> getResultData();	</a:t>
            </a:r>
          </a:p>
          <a:p>
            <a:r>
              <a:rPr lang="et-EE" sz="1400" dirty="0">
                <a:solidFill>
                  <a:prstClr val="black"/>
                </a:solidFill>
                <a:latin typeface="Menlo-Regular"/>
              </a:rPr>
              <a:t>	</a:t>
            </a:r>
            <a:r>
              <a:rPr lang="et-EE" sz="1400" dirty="0">
                <a:solidFill>
                  <a:srgbClr val="262626"/>
                </a:solidFill>
                <a:latin typeface="Menlo-Regular"/>
              </a:rPr>
              <a:t>                    screen</a:t>
            </a:r>
            <a:r>
              <a:rPr lang="et-EE" sz="1400" dirty="0">
                <a:solidFill>
                  <a:srgbClr val="94064B"/>
                </a:solidFill>
                <a:latin typeface="Menlo-Regular"/>
              </a:rPr>
              <a:t>.</a:t>
            </a:r>
            <a:r>
              <a:rPr lang="et-EE" sz="1400" dirty="0">
                <a:solidFill>
                  <a:srgbClr val="262626"/>
                </a:solidFill>
                <a:latin typeface="Menlo-Regular"/>
              </a:rPr>
              <a:t>setText(</a:t>
            </a:r>
            <a:r>
              <a:rPr lang="en-US" sz="1400" dirty="0">
                <a:solidFill>
                  <a:srgbClr val="262626"/>
                </a:solidFill>
                <a:latin typeface="Menlo-Regular"/>
              </a:rPr>
              <a:t>result</a:t>
            </a:r>
            <a:r>
              <a:rPr lang="et-EE" sz="1400" dirty="0">
                <a:solidFill>
                  <a:srgbClr val="262626"/>
                </a:solidFill>
                <a:latin typeface="Menlo-Regular"/>
              </a:rPr>
              <a:t>);	</a:t>
            </a:r>
          </a:p>
          <a:p>
            <a:r>
              <a:rPr lang="et-EE" sz="1400" dirty="0">
                <a:solidFill>
                  <a:prstClr val="black"/>
                </a:solidFill>
                <a:latin typeface="Menlo-Regular"/>
              </a:rPr>
              <a:t>	</a:t>
            </a:r>
            <a:r>
              <a:rPr lang="et-EE" sz="1400" dirty="0">
                <a:solidFill>
                  <a:srgbClr val="262626"/>
                </a:solidFill>
                <a:latin typeface="Menlo-Regular"/>
              </a:rPr>
              <a:t>                }	</a:t>
            </a:r>
          </a:p>
          <a:p>
            <a:r>
              <a:rPr lang="et-EE" sz="1400" dirty="0">
                <a:solidFill>
                  <a:prstClr val="black"/>
                </a:solidFill>
                <a:latin typeface="Menlo-Regular"/>
              </a:rPr>
              <a:t>	</a:t>
            </a:r>
            <a:r>
              <a:rPr lang="et-EE" sz="1400" dirty="0">
                <a:solidFill>
                  <a:srgbClr val="262626"/>
                </a:solidFill>
                <a:latin typeface="Menlo-Regular"/>
              </a:rPr>
              <a:t>            }, </a:t>
            </a:r>
            <a:r>
              <a:rPr lang="et-EE" sz="1400" dirty="0">
                <a:solidFill>
                  <a:srgbClr val="0E72A4"/>
                </a:solidFill>
                <a:latin typeface="Menlo-Regular"/>
              </a:rPr>
              <a:t>null</a:t>
            </a:r>
            <a:r>
              <a:rPr lang="et-EE" sz="1400" dirty="0">
                <a:solidFill>
                  <a:srgbClr val="262626"/>
                </a:solidFill>
                <a:latin typeface="Menlo-Regular"/>
              </a:rPr>
              <a:t>, Activity</a:t>
            </a:r>
            <a:r>
              <a:rPr lang="et-EE" sz="1400" dirty="0">
                <a:solidFill>
                  <a:srgbClr val="94064B"/>
                </a:solidFill>
                <a:latin typeface="Menlo-Regular"/>
              </a:rPr>
              <a:t>.</a:t>
            </a:r>
            <a:r>
              <a:rPr lang="et-EE" sz="1400" dirty="0">
                <a:solidFill>
                  <a:srgbClr val="0E72A4"/>
                </a:solidFill>
                <a:latin typeface="Menlo-Regular"/>
              </a:rPr>
              <a:t>RESULT_OK</a:t>
            </a:r>
            <a:r>
              <a:rPr lang="et-EE" sz="1400" dirty="0">
                <a:solidFill>
                  <a:srgbClr val="262626"/>
                </a:solidFill>
                <a:latin typeface="Menlo-Regular"/>
              </a:rPr>
              <a:t>, </a:t>
            </a:r>
            <a:r>
              <a:rPr lang="et-EE" sz="1400" dirty="0">
                <a:solidFill>
                  <a:srgbClr val="0E72A4"/>
                </a:solidFill>
                <a:latin typeface="Menlo-Regular"/>
              </a:rPr>
              <a:t>null</a:t>
            </a:r>
            <a:r>
              <a:rPr lang="et-EE" sz="1400" dirty="0">
                <a:solidFill>
                  <a:srgbClr val="262626"/>
                </a:solidFill>
                <a:latin typeface="Menlo-Regular"/>
              </a:rPr>
              <a:t>, </a:t>
            </a:r>
            <a:r>
              <a:rPr lang="et-EE" sz="1400" dirty="0">
                <a:solidFill>
                  <a:srgbClr val="0E72A4"/>
                </a:solidFill>
                <a:latin typeface="Menlo-Regular"/>
              </a:rPr>
              <a:t>null</a:t>
            </a:r>
            <a:r>
              <a:rPr lang="et-EE" sz="1400" dirty="0">
                <a:solidFill>
                  <a:srgbClr val="262626"/>
                </a:solidFill>
                <a:latin typeface="Menlo-Regular"/>
              </a:rPr>
              <a:t>);	</a:t>
            </a:r>
            <a:endParaRPr lang="et-EE" sz="1400" dirty="0"/>
          </a:p>
        </p:txBody>
      </p:sp>
    </p:spTree>
    <p:extLst>
      <p:ext uri="{BB962C8B-B14F-4D97-AF65-F5344CB8AC3E}">
        <p14:creationId xmlns:p14="http://schemas.microsoft.com/office/powerpoint/2010/main" val="4156471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r>
              <a:rPr lang="en-US" dirty="0"/>
              <a:t>Token that you give to another application (e.g., notification manager, alarm manager or other 3rd party applications), which allows this other application to use the permissions of your application to execute a predefined piece of code</a:t>
            </a:r>
          </a:p>
          <a:p>
            <a:r>
              <a:rPr lang="en-US" dirty="0"/>
              <a:t>To perform a broadcast via a pending intent, get a </a:t>
            </a:r>
            <a:r>
              <a:rPr lang="en-US" dirty="0" err="1"/>
              <a:t>PendingIntent</a:t>
            </a:r>
            <a:r>
              <a:rPr lang="en-US" dirty="0"/>
              <a:t> via the </a:t>
            </a:r>
            <a:r>
              <a:rPr lang="en-US" dirty="0" err="1"/>
              <a:t>getBroadcast</a:t>
            </a:r>
            <a:r>
              <a:rPr lang="en-US" dirty="0"/>
              <a:t>() method of the </a:t>
            </a:r>
            <a:r>
              <a:rPr lang="en-US" dirty="0" err="1"/>
              <a:t>PendingIntent</a:t>
            </a:r>
            <a:r>
              <a:rPr lang="en-US" dirty="0"/>
              <a:t> class. To perform an activity via a pending intent, you receive the activity via </a:t>
            </a:r>
            <a:r>
              <a:rPr lang="en-US" dirty="0" err="1"/>
              <a:t>PendingIntent.getActivity</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38950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1"/>
          <p:cNvSpPr>
            <a:spLocks noChangeArrowheads="1"/>
          </p:cNvSpPr>
          <p:nvPr/>
        </p:nvSpPr>
        <p:spPr bwMode="auto">
          <a:xfrm>
            <a:off x="378372" y="2113346"/>
            <a:ext cx="10733165"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startAlert(View view) {</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EditText text = (EditText) findViewById(R.id.</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time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 = Integer.</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parseInt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(text.getText().toString());</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intent = </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Intent(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MyBroadcastReceiver.</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class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 pendingIntent = PendingIntent.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getBroadcast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.getApplicationContext(),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234324243</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intent,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 alarmManager = (AlarmManager) getSystemService(</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ALARM_SERVICE</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alarmManager.set(AlarmManager.</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RTC_WAKEUP</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System.</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currentTimeMillis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(i * </a:t>
            </a:r>
            <a:r>
              <a:rPr kumimoji="0" lang="et-EE" altLang="et-EE"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1000</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pendingIntent);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0" i="1"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makeText</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"Alarm set in " </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 + </a:t>
            </a:r>
            <a:r>
              <a:rPr kumimoji="0" lang="et-EE" altLang="et-EE"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seconds"</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LENGTH_LONG</a:t>
            </a: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).show();</a:t>
            </a:r>
            <a:b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0730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r>
              <a:rPr lang="en-US" dirty="0"/>
              <a:t>So what's a pending intent? </a:t>
            </a:r>
          </a:p>
          <a:p>
            <a:r>
              <a:rPr lang="en-US" dirty="0"/>
              <a:t>It's a token that your app process will give to the location process, and the location process will use it to wake up your app when an event of interest happens. So this basically means that your app in the background doesn't have to be always running. When something of interest happens, we will wake you up. This saves a lot of battery.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
        <p:nvSpPr>
          <p:cNvPr id="5" name="Rectangle 4"/>
          <p:cNvSpPr/>
          <p:nvPr/>
        </p:nvSpPr>
        <p:spPr>
          <a:xfrm>
            <a:off x="3528561" y="4101975"/>
            <a:ext cx="7731241" cy="2585323"/>
          </a:xfrm>
          <a:prstGeom prst="rect">
            <a:avLst/>
          </a:prstGeom>
          <a:solidFill>
            <a:schemeClr val="tx1"/>
          </a:solidFill>
        </p:spPr>
        <p:txBody>
          <a:bodyPr wrap="square">
            <a:spAutoFit/>
          </a:bodyPr>
          <a:lstStyle/>
          <a:p>
            <a:r>
              <a:rPr lang="et-EE" dirty="0">
                <a:solidFill>
                  <a:srgbClr val="257F9F"/>
                </a:solidFill>
                <a:latin typeface="Menlo-Regular"/>
              </a:rPr>
              <a:t>PendingIntent</a:t>
            </a:r>
            <a:r>
              <a:rPr lang="et-EE" dirty="0">
                <a:solidFill>
                  <a:srgbClr val="2B2713"/>
                </a:solidFill>
                <a:latin typeface="Menlo-Regular"/>
              </a:rPr>
              <a:t> mIntent =</a:t>
            </a:r>
            <a:r>
              <a:rPr lang="en-US" dirty="0">
                <a:solidFill>
                  <a:srgbClr val="2B2713"/>
                </a:solidFill>
                <a:latin typeface="Menlo-Regular"/>
              </a:rPr>
              <a:t> </a:t>
            </a:r>
            <a:r>
              <a:rPr lang="et-EE" dirty="0">
                <a:solidFill>
                  <a:srgbClr val="257F9F"/>
                </a:solidFill>
                <a:latin typeface="Menlo-Regular"/>
              </a:rPr>
              <a:t>PendingIntent</a:t>
            </a:r>
            <a:r>
              <a:rPr lang="et-EE" dirty="0">
                <a:solidFill>
                  <a:srgbClr val="2B2713"/>
                </a:solidFill>
                <a:latin typeface="Menlo-Regular"/>
              </a:rPr>
              <a:t>.getService(...);</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mLocationClient.requestLocationUpdates(locationRequest, mIntent);</a:t>
            </a:r>
            <a:r>
              <a:rPr lang="en-US" dirty="0">
                <a:solidFill>
                  <a:srgbClr val="2B2713"/>
                </a:solidFill>
                <a:latin typeface="Menlo-Regular"/>
              </a:rPr>
              <a:t/>
            </a:r>
            <a:br>
              <a:rPr lang="en-US" dirty="0">
                <a:solidFill>
                  <a:srgbClr val="2B2713"/>
                </a:solidFill>
                <a:latin typeface="Menlo-Regular"/>
              </a:rPr>
            </a:br>
            <a:r>
              <a:rPr lang="en-US" dirty="0">
                <a:solidFill>
                  <a:srgbClr val="2B2713"/>
                </a:solidFill>
                <a:latin typeface="Menlo-Regular"/>
              </a:rPr>
              <a:t/>
            </a:r>
            <a:br>
              <a:rPr lang="en-US" dirty="0">
                <a:solidFill>
                  <a:srgbClr val="2B2713"/>
                </a:solidFill>
                <a:latin typeface="Menlo-Regular"/>
              </a:rPr>
            </a:br>
            <a:r>
              <a:rPr lang="et-EE" dirty="0">
                <a:solidFill>
                  <a:srgbClr val="000078"/>
                </a:solidFill>
                <a:latin typeface="Menlo-Regular"/>
              </a:rPr>
              <a:t>public</a:t>
            </a:r>
            <a:r>
              <a:rPr lang="et-EE" dirty="0">
                <a:solidFill>
                  <a:srgbClr val="2B2713"/>
                </a:solidFill>
                <a:latin typeface="Menlo-Regular"/>
              </a:rPr>
              <a:t> </a:t>
            </a:r>
            <a:r>
              <a:rPr lang="et-EE" dirty="0">
                <a:solidFill>
                  <a:srgbClr val="000078"/>
                </a:solidFill>
                <a:latin typeface="Menlo-Regular"/>
              </a:rPr>
              <a:t>void</a:t>
            </a:r>
            <a:r>
              <a:rPr lang="et-EE" dirty="0">
                <a:solidFill>
                  <a:srgbClr val="2B2713"/>
                </a:solidFill>
                <a:latin typeface="Menlo-Regular"/>
              </a:rPr>
              <a:t> onHandleIntent(</a:t>
            </a:r>
            <a:r>
              <a:rPr lang="et-EE" dirty="0">
                <a:solidFill>
                  <a:srgbClr val="257F9F"/>
                </a:solidFill>
                <a:latin typeface="Menlo-Regular"/>
              </a:rPr>
              <a:t>Intent</a:t>
            </a:r>
            <a:r>
              <a:rPr lang="et-EE" dirty="0">
                <a:solidFill>
                  <a:srgbClr val="2B2713"/>
                </a:solidFill>
                <a:latin typeface="Menlo-Regular"/>
              </a:rPr>
              <a:t> intent) {</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String</a:t>
            </a:r>
            <a:r>
              <a:rPr lang="et-EE" dirty="0">
                <a:solidFill>
                  <a:srgbClr val="2B2713"/>
                </a:solidFill>
                <a:latin typeface="Menlo-Regular"/>
              </a:rPr>
              <a:t> action = intent.getAction();</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       </a:t>
            </a:r>
            <a:r>
              <a:rPr lang="et-EE" dirty="0">
                <a:solidFill>
                  <a:srgbClr val="000078"/>
                </a:solidFill>
                <a:latin typeface="Menlo-Regular"/>
              </a:rPr>
              <a:t>if</a:t>
            </a:r>
            <a:r>
              <a:rPr lang="et-EE" dirty="0">
                <a:solidFill>
                  <a:srgbClr val="2B2713"/>
                </a:solidFill>
                <a:latin typeface="Menlo-Regular"/>
              </a:rPr>
              <a:t> (ACTION_LOCATION.equals(action)) {</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               </a:t>
            </a:r>
            <a:r>
              <a:rPr lang="et-EE" dirty="0">
                <a:solidFill>
                  <a:srgbClr val="257F9F"/>
                </a:solidFill>
                <a:latin typeface="Menlo-Regular"/>
              </a:rPr>
              <a:t>Location</a:t>
            </a:r>
            <a:r>
              <a:rPr lang="et-EE" dirty="0">
                <a:solidFill>
                  <a:srgbClr val="2B2713"/>
                </a:solidFill>
                <a:latin typeface="Menlo-Regular"/>
              </a:rPr>
              <a:t> location = intent.getParcelableExtra(...)</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       }</a:t>
            </a:r>
            <a:r>
              <a:rPr lang="en-US" dirty="0">
                <a:solidFill>
                  <a:srgbClr val="2B2713"/>
                </a:solidFill>
                <a:latin typeface="Menlo-Regular"/>
              </a:rPr>
              <a:t/>
            </a:r>
            <a:br>
              <a:rPr lang="en-US" dirty="0">
                <a:solidFill>
                  <a:srgbClr val="2B2713"/>
                </a:solidFill>
                <a:latin typeface="Menlo-Regular"/>
              </a:rPr>
            </a:br>
            <a:r>
              <a:rPr lang="et-EE" dirty="0">
                <a:solidFill>
                  <a:srgbClr val="2B2713"/>
                </a:solidFill>
                <a:latin typeface="Menlo-Regular"/>
              </a:rPr>
              <a:t>}</a:t>
            </a:r>
            <a:endParaRPr lang="et-EE" dirty="0"/>
          </a:p>
        </p:txBody>
      </p:sp>
    </p:spTree>
    <p:extLst>
      <p:ext uri="{BB962C8B-B14F-4D97-AF65-F5344CB8AC3E}">
        <p14:creationId xmlns:p14="http://schemas.microsoft.com/office/powerpoint/2010/main" val="1916660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Access to a central repository of data</a:t>
            </a:r>
          </a:p>
          <a:p>
            <a:r>
              <a:rPr lang="en-US" dirty="0"/>
              <a:t>Often provides its own UI for working with the data</a:t>
            </a:r>
          </a:p>
          <a:p>
            <a:r>
              <a:rPr lang="en-US" dirty="0"/>
              <a:t>Primarily intended to be used by other applications</a:t>
            </a:r>
          </a:p>
          <a:p>
            <a:r>
              <a:rPr lang="en-US" dirty="0"/>
              <a:t>Inter-process communication and secure data access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26695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Provider presents data to external applications as one or more tables</a:t>
            </a:r>
          </a:p>
          <a:p>
            <a:r>
              <a:rPr lang="en-US" dirty="0"/>
              <a:t>Row represents an instance of some type of data the provider collects, and each column in the row represents an individual piece of data collected </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pic>
        <p:nvPicPr>
          <p:cNvPr id="5" name="Picture 4"/>
          <p:cNvPicPr>
            <a:picLocks noChangeAspect="1"/>
          </p:cNvPicPr>
          <p:nvPr/>
        </p:nvPicPr>
        <p:blipFill>
          <a:blip r:embed="rId2"/>
          <a:stretch>
            <a:fillRect/>
          </a:stretch>
        </p:blipFill>
        <p:spPr>
          <a:xfrm>
            <a:off x="8409228" y="4404392"/>
            <a:ext cx="3533775" cy="1971675"/>
          </a:xfrm>
          <a:prstGeom prst="rect">
            <a:avLst/>
          </a:prstGeom>
        </p:spPr>
      </p:pic>
    </p:spTree>
    <p:extLst>
      <p:ext uri="{BB962C8B-B14F-4D97-AF65-F5344CB8AC3E}">
        <p14:creationId xmlns:p14="http://schemas.microsoft.com/office/powerpoint/2010/main" val="3603062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r>
              <a:rPr lang="en-US" dirty="0" err="1"/>
              <a:t>ContentResolver</a:t>
            </a:r>
            <a:r>
              <a:rPr lang="en-US" dirty="0"/>
              <a:t> – CRUD</a:t>
            </a:r>
          </a:p>
          <a:p>
            <a:r>
              <a:rPr lang="en-US" dirty="0"/>
              <a:t>NB! Permissions in manifest!</a:t>
            </a:r>
          </a:p>
          <a:p>
            <a:r>
              <a:rPr lang="et-EE" dirty="0"/>
              <a:t>getContentResolver().query(</a:t>
            </a:r>
            <a:r>
              <a:rPr lang="en-US" dirty="0"/>
              <a:t>…)</a:t>
            </a:r>
          </a:p>
          <a:p>
            <a:r>
              <a:rPr lang="en-US" dirty="0"/>
              <a:t>Similar to </a:t>
            </a:r>
            <a:r>
              <a:rPr lang="en-US" dirty="0" err="1"/>
              <a:t>sql</a:t>
            </a:r>
            <a:r>
              <a:rPr lang="en-US" dirty="0"/>
              <a:t> select statement</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6" name="Rectangle 2"/>
          <p:cNvSpPr>
            <a:spLocks noChangeArrowheads="1"/>
          </p:cNvSpPr>
          <p:nvPr/>
        </p:nvSpPr>
        <p:spPr bwMode="auto">
          <a:xfrm>
            <a:off x="1198453" y="4150657"/>
            <a:ext cx="5158477"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6600"/>
                </a:solidFill>
                <a:effectLst/>
                <a:latin typeface="Consolas" panose="020B0609020204030204" pitchFamily="49" charset="0"/>
              </a:rPr>
              <a:t>// Queries the user dictionary and returns results</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mCursor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query</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UserDictionary</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Words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CONTENT_URI</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content URI of the words table</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mProjection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columns to return for each row</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mSelectionClause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mSelectionArgs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Selection criteria</a:t>
            </a:r>
            <a:r>
              <a:rPr kumimoji="0" lang="et-EE" altLang="et-EE" sz="900" b="0" i="0" u="none" strike="noStrike" cap="none" normalizeH="0" baseline="0" dirty="0">
                <a:ln>
                  <a:noFill/>
                </a:ln>
                <a:solidFill>
                  <a:srgbClr val="000000"/>
                </a:solidFill>
                <a:effectLst/>
                <a:latin typeface="Consolas" panose="020B0609020204030204" pitchFamily="49" charset="0"/>
              </a:rPr>
              <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mSortOrder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The sort order for the returned rows</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6909271" y="1678920"/>
            <a:ext cx="5095875" cy="4943475"/>
          </a:xfrm>
          <a:prstGeom prst="rect">
            <a:avLst/>
          </a:prstGeom>
        </p:spPr>
      </p:pic>
      <p:sp>
        <p:nvSpPr>
          <p:cNvPr id="8" name="Rectangle 3"/>
          <p:cNvSpPr>
            <a:spLocks noChangeArrowheads="1"/>
          </p:cNvSpPr>
          <p:nvPr/>
        </p:nvSpPr>
        <p:spPr bwMode="auto">
          <a:xfrm>
            <a:off x="1198453" y="5753635"/>
            <a:ext cx="4748574" cy="29874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&lt;uses-permission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2288"/>
                </a:solidFill>
                <a:effectLst/>
                <a:latin typeface="Consolas" panose="020B0609020204030204" pitchFamily="49" charset="0"/>
              </a:rPr>
              <a:t>android:name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880000"/>
                </a:solidFill>
                <a:effectLst/>
                <a:latin typeface="Consolas" panose="020B0609020204030204" pitchFamily="49" charset="0"/>
              </a:rPr>
              <a:t>"android.permission.READ_USER_DICTIONARY"</a:t>
            </a:r>
            <a:r>
              <a:rPr kumimoji="0" lang="et-EE" altLang="et-EE" sz="900" b="0" i="0" u="none" strike="noStrike" cap="none" normalizeH="0" baseline="0">
                <a:ln>
                  <a:noFill/>
                </a:ln>
                <a:solidFill>
                  <a:srgbClr val="000088"/>
                </a:solidFill>
                <a:effectLst/>
                <a:latin typeface="Consolas" panose="020B0609020204030204" pitchFamily="49" charset="0"/>
              </a:rPr>
              <a:t>&gt;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91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646111" y="2147959"/>
            <a:ext cx="11004331"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String[] projection = {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 cursor = getContentResolver().query(</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CONTENT_URI</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projection,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while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(cursor.moveToNext()) {</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index = cursor.getColumnIndex(UserDictionary.Words.</a:t>
            </a:r>
            <a:r>
              <a:rPr kumimoji="0" lang="et-EE" altLang="et-EE" b="1" i="1"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WORD</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word = cursor.getString(index);</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2904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Inserting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646111" y="2052918"/>
            <a:ext cx="10171911" cy="468456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a:ln>
                  <a:noFill/>
                </a:ln>
                <a:solidFill>
                  <a:srgbClr val="006600"/>
                </a:solidFill>
                <a:effectLst/>
                <a:latin typeface="Consolas" panose="020B0609020204030204" pitchFamily="49" charset="0"/>
              </a:rPr>
              <a:t>// Defines a new Uri object that receives the result of the insertion</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Uri</a:t>
            </a:r>
            <a:r>
              <a:rPr kumimoji="0" lang="et-EE" altLang="et-EE" sz="1400" b="0" i="0" u="none" strike="noStrike" cap="none" normalizeH="0" baseline="0" dirty="0">
                <a:ln>
                  <a:noFill/>
                </a:ln>
                <a:solidFill>
                  <a:srgbClr val="000000"/>
                </a:solidFill>
                <a:effectLst/>
                <a:latin typeface="Consolas" panose="020B0609020204030204" pitchFamily="49" charset="0"/>
              </a:rPr>
              <a:t> mNewUri</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Defines an object to contain the new values to insert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0088"/>
                </a:solidFill>
                <a:effectLst/>
                <a:latin typeface="Consolas" panose="020B0609020204030204" pitchFamily="49" charset="0"/>
              </a:rPr>
              <a:t>new</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Sets the values of each column and inserts the word. The arguments to the "put"</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 method are "column name" and "value"</a:t>
            </a:r>
            <a:br>
              <a:rPr kumimoji="0" lang="et-EE" altLang="et-EE" sz="1400" b="0" i="0" u="none" strike="noStrike" cap="none" normalizeH="0" baseline="0" dirty="0">
                <a:ln>
                  <a:noFill/>
                </a:ln>
                <a:solidFill>
                  <a:srgbClr val="006600"/>
                </a:solidFill>
                <a:effectLst/>
                <a:latin typeface="Consolas" panose="020B0609020204030204" pitchFamily="49" charset="0"/>
              </a:rPr>
            </a:br>
            <a:r>
              <a:rPr kumimoji="0" lang="et-EE" altLang="et-EE" sz="1400" b="0" i="0" u="none" strike="noStrike" cap="none" normalizeH="0" baseline="0" dirty="0">
                <a:ln>
                  <a:noFill/>
                </a:ln>
                <a:solidFill>
                  <a:srgbClr val="006600"/>
                </a:solidFill>
                <a:effectLst/>
                <a:latin typeface="Consolas" panose="020B0609020204030204" pitchFamily="49" charset="0"/>
              </a:rPr>
              <a:t> */</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APP_ID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"example.user"</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LOCALE</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"en_US"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mNewValues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put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Words</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FREQUENCY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880000"/>
                </a:solidFill>
                <a:effectLst/>
                <a:latin typeface="Consolas" panose="020B0609020204030204" pitchFamily="49" charset="0"/>
              </a:rPr>
              <a:t>"100"</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mNewUri </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getContentResolver</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insert</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660066"/>
                </a:solidFill>
                <a:effectLst/>
                <a:latin typeface="Consolas" panose="020B0609020204030204" pitchFamily="49" charset="0"/>
              </a:rPr>
              <a:t>Word</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CONTENT_URI</a:t>
            </a: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rgbClr val="000000"/>
                </a:solidFill>
                <a:effectLst/>
                <a:latin typeface="Consolas" panose="020B0609020204030204" pitchFamily="49" charset="0"/>
              </a:rPr>
              <a:t>   </a:t>
            </a:r>
            <a:r>
              <a:rPr kumimoji="0" lang="et-EE" altLang="et-EE" sz="1400" b="0" i="0" u="none" strike="noStrike" cap="none" normalizeH="0" baseline="0" dirty="0">
                <a:ln>
                  <a:noFill/>
                </a:ln>
                <a:solidFill>
                  <a:srgbClr val="006600"/>
                </a:solidFill>
                <a:effectLst/>
                <a:latin typeface="Consolas" panose="020B0609020204030204" pitchFamily="49" charset="0"/>
              </a:rPr>
              <a:t>// the user dictionary content URI</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000000"/>
                </a:solidFill>
                <a:effectLst/>
                <a:latin typeface="Consolas" panose="020B0609020204030204" pitchFamily="49" charset="0"/>
              </a:rPr>
              <a:t>    mNewValues                          </a:t>
            </a:r>
            <a:r>
              <a:rPr kumimoji="0" lang="et-EE" altLang="et-EE" sz="1400" b="0" i="0" u="none" strike="noStrike" cap="none" normalizeH="0" baseline="0" dirty="0">
                <a:ln>
                  <a:noFill/>
                </a:ln>
                <a:solidFill>
                  <a:srgbClr val="006600"/>
                </a:solidFill>
                <a:effectLst/>
                <a:latin typeface="Consolas" panose="020B0609020204030204" pitchFamily="49" charset="0"/>
              </a:rPr>
              <a:t>// the values to insert</a:t>
            </a:r>
            <a:r>
              <a:rPr kumimoji="0" lang="et-EE" altLang="et-EE" sz="1400" b="0" i="0" u="none" strike="noStrike" cap="none" normalizeH="0" baseline="0" dirty="0">
                <a:ln>
                  <a:noFill/>
                </a:ln>
                <a:solidFill>
                  <a:srgbClr val="000000"/>
                </a:solidFill>
                <a:effectLst/>
                <a:latin typeface="Consolas" panose="020B0609020204030204" pitchFamily="49" charset="0"/>
              </a:rPr>
              <a:t/>
            </a:r>
            <a:br>
              <a:rPr kumimoji="0" lang="et-EE" altLang="et-EE" sz="1400" b="0" i="0" u="none" strike="noStrike" cap="none" normalizeH="0" baseline="0" dirty="0">
                <a:ln>
                  <a:noFill/>
                </a:ln>
                <a:solidFill>
                  <a:srgbClr val="000000"/>
                </a:solidFill>
                <a:effectLst/>
                <a:latin typeface="Consolas" panose="020B0609020204030204" pitchFamily="49" charset="0"/>
              </a:rPr>
            </a:br>
            <a:r>
              <a:rPr kumimoji="0" lang="et-EE" altLang="et-EE" sz="1400" b="0" i="0" u="none" strike="noStrike" cap="none" normalizeH="0" baseline="0" dirty="0">
                <a:ln>
                  <a:noFill/>
                </a:ln>
                <a:solidFill>
                  <a:srgbClr val="666600"/>
                </a:solidFill>
                <a:effectLst/>
                <a:latin typeface="Consolas" panose="020B0609020204030204" pitchFamily="49" charset="0"/>
              </a:rPr>
              <a:t>);</a:t>
            </a:r>
            <a:r>
              <a:rPr kumimoji="0" lang="et-EE" altLang="et-EE" sz="1400" b="0" i="0" u="none" strike="noStrike" cap="none" normalizeH="0" baseline="0" dirty="0">
                <a:ln>
                  <a:noFill/>
                </a:ln>
                <a:solidFill>
                  <a:schemeClr val="tx1"/>
                </a:solidFill>
                <a:effectLst/>
              </a:rPr>
              <a:t> </a:t>
            </a:r>
            <a:endParaRPr kumimoji="0" lang="et-EE" altLang="et-E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424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Updating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
        <p:nvSpPr>
          <p:cNvPr id="5" name="Rectangle 1"/>
          <p:cNvSpPr>
            <a:spLocks noChangeArrowheads="1"/>
          </p:cNvSpPr>
          <p:nvPr/>
        </p:nvSpPr>
        <p:spPr bwMode="auto">
          <a:xfrm>
            <a:off x="767116" y="2052918"/>
            <a:ext cx="9282737" cy="440756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0" i="0" u="none" strike="noStrike" cap="none" normalizeH="0" baseline="0">
                <a:ln>
                  <a:noFill/>
                </a:ln>
                <a:solidFill>
                  <a:srgbClr val="006600"/>
                </a:solidFill>
                <a:effectLst/>
                <a:latin typeface="Consolas" panose="020B0609020204030204" pitchFamily="49" charset="0"/>
              </a:rPr>
              <a:t>// Defines an object to contain the updated values</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0088"/>
                </a:solidFill>
                <a:effectLst/>
                <a:latin typeface="Consolas" panose="020B0609020204030204" pitchFamily="49" charset="0"/>
              </a:rPr>
              <a:t>new</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ContentValues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selection criteria for the rows you want to update</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880000"/>
                </a:solidFill>
                <a:effectLst/>
                <a:latin typeface="Consolas" panose="020B0609020204030204" pitchFamily="49" charset="0"/>
              </a:rPr>
              <a:t>"LIKE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0066"/>
                </a:solidFill>
                <a:effectLst/>
                <a:latin typeface="Consolas" panose="020B0609020204030204" pitchFamily="49" charset="0"/>
              </a:rPr>
              <a:t>String</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880000"/>
                </a:solidFill>
                <a:effectLst/>
                <a:latin typeface="Consolas" panose="020B0609020204030204" pitchFamily="49" charset="0"/>
              </a:rPr>
              <a:t>"en_%"</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Defines a variable to contain the number of updated rows</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88"/>
                </a:solidFill>
                <a:effectLst/>
                <a:latin typeface="Consolas" panose="020B0609020204030204" pitchFamily="49" charset="0"/>
              </a:rPr>
              <a:t>int</a:t>
            </a:r>
            <a:r>
              <a:rPr kumimoji="0" lang="et-EE" altLang="et-EE" sz="1200" b="0" i="0" u="none" strike="noStrike" cap="none" normalizeH="0" baseline="0">
                <a:ln>
                  <a:noFill/>
                </a:ln>
                <a:solidFill>
                  <a:srgbClr val="000000"/>
                </a:solidFill>
                <a:effectLst/>
                <a:latin typeface="Consolas" panose="020B0609020204030204" pitchFamily="49" charset="0"/>
              </a:rPr>
              <a:t> 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66"/>
                </a:solidFill>
                <a:effectLst/>
                <a:latin typeface="Consolas" panose="020B0609020204030204" pitchFamily="49" charset="0"/>
              </a:rPr>
              <a:t>0</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 Sets the updated value and updates the selected words.</a:t>
            </a:r>
            <a:br>
              <a:rPr kumimoji="0" lang="et-EE" altLang="et-EE" sz="1200" b="0" i="0" u="none" strike="noStrike" cap="none" normalizeH="0" baseline="0">
                <a:ln>
                  <a:noFill/>
                </a:ln>
                <a:solidFill>
                  <a:srgbClr val="006600"/>
                </a:solidFill>
                <a:effectLst/>
                <a:latin typeface="Consolas" panose="020B0609020204030204" pitchFamily="49" charset="0"/>
              </a:rPr>
            </a:br>
            <a:r>
              <a:rPr kumimoji="0" lang="et-EE" altLang="et-EE" sz="1200" b="0" i="0" u="none" strike="noStrike" cap="none" normalizeH="0" baseline="0">
                <a:ln>
                  <a:noFill/>
                </a:ln>
                <a:solidFill>
                  <a:srgbClr val="006600"/>
                </a:solidFill>
                <a:effectLst/>
                <a:latin typeface="Consolas" panose="020B0609020204030204" pitchFamily="49" charset="0"/>
              </a:rPr>
              <a:t> */</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mUpdateValues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putNull</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LOCALE</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mRowsUpdated </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getContentResolver</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update</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660066"/>
                </a:solidFill>
                <a:effectLst/>
                <a:latin typeface="Consolas" panose="020B0609020204030204" pitchFamily="49" charset="0"/>
              </a:rPr>
              <a:t>UserDictionary</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660066"/>
                </a:solidFill>
                <a:effectLst/>
                <a:latin typeface="Consolas" panose="020B0609020204030204" pitchFamily="49" charset="0"/>
              </a:rPr>
              <a:t>Words</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CONTENT_URI</a:t>
            </a: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rgbClr val="000000"/>
                </a:solidFill>
                <a:effectLst/>
                <a:latin typeface="Consolas" panose="020B0609020204030204" pitchFamily="49" charset="0"/>
              </a:rPr>
              <a:t>   </a:t>
            </a:r>
            <a:r>
              <a:rPr kumimoji="0" lang="et-EE" altLang="et-EE" sz="1200" b="0" i="0" u="none" strike="noStrike" cap="none" normalizeH="0" baseline="0">
                <a:ln>
                  <a:noFill/>
                </a:ln>
                <a:solidFill>
                  <a:srgbClr val="006600"/>
                </a:solidFill>
                <a:effectLst/>
                <a:latin typeface="Consolas" panose="020B0609020204030204" pitchFamily="49" charset="0"/>
              </a:rPr>
              <a:t>// the user dictionary content URI</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mUpdateValues                       </a:t>
            </a:r>
            <a:r>
              <a:rPr kumimoji="0" lang="et-EE" altLang="et-EE" sz="1200" b="0" i="0" u="none" strike="noStrike" cap="none" normalizeH="0" baseline="0">
                <a:ln>
                  <a:noFill/>
                </a:ln>
                <a:solidFill>
                  <a:srgbClr val="006600"/>
                </a:solidFill>
                <a:effectLst/>
                <a:latin typeface="Consolas" panose="020B0609020204030204" pitchFamily="49" charset="0"/>
              </a:rPr>
              <a:t>// the columns to update</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mSelectionClause                    </a:t>
            </a:r>
            <a:r>
              <a:rPr kumimoji="0" lang="et-EE" altLang="et-EE" sz="1200" b="0" i="0" u="none" strike="noStrike" cap="none" normalizeH="0" baseline="0">
                <a:ln>
                  <a:noFill/>
                </a:ln>
                <a:solidFill>
                  <a:srgbClr val="006600"/>
                </a:solidFill>
                <a:effectLst/>
                <a:latin typeface="Consolas" panose="020B0609020204030204" pitchFamily="49" charset="0"/>
              </a:rPr>
              <a:t>// the column to select on</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000000"/>
                </a:solidFill>
                <a:effectLst/>
                <a:latin typeface="Consolas" panose="020B0609020204030204" pitchFamily="49" charset="0"/>
              </a:rPr>
              <a:t>    mSelectionArgs                      </a:t>
            </a:r>
            <a:r>
              <a:rPr kumimoji="0" lang="et-EE" altLang="et-EE" sz="1200" b="0" i="0" u="none" strike="noStrike" cap="none" normalizeH="0" baseline="0">
                <a:ln>
                  <a:noFill/>
                </a:ln>
                <a:solidFill>
                  <a:srgbClr val="006600"/>
                </a:solidFill>
                <a:effectLst/>
                <a:latin typeface="Consolas" panose="020B0609020204030204" pitchFamily="49" charset="0"/>
              </a:rPr>
              <a:t>// the value to compare to</a:t>
            </a:r>
            <a:r>
              <a:rPr kumimoji="0" lang="et-EE" altLang="et-EE" sz="1200" b="0" i="0" u="none" strike="noStrike" cap="none" normalizeH="0" baseline="0">
                <a:ln>
                  <a:noFill/>
                </a:ln>
                <a:solidFill>
                  <a:srgbClr val="000000"/>
                </a:solidFill>
                <a:effectLst/>
                <a:latin typeface="Consolas" panose="020B0609020204030204" pitchFamily="49" charset="0"/>
              </a:rPr>
              <a:t/>
            </a:r>
            <a:br>
              <a:rPr kumimoji="0" lang="et-EE" altLang="et-EE" sz="1200" b="0" i="0" u="none" strike="noStrike" cap="none" normalizeH="0" baseline="0">
                <a:ln>
                  <a:noFill/>
                </a:ln>
                <a:solidFill>
                  <a:srgbClr val="000000"/>
                </a:solidFill>
                <a:effectLst/>
                <a:latin typeface="Consolas" panose="020B0609020204030204" pitchFamily="49" charset="0"/>
              </a:rPr>
            </a:br>
            <a:r>
              <a:rPr kumimoji="0" lang="et-EE" altLang="et-EE" sz="1200" b="0" i="0" u="none" strike="noStrike" cap="none" normalizeH="0" baseline="0">
                <a:ln>
                  <a:noFill/>
                </a:ln>
                <a:solidFill>
                  <a:srgbClr val="666600"/>
                </a:solidFill>
                <a:effectLst/>
                <a:latin typeface="Consolas" panose="020B0609020204030204" pitchFamily="49" charset="0"/>
              </a:rPr>
              <a:t>);</a:t>
            </a:r>
            <a:r>
              <a:rPr kumimoji="0" lang="et-EE" altLang="et-EE" sz="1200" b="0" i="0" u="none" strike="noStrike" cap="none" normalizeH="0" baseline="0">
                <a:ln>
                  <a:noFill/>
                </a:ln>
                <a:solidFill>
                  <a:schemeClr val="tx1"/>
                </a:solidFill>
                <a:effectLst/>
              </a:rPr>
              <a:t> </a:t>
            </a:r>
            <a:endParaRPr kumimoji="0" lang="et-EE" altLang="et-EE" sz="1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0882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Deleting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775663" y="2052918"/>
            <a:ext cx="9576877" cy="3391904"/>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a:ln>
                  <a:noFill/>
                </a:ln>
                <a:solidFill>
                  <a:srgbClr val="006600"/>
                </a:solidFill>
                <a:effectLst/>
                <a:latin typeface="Consolas" panose="020B0609020204030204" pitchFamily="49" charset="0"/>
              </a:rPr>
              <a:t>// Defines selection criteria for the rows you want to delete</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APP_ID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880000"/>
                </a:solidFill>
                <a:effectLst/>
                <a:latin typeface="Consolas" panose="020B0609020204030204" pitchFamily="49" charset="0"/>
              </a:rPr>
              <a:t>" LIKE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0066"/>
                </a:solidFill>
                <a:effectLst/>
                <a:latin typeface="Consolas" panose="020B0609020204030204" pitchFamily="49" charset="0"/>
              </a:rPr>
              <a:t>String</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880000"/>
                </a:solidFill>
                <a:effectLst/>
                <a:latin typeface="Consolas" panose="020B0609020204030204" pitchFamily="49" charset="0"/>
              </a:rPr>
              <a:t>"user"</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Defines a variable to contain the number of rows deleted</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88"/>
                </a:solidFill>
                <a:effectLst/>
                <a:latin typeface="Consolas" panose="020B0609020204030204" pitchFamily="49" charset="0"/>
              </a:rPr>
              <a:t>int</a:t>
            </a:r>
            <a:r>
              <a:rPr kumimoji="0" lang="et-EE" altLang="et-EE" sz="1400" b="0" i="0" u="none" strike="noStrike" cap="none" normalizeH="0" baseline="0">
                <a:ln>
                  <a:noFill/>
                </a:ln>
                <a:solidFill>
                  <a:srgbClr val="000000"/>
                </a:solidFill>
                <a:effectLst/>
                <a:latin typeface="Consolas" panose="020B0609020204030204" pitchFamily="49" charset="0"/>
              </a:rPr>
              <a:t> 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66"/>
                </a:solidFill>
                <a:effectLst/>
                <a:latin typeface="Consolas" panose="020B0609020204030204" pitchFamily="49" charset="0"/>
              </a:rPr>
              <a:t>0</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6600"/>
                </a:solidFill>
                <a:effectLst/>
                <a:latin typeface="Consolas" panose="020B0609020204030204" pitchFamily="49" charset="0"/>
              </a:rPr>
              <a:t>// Deletes the words that match the selection criteria</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mRowsDeleted </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getContentResolver</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88"/>
                </a:solidFill>
                <a:effectLst/>
                <a:latin typeface="Consolas" panose="020B0609020204030204" pitchFamily="49" charset="0"/>
              </a:rPr>
              <a:t>delete</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660066"/>
                </a:solidFill>
                <a:effectLst/>
                <a:latin typeface="Consolas" panose="020B0609020204030204" pitchFamily="49" charset="0"/>
              </a:rPr>
              <a:t>UserDictionary</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660066"/>
                </a:solidFill>
                <a:effectLst/>
                <a:latin typeface="Consolas" panose="020B0609020204030204" pitchFamily="49" charset="0"/>
              </a:rPr>
              <a:t>Words</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CONTENT_URI</a:t>
            </a: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rgbClr val="000000"/>
                </a:solidFill>
                <a:effectLst/>
                <a:latin typeface="Consolas" panose="020B0609020204030204" pitchFamily="49" charset="0"/>
              </a:rPr>
              <a:t>   </a:t>
            </a:r>
            <a:r>
              <a:rPr kumimoji="0" lang="et-EE" altLang="et-EE" sz="1400" b="0" i="0" u="none" strike="noStrike" cap="none" normalizeH="0" baseline="0">
                <a:ln>
                  <a:noFill/>
                </a:ln>
                <a:solidFill>
                  <a:srgbClr val="006600"/>
                </a:solidFill>
                <a:effectLst/>
                <a:latin typeface="Consolas" panose="020B0609020204030204" pitchFamily="49" charset="0"/>
              </a:rPr>
              <a:t>// the user dictionary content URI</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mSelectionClause                    </a:t>
            </a:r>
            <a:r>
              <a:rPr kumimoji="0" lang="et-EE" altLang="et-EE" sz="1400" b="0" i="0" u="none" strike="noStrike" cap="none" normalizeH="0" baseline="0">
                <a:ln>
                  <a:noFill/>
                </a:ln>
                <a:solidFill>
                  <a:srgbClr val="006600"/>
                </a:solidFill>
                <a:effectLst/>
                <a:latin typeface="Consolas" panose="020B0609020204030204" pitchFamily="49" charset="0"/>
              </a:rPr>
              <a:t>// the column to select on</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000000"/>
                </a:solidFill>
                <a:effectLst/>
                <a:latin typeface="Consolas" panose="020B0609020204030204" pitchFamily="49" charset="0"/>
              </a:rPr>
              <a:t>    mSelectionArgs                      </a:t>
            </a:r>
            <a:r>
              <a:rPr kumimoji="0" lang="et-EE" altLang="et-EE" sz="1400" b="0" i="0" u="none" strike="noStrike" cap="none" normalizeH="0" baseline="0">
                <a:ln>
                  <a:noFill/>
                </a:ln>
                <a:solidFill>
                  <a:srgbClr val="006600"/>
                </a:solidFill>
                <a:effectLst/>
                <a:latin typeface="Consolas" panose="020B0609020204030204" pitchFamily="49" charset="0"/>
              </a:rPr>
              <a:t>// the value to compare to</a:t>
            </a:r>
            <a:r>
              <a:rPr kumimoji="0" lang="et-EE" altLang="et-EE" sz="1400" b="0" i="0" u="none" strike="noStrike" cap="none" normalizeH="0" baseline="0">
                <a:ln>
                  <a:noFill/>
                </a:ln>
                <a:solidFill>
                  <a:srgbClr val="000000"/>
                </a:solidFill>
                <a:effectLst/>
                <a:latin typeface="Consolas" panose="020B0609020204030204" pitchFamily="49" charset="0"/>
              </a:rPr>
              <a:t/>
            </a:r>
            <a:br>
              <a:rPr kumimoji="0" lang="et-EE" altLang="et-EE" sz="1400" b="0" i="0" u="none" strike="noStrike" cap="none" normalizeH="0" baseline="0">
                <a:ln>
                  <a:noFill/>
                </a:ln>
                <a:solidFill>
                  <a:srgbClr val="000000"/>
                </a:solidFill>
                <a:effectLst/>
                <a:latin typeface="Consolas" panose="020B0609020204030204" pitchFamily="49" charset="0"/>
              </a:rPr>
            </a:br>
            <a:r>
              <a:rPr kumimoji="0" lang="et-EE" altLang="et-EE" sz="1400" b="0" i="0" u="none" strike="noStrike" cap="none" normalizeH="0" baseline="0">
                <a:ln>
                  <a:noFill/>
                </a:ln>
                <a:solidFill>
                  <a:srgbClr val="666600"/>
                </a:solidFill>
                <a:effectLst/>
                <a:latin typeface="Consolas" panose="020B0609020204030204" pitchFamily="49" charset="0"/>
              </a:rPr>
              <a:t>);</a:t>
            </a:r>
            <a:r>
              <a:rPr kumimoji="0" lang="et-EE" altLang="et-EE" sz="1400" b="0" i="0" u="none" strike="noStrike" cap="none" normalizeH="0" baseline="0">
                <a:ln>
                  <a:noFill/>
                </a:ln>
                <a:solidFill>
                  <a:schemeClr val="tx1"/>
                </a:solidFill>
                <a:effectLst/>
              </a:rPr>
              <a:t> </a:t>
            </a:r>
            <a:endParaRPr kumimoji="0" lang="et-EE" altLang="et-EE" sz="1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5591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2730</TotalTime>
  <Words>905</Words>
  <Application>Microsoft Macintosh PowerPoint</Application>
  <PresentationFormat>Widescreen</PresentationFormat>
  <Paragraphs>154</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Consolas</vt:lpstr>
      <vt:lpstr>Courier New</vt:lpstr>
      <vt:lpstr>Menlo-Regular</vt:lpstr>
      <vt:lpstr>Wingdings 3</vt:lpstr>
      <vt:lpstr>Ion</vt:lpstr>
      <vt:lpstr>Mobile Software Development for Android - I397</vt:lpstr>
      <vt:lpstr>Android app components</vt:lpstr>
      <vt:lpstr>Android - ContentProvider</vt:lpstr>
      <vt:lpstr>Android - ContentProvider</vt:lpstr>
      <vt:lpstr>Android – ContentProvider - Accessing</vt:lpstr>
      <vt:lpstr>Android – ContentProvider - Accessing</vt:lpstr>
      <vt:lpstr>Android – ContentProvider - Inserting</vt:lpstr>
      <vt:lpstr>Android – ContentProvider - Updating</vt:lpstr>
      <vt:lpstr>Android – ContentProvider - Deleting</vt:lpstr>
      <vt:lpstr>Android – ContentProvider – Creating your own</vt:lpstr>
      <vt:lpstr>Android – ContentProvider – Creating your own</vt:lpstr>
      <vt:lpstr>Android – ContentProvider – Calendar</vt:lpstr>
      <vt:lpstr>Android – ContentProvider – Calendar</vt:lpstr>
      <vt:lpstr>Android – ContentProvider – Contacts</vt:lpstr>
      <vt:lpstr>Android – Broadcast receiver</vt:lpstr>
      <vt:lpstr>Android – Broadcast receiver</vt:lpstr>
      <vt:lpstr>Android – Broadcast receiver</vt:lpstr>
      <vt:lpstr>Android – Custom broadcast receiver</vt:lpstr>
      <vt:lpstr>Android – Broadcast receiver</vt:lpstr>
      <vt:lpstr>Android – Custom broadcast receiver</vt:lpstr>
      <vt:lpstr>Android – Broadcast receiver</vt:lpstr>
      <vt:lpstr>Android – Broadcast receiver - Pending Intent</vt:lpstr>
      <vt:lpstr>Android – Broadcast receiver - Pending Intent</vt:lpstr>
      <vt:lpstr>Android – Broadcast receiver - Pending Intent</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102</cp:revision>
  <dcterms:created xsi:type="dcterms:W3CDTF">2015-10-15T12:35:18Z</dcterms:created>
  <dcterms:modified xsi:type="dcterms:W3CDTF">2016-12-16T12:47:01Z</dcterms:modified>
</cp:coreProperties>
</file>