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93020" autoAdjust="0"/>
  </p:normalViewPr>
  <p:slideViewPr>
    <p:cSldViewPr snapToGrid="0">
      <p:cViewPr varScale="1">
        <p:scale>
          <a:sx n="113" d="100"/>
          <a:sy n="113" d="100"/>
        </p:scale>
        <p:origin x="1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16.02.17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2/16/17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kaver@itcollege.e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smtClean="0"/>
              <a:t>IT College, Andres Käver, 2016-2017 Spring</a:t>
            </a:r>
          </a:p>
          <a:p>
            <a:r>
              <a:rPr lang="en-US" cap="none" dirty="0" smtClean="0"/>
              <a:t>Web: http://</a:t>
            </a:r>
            <a:r>
              <a:rPr lang="en-US" cap="none" dirty="0" err="1" smtClean="0"/>
              <a:t>enos.itcollege.ee</a:t>
            </a:r>
            <a:r>
              <a:rPr lang="en-US" cap="none" dirty="0" smtClean="0"/>
              <a:t>/~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/apple</a:t>
            </a:r>
          </a:p>
          <a:p>
            <a:r>
              <a:rPr lang="en-US" cap="none" dirty="0" smtClean="0"/>
              <a:t>Skype: </a:t>
            </a:r>
            <a:r>
              <a:rPr lang="en-US" cap="none" dirty="0" err="1" smtClean="0"/>
              <a:t>akaver</a:t>
            </a:r>
            <a:r>
              <a:rPr lang="en-US" cap="none" dirty="0" smtClean="0"/>
              <a:t>  Email: </a:t>
            </a:r>
            <a:r>
              <a:rPr lang="en-US" cap="none" dirty="0" smtClean="0">
                <a:hlinkClick r:id="rId3"/>
              </a:rPr>
              <a:t>akaver@itcollege.ee</a:t>
            </a:r>
            <a:endParaRPr lang="en-US" cap="none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For-In Loop </a:t>
            </a:r>
            <a:r>
              <a:rPr lang="mr-IN" dirty="0" smtClean="0"/>
              <a:t>–</a:t>
            </a:r>
            <a:r>
              <a:rPr lang="en-US" dirty="0" smtClean="0"/>
              <a:t> Array &amp; Dictionary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44222"/>
            <a:ext cx="841530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= [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mr-IN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mr-IN" dirty="0" smtClean="0">
                <a:solidFill>
                  <a:srgbClr val="000000"/>
                </a:solidFill>
                <a:latin typeface="Menlo" charset="0"/>
              </a:rPr>
              <a:t>]</a:t>
            </a:r>
            <a:endParaRPr lang="et-EE" dirty="0" smtClean="0">
              <a:solidFill>
                <a:srgbClr val="000000"/>
              </a:solidFill>
              <a:latin typeface="Menlo" charset="0"/>
            </a:endParaRPr>
          </a:p>
          <a:p>
            <a:endParaRPr lang="mr-IN" dirty="0">
              <a:solidFill>
                <a:srgbClr val="000000"/>
              </a:solidFill>
              <a:latin typeface="Menlo" charset="0"/>
            </a:endParaRPr>
          </a:p>
          <a:p>
            <a:r>
              <a:rPr lang="mr-IN" dirty="0" err="1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 </a:t>
            </a:r>
            <a:r>
              <a:rPr lang="mr-IN" dirty="0" err="1">
                <a:solidFill>
                  <a:srgbClr val="BA2DA2"/>
                </a:solidFill>
                <a:latin typeface="Menlo" charset="0"/>
              </a:rPr>
              <a:t>in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mr-IN" dirty="0" err="1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mr-IN" dirty="0" err="1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name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 - 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mr-IN" dirty="0" err="1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mr-IN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mr-IN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mr-IN" dirty="0">
                <a:solidFill>
                  <a:srgbClr val="000000"/>
                </a:solidFill>
                <a:latin typeface="Menlo" charset="0"/>
              </a:rPr>
              <a:t>}</a:t>
            </a:r>
            <a:endParaRPr lang="mr-IN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Append multiple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Replace multiple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88940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</a:t>
            </a:r>
            <a:r>
              <a:rPr lang="en-US" dirty="0" smtClean="0">
                <a:solidFill>
                  <a:srgbClr val="272AD8"/>
                </a:solidFill>
                <a:latin typeface="Menlo" charset="0"/>
              </a:rPr>
              <a:t>8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148" y="4219291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contentsOf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-5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0148" y="5545473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dirty="0" err="1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pt-BR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pt-BR" dirty="0">
                <a:solidFill>
                  <a:srgbClr val="000000"/>
                </a:solidFill>
                <a:latin typeface="Menlo" charset="0"/>
              </a:rPr>
              <a:t>]</a:t>
            </a:r>
            <a:endParaRPr lang="pt-BR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18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</a:t>
            </a:r>
            <a:r>
              <a:rPr lang="en-US" dirty="0" err="1" smtClean="0"/>
              <a:t>Optionals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Maybe value is not there?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Checking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8037" y="2507107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090" y="2554137"/>
            <a:ext cx="3136900" cy="876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28037" y="3965992"/>
            <a:ext cx="6096000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?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8037" y="5032304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possibleAge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"Age not found."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72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</a:t>
            </a:r>
            <a:r>
              <a:rPr lang="mr-IN" dirty="0" smtClean="0"/>
              <a:t>–</a:t>
            </a:r>
            <a:r>
              <a:rPr lang="en-US" dirty="0" smtClean="0"/>
              <a:t> If-Let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If-Let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85647" y="2538166"/>
            <a:ext cx="7640185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Kalle's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age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7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7860" y="2580997"/>
            <a:ext cx="9892879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Esimene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aasta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täis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Teismeiga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on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keeruline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decade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Palju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õnne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decade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juubeliks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default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tavaline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sünna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67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 over multiple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0590" y="2754750"/>
            <a:ext cx="9184371" cy="313932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switch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userName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passwordIsValid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smtClean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admin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you are"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"guests not allowed"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case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let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isValid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?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"admin area granted"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"DENIED"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5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Func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94977" y="2704008"/>
            <a:ext cx="7058846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</a:t>
            </a:r>
            <a:endParaRPr lang="en-US" dirty="0">
              <a:solidFill>
                <a:srgbClr val="31595D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7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475454"/>
            <a:ext cx="9135926" cy="230832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message = 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parameters (argument, label)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Better to read in usage, bad in function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94813" y="2555737"/>
            <a:ext cx="926915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smtClean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 smtClean="0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(recipient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94813" y="4735554"/>
            <a:ext cx="818519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to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 err="1" smtClean="0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(to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01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2699513"/>
            <a:ext cx="6096000" cy="2585323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Tere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8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/>
          <a:lstStyle/>
          <a:p>
            <a:r>
              <a:rPr lang="en-US" dirty="0" smtClean="0"/>
              <a:t>SWIFT</a:t>
            </a:r>
          </a:p>
          <a:p>
            <a:pPr lvl="1"/>
            <a:r>
              <a:rPr lang="en-US" dirty="0" smtClean="0"/>
              <a:t>Started in July 2010 </a:t>
            </a:r>
            <a:r>
              <a:rPr lang="mr-IN" dirty="0" smtClean="0"/>
              <a:t>–</a:t>
            </a:r>
            <a:r>
              <a:rPr lang="en-US" dirty="0" smtClean="0"/>
              <a:t> Chris </a:t>
            </a:r>
            <a:r>
              <a:rPr lang="en-US" dirty="0" err="1" smtClean="0"/>
              <a:t>Lattner</a:t>
            </a:r>
            <a:endParaRPr lang="en-US" dirty="0" smtClean="0"/>
          </a:p>
          <a:p>
            <a:pPr lvl="1"/>
            <a:r>
              <a:rPr lang="en-US" dirty="0" smtClean="0"/>
              <a:t>1.0 Sept 9, 2014</a:t>
            </a:r>
          </a:p>
          <a:p>
            <a:pPr lvl="1"/>
            <a:r>
              <a:rPr lang="en-US" dirty="0" smtClean="0"/>
              <a:t>2.0 WWDC 2015</a:t>
            </a:r>
          </a:p>
          <a:p>
            <a:pPr lvl="1"/>
            <a:r>
              <a:rPr lang="en-US" dirty="0" smtClean="0"/>
              <a:t>2.2 Open Source (</a:t>
            </a:r>
            <a:r>
              <a:rPr lang="en-US" dirty="0" err="1" smtClean="0"/>
              <a:t>swift.org</a:t>
            </a:r>
            <a:r>
              <a:rPr lang="en-US" dirty="0" smtClean="0"/>
              <a:t>) Dec 3, 2015</a:t>
            </a:r>
          </a:p>
          <a:p>
            <a:pPr lvl="1"/>
            <a:r>
              <a:rPr lang="en-US" dirty="0" smtClean="0"/>
              <a:t>3.0 Sept 13, 2016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2015 </a:t>
            </a:r>
            <a:r>
              <a:rPr lang="mr-IN" dirty="0" smtClean="0"/>
              <a:t>–</a:t>
            </a:r>
            <a:r>
              <a:rPr lang="en-US" dirty="0" smtClean="0"/>
              <a:t> Most loved programming language </a:t>
            </a:r>
            <a:r>
              <a:rPr lang="mr-IN" dirty="0" smtClean="0"/>
              <a:t>–</a:t>
            </a:r>
            <a:r>
              <a:rPr lang="en-US" dirty="0" smtClean="0"/>
              <a:t> first place (Stack Overflow)</a:t>
            </a:r>
          </a:p>
          <a:p>
            <a:pPr lvl="1"/>
            <a:r>
              <a:rPr lang="en-US" dirty="0" smtClean="0"/>
              <a:t>2016 </a:t>
            </a:r>
            <a:r>
              <a:rPr lang="mr-IN" dirty="0" smtClean="0"/>
              <a:t>–</a:t>
            </a:r>
            <a:r>
              <a:rPr lang="en-US" dirty="0" smtClean="0"/>
              <a:t> Second place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 </a:t>
            </a:r>
            <a:r>
              <a:rPr lang="mr-IN" dirty="0" smtClean="0"/>
              <a:t>–</a:t>
            </a:r>
            <a:r>
              <a:rPr lang="en-US" dirty="0" smtClean="0"/>
              <a:t> using underscore </a:t>
            </a:r>
            <a:r>
              <a:rPr lang="mr-IN" dirty="0" smtClean="0"/>
              <a:t>–</a:t>
            </a:r>
            <a:r>
              <a:rPr lang="en-US" dirty="0" smtClean="0"/>
              <a:t> no label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3311" y="2483070"/>
            <a:ext cx="10535607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(message: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3311" y="4545840"/>
            <a:ext cx="10602220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 recipient: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recipient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(shouting ?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message.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: message)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31595D"/>
                </a:solidFill>
                <a:latin typeface="Menlo" charset="0"/>
              </a:rPr>
              <a:t>sendMessage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to: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shouting: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17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95590" y="2639858"/>
            <a:ext cx="11346111" cy="286232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prefix: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 strings: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?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string.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hasPrefix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(prefix){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string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nil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"Result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firstString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havingPrefix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in: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])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33154" cy="4195481"/>
          </a:xfrm>
        </p:spPr>
        <p:txBody>
          <a:bodyPr/>
          <a:lstStyle/>
          <a:p>
            <a:r>
              <a:rPr lang="en-US" dirty="0" smtClean="0"/>
              <a:t>Function type</a:t>
            </a:r>
            <a:br>
              <a:rPr lang="en-US" dirty="0" smtClean="0"/>
            </a:br>
            <a:r>
              <a:rPr lang="en-US" dirty="0" smtClean="0"/>
              <a:t>(parameter types) -&gt; return type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func</a:t>
            </a:r>
            <a:r>
              <a:rPr lang="en-US" dirty="0" smtClean="0"/>
              <a:t> </a:t>
            </a:r>
            <a:r>
              <a:rPr lang="en-US" dirty="0" err="1" smtClean="0"/>
              <a:t>sendMessage</a:t>
            </a:r>
            <a:r>
              <a:rPr lang="en-US" dirty="0"/>
              <a:t>() {}</a:t>
            </a:r>
            <a:br>
              <a:rPr lang="en-US" dirty="0"/>
            </a:br>
            <a:r>
              <a:rPr lang="en-US" dirty="0"/>
              <a:t>() -&gt; Void</a:t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func</a:t>
            </a:r>
            <a:r>
              <a:rPr lang="en-US" dirty="0" smtClean="0"/>
              <a:t> </a:t>
            </a:r>
            <a:r>
              <a:rPr lang="en-US" dirty="0" err="1"/>
              <a:t>firstString</a:t>
            </a:r>
            <a:r>
              <a:rPr lang="en-US" dirty="0"/>
              <a:t>(</a:t>
            </a:r>
            <a:r>
              <a:rPr lang="en-US" dirty="0" err="1"/>
              <a:t>havingPrefix</a:t>
            </a:r>
            <a:r>
              <a:rPr lang="en-US" dirty="0"/>
              <a:t> prefix: String, in strings: [String]) -&gt; String? </a:t>
            </a:r>
            <a:r>
              <a:rPr lang="en-US" dirty="0" smtClean="0"/>
              <a:t>{}</a:t>
            </a:r>
            <a:br>
              <a:rPr lang="en-US" dirty="0" smtClean="0"/>
            </a:br>
            <a:r>
              <a:rPr lang="en-US" dirty="0" smtClean="0"/>
              <a:t>(String, [String]) -&gt; String?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84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589" y="1362576"/>
            <a:ext cx="8946541" cy="4195481"/>
          </a:xfrm>
        </p:spPr>
        <p:txBody>
          <a:bodyPr/>
          <a:lstStyle/>
          <a:p>
            <a:r>
              <a:rPr lang="en-US" dirty="0" smtClean="0"/>
              <a:t>Functions as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7233" y="1853248"/>
            <a:ext cx="11202913" cy="480131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err="1" smtClean="0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31595D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 smtClean="0">
                <a:solidFill>
                  <a:srgbClr val="4F8187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9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Closure expression </a:t>
            </a:r>
            <a:r>
              <a:rPr lang="mr-IN" dirty="0" smtClean="0"/>
              <a:t>–</a:t>
            </a:r>
            <a:r>
              <a:rPr lang="en-US" dirty="0" smtClean="0"/>
              <a:t> inline function definitions (not named functions)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52752" y="2626845"/>
            <a:ext cx="10613499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divisibleByTwo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endParaRPr lang="en-US" dirty="0" smtClean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	</a:t>
            </a:r>
            <a:r>
              <a:rPr lang="en-US" dirty="0" err="1" smtClean="0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smtClean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Swift3 - 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Closures - definition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3616" y="2820397"/>
            <a:ext cx="11390639" cy="39703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numbers: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includeNumber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mr-IN" dirty="0" smtClean="0">
                <a:solidFill>
                  <a:srgbClr val="000000"/>
                </a:solidFill>
                <a:latin typeface="Menlo" charset="0"/>
              </a:rPr>
              <a:t>…</a:t>
            </a:r>
            <a:endParaRPr lang="en-US" dirty="0" smtClean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(number: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can be inferred from </a:t>
            </a:r>
            <a:r>
              <a:rPr lang="en-US" dirty="0" err="1">
                <a:solidFill>
                  <a:srgbClr val="008400"/>
                </a:solidFill>
                <a:latin typeface="Menlo" charset="0"/>
              </a:rPr>
              <a:t>filterIntents</a:t>
            </a:r>
            <a:r>
              <a:rPr lang="en-US" dirty="0">
                <a:solidFill>
                  <a:srgbClr val="008400"/>
                </a:solidFill>
                <a:latin typeface="Menlo" charset="0"/>
              </a:rPr>
              <a:t> declaration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its single liner, no need for return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implicit arguments, no need for in keyword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}) )</a:t>
            </a:r>
          </a:p>
          <a:p>
            <a:r>
              <a:rPr lang="en-US" dirty="0">
                <a:solidFill>
                  <a:srgbClr val="008400"/>
                </a:solidFill>
                <a:latin typeface="Menlo" charset="0"/>
              </a:rPr>
              <a:t>// if closure is last argument, you can write as trailing closure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 </a:t>
            </a:r>
            <a:r>
              <a:rPr lang="en-US" dirty="0" err="1">
                <a:solidFill>
                  <a:srgbClr val="31595D"/>
                </a:solidFill>
                <a:latin typeface="Menlo" charset="0"/>
              </a:rPr>
              <a:t>filterInts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){$0 %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} 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34750" y="1922010"/>
            <a:ext cx="11158506" cy="424731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34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"Andres"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"kala"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/>
            </a:r>
            <a:br>
              <a:rPr lang="en-US" dirty="0" smtClean="0">
                <a:solidFill>
                  <a:srgbClr val="BA2DA2"/>
                </a:solidFill>
                <a:latin typeface="Menlo" charset="0"/>
              </a:rPr>
            </a:br>
            <a:r>
              <a:rPr lang="en-US" dirty="0" err="1" smtClean="0">
                <a:solidFill>
                  <a:srgbClr val="BA2DA2"/>
                </a:solidFill>
                <a:latin typeface="Menlo" charset="0"/>
              </a:rPr>
              <a:t>func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filter&lt;Element&gt;(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source: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],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_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-&gt;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result: [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[]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element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source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includeElement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(element)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   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result.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append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(element)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    } }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result</a:t>
            </a:r>
          </a:p>
          <a:p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evenNumbers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$0 %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31595D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22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</a:t>
            </a:r>
            <a:r>
              <a:rPr lang="mr-IN" dirty="0"/>
              <a:t>–</a:t>
            </a:r>
            <a:r>
              <a:rPr lang="en-US" dirty="0"/>
              <a:t> Swift3 </a:t>
            </a:r>
            <a:r>
              <a:rPr lang="mr-IN" dirty="0" smtClean="0"/>
              <a:t>–</a:t>
            </a:r>
            <a:r>
              <a:rPr lang="en-US" dirty="0" smtClean="0"/>
              <a:t> Map,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Closures and generics are widely used in Swift libraries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43258" y="2759245"/>
            <a:ext cx="10231995" cy="258532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"Lily"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"Santiago"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Aadya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"Jack"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"Anna"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"Andrés"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filter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/>
            </a:r>
            <a:br>
              <a:rPr lang="en-US" dirty="0">
                <a:solidFill>
                  <a:srgbClr val="000000"/>
                </a:solidFill>
                <a:latin typeface="Menlo" charset="0"/>
              </a:rPr>
            </a:b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shortNames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map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 name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name.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uppercased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() }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capitalizedShortNames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6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- Swift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Swift Playgrounds</a:t>
            </a:r>
          </a:p>
          <a:p>
            <a:pPr lvl="1"/>
            <a:r>
              <a:rPr lang="en-US" dirty="0" smtClean="0"/>
              <a:t>iPad app, 3D video game-like interface</a:t>
            </a:r>
          </a:p>
          <a:p>
            <a:pPr lvl="1"/>
            <a:r>
              <a:rPr lang="en-US" dirty="0" err="1" smtClean="0"/>
              <a:t>Xcode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IBM web based </a:t>
            </a:r>
            <a:r>
              <a:rPr lang="en-US" dirty="0" smtClean="0"/>
              <a:t>Swift Sandbox - https</a:t>
            </a:r>
            <a:r>
              <a:rPr lang="en-US" dirty="0"/>
              <a:t>://</a:t>
            </a:r>
            <a:r>
              <a:rPr lang="en-US" dirty="0" err="1" smtClean="0"/>
              <a:t>swiftlang.ng.bluemix.net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1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4226768"/>
          </a:xfrm>
        </p:spPr>
        <p:txBody>
          <a:bodyPr>
            <a:normAutofit/>
          </a:bodyPr>
          <a:lstStyle/>
          <a:p>
            <a:r>
              <a:rPr lang="en-US" dirty="0" smtClean="0"/>
              <a:t>Constants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Type inference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88593" y="2507031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"IT College"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founded: 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Bool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8593" y="42874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"IT College"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founded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2000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isAwesome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true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8593" y="5987534"/>
            <a:ext cx="6174724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age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16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Concatenation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Interpolation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Full </a:t>
            </a:r>
            <a:r>
              <a:rPr lang="en-US" dirty="0" err="1" smtClean="0"/>
              <a:t>unicode</a:t>
            </a:r>
            <a:r>
              <a:rPr lang="en-US" dirty="0" smtClean="0"/>
              <a:t> support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6204" y="2471554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"IT College"</a:t>
            </a: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smtClean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smtClean="0">
                <a:solidFill>
                  <a:srgbClr val="3E1E81"/>
                </a:solidFill>
                <a:latin typeface="Menlo" charset="0"/>
              </a:rPr>
              <a:t>+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!"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97759" y="3827492"/>
            <a:ext cx="6096000" cy="6463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school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"IT College"</a:t>
            </a: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message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"Hello,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school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)!"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7759" y="5127635"/>
            <a:ext cx="5993949" cy="369332"/>
          </a:xfrm>
          <a:prstGeom prst="rect">
            <a:avLst/>
          </a:prstGeom>
          <a:solidFill>
            <a:schemeClr val="tx1"/>
          </a:solidFill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endParaRPr lang="en-US" dirty="0">
              <a:solidFill>
                <a:srgbClr val="D12F1B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06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</a:t>
            </a:r>
            <a:r>
              <a:rPr lang="en-US" dirty="0"/>
              <a:t>acters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07087" y="2567664"/>
            <a:ext cx="10595334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chars long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effectLst/>
                <a:latin typeface="Menlo" charset="0"/>
              </a:rPr>
              <a:t>\\ 16</a:t>
            </a:r>
            <a:endParaRPr lang="en-US" dirty="0">
              <a:solidFill>
                <a:srgbClr val="4F8187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99371" y="4272416"/>
            <a:ext cx="8754421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000000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000000"/>
                </a:solidFill>
                <a:latin typeface="PingFang SC" charset="-122"/>
              </a:rPr>
              <a:t>信息技术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õäüöžš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ب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ت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D12F1B"/>
                </a:solidFill>
                <a:latin typeface="Courier New" charset="0"/>
              </a:rPr>
              <a:t>جث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character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õäöüžš</a:t>
            </a:r>
            <a:r>
              <a:rPr lang="en-US" dirty="0" err="1">
                <a:solidFill>
                  <a:srgbClr val="4F8187"/>
                </a:solidFill>
                <a:latin typeface="Courier New" charset="0"/>
              </a:rPr>
              <a:t>ج</a:t>
            </a:r>
            <a:r>
              <a:rPr lang="en-US" dirty="0" err="1">
                <a:solidFill>
                  <a:srgbClr val="4F8187"/>
                </a:solidFill>
                <a:latin typeface="PingFang SC" charset="-122"/>
              </a:rPr>
              <a:t>信息技术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(character)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5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and Dictionary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97759" y="2470773"/>
            <a:ext cx="799141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names: [</a:t>
            </a:r>
            <a:r>
              <a:rPr lang="en-US" dirty="0">
                <a:solidFill>
                  <a:srgbClr val="703DAA"/>
                </a:solidFill>
                <a:latin typeface="Menlo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Jüri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"Mari"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endParaRPr lang="en-US" dirty="0" smtClean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 smtClean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ages = [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Kalle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Malle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18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4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and Repeat-While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2314" y="2450450"/>
            <a:ext cx="10917112" cy="1754326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name = 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"test"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 err="1">
                <a:solidFill>
                  <a:srgbClr val="BA2DA2"/>
                </a:solidFill>
                <a:latin typeface="Menlo" charset="0"/>
              </a:rPr>
              <a:t>var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703DAA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 smtClean="0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is </a:t>
            </a:r>
            <a:r>
              <a:rPr lang="en-US" dirty="0" smtClean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 smtClean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  <a:endParaRPr lang="en-US" dirty="0">
              <a:solidFill>
                <a:srgbClr val="D12F1B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2314" y="4520697"/>
            <a:ext cx="10917112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repeat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  <a:endParaRPr lang="en-US" dirty="0">
              <a:solidFill>
                <a:srgbClr val="BA2DA2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"At </a:t>
            </a:r>
            <a:r>
              <a:rPr lang="en-US" dirty="0" err="1">
                <a:solidFill>
                  <a:srgbClr val="D12F1B"/>
                </a:solidFill>
                <a:latin typeface="Menlo" charset="0"/>
              </a:rPr>
              <a:t>pos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 is 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\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3E1E81"/>
                </a:solidFill>
                <a:latin typeface="Menlo" charset="0"/>
              </a:rPr>
              <a:t>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startIndex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offsetBy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: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)]</a:t>
            </a:r>
            <a:r>
              <a:rPr lang="en-US" dirty="0">
                <a:solidFill>
                  <a:srgbClr val="D12F1B"/>
                </a:solidFill>
                <a:latin typeface="Menlo" charset="0"/>
              </a:rPr>
              <a:t>)"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+=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&lt; 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name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characters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.</a:t>
            </a:r>
            <a:r>
              <a:rPr lang="en-US" dirty="0" err="1">
                <a:solidFill>
                  <a:srgbClr val="703DAA"/>
                </a:solidFill>
                <a:latin typeface="Menlo" charset="0"/>
              </a:rPr>
              <a:t>count</a:t>
            </a:r>
            <a:endParaRPr lang="en-US" dirty="0">
              <a:solidFill>
                <a:srgbClr val="703DAA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6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iOS </a:t>
            </a:r>
            <a:r>
              <a:rPr lang="mr-IN" dirty="0" smtClean="0"/>
              <a:t>–</a:t>
            </a:r>
            <a:r>
              <a:rPr lang="en-US" dirty="0" smtClean="0"/>
              <a:t> Swift3 -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For-In Loop </a:t>
            </a:r>
            <a:r>
              <a:rPr lang="mr-IN" dirty="0" smtClean="0"/>
              <a:t>–</a:t>
            </a:r>
            <a:r>
              <a:rPr lang="en-US" dirty="0" smtClean="0"/>
              <a:t> closed ranges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Half closed ranges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40148" y="2513162"/>
            <a:ext cx="6096000" cy="923330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...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(number)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5819" y="4391968"/>
            <a:ext cx="8221526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numbers = [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7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42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9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,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]</a:t>
            </a: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let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=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4</a:t>
            </a:r>
            <a:endParaRPr lang="en-US" dirty="0">
              <a:solidFill>
                <a:srgbClr val="000000"/>
              </a:solidFill>
              <a:latin typeface="Menlo" charset="0"/>
            </a:endParaRPr>
          </a:p>
          <a:p>
            <a:r>
              <a:rPr lang="en-US" dirty="0">
                <a:solidFill>
                  <a:srgbClr val="BA2DA2"/>
                </a:solidFill>
                <a:latin typeface="Menlo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index </a:t>
            </a:r>
            <a:r>
              <a:rPr lang="en-US" dirty="0">
                <a:solidFill>
                  <a:srgbClr val="BA2DA2"/>
                </a:solidFill>
                <a:latin typeface="Menlo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</a:t>
            </a:r>
            <a:r>
              <a:rPr lang="en-US" dirty="0">
                <a:solidFill>
                  <a:srgbClr val="272AD8"/>
                </a:solidFill>
                <a:latin typeface="Menlo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..&lt;</a:t>
            </a:r>
            <a:r>
              <a:rPr lang="en-US" dirty="0" err="1">
                <a:solidFill>
                  <a:srgbClr val="4F8187"/>
                </a:solidFill>
                <a:latin typeface="Menlo" charset="0"/>
              </a:rPr>
              <a:t>maxCount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    </a:t>
            </a:r>
            <a:r>
              <a:rPr lang="en-US" dirty="0">
                <a:solidFill>
                  <a:srgbClr val="3E1E81"/>
                </a:solidFill>
                <a:latin typeface="Menlo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(</a:t>
            </a:r>
            <a:r>
              <a:rPr lang="en-US" dirty="0">
                <a:solidFill>
                  <a:srgbClr val="4F8187"/>
                </a:solidFill>
                <a:latin typeface="Menlo" charset="0"/>
              </a:rPr>
              <a:t>numbers</a:t>
            </a:r>
            <a:r>
              <a:rPr lang="en-US" dirty="0">
                <a:solidFill>
                  <a:srgbClr val="000000"/>
                </a:solidFill>
                <a:latin typeface="Menlo" charset="0"/>
              </a:rPr>
              <a:t>[index])</a:t>
            </a:r>
          </a:p>
          <a:p>
            <a:r>
              <a:rPr lang="en-US" dirty="0">
                <a:solidFill>
                  <a:srgbClr val="000000"/>
                </a:solidFill>
                <a:latin typeface="Menlo" charset="0"/>
              </a:rPr>
              <a:t>}</a:t>
            </a:r>
            <a:endParaRPr lang="en-US" dirty="0">
              <a:solidFill>
                <a:srgbClr val="000000"/>
              </a:solidFill>
              <a:effectLst/>
              <a:latin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5734</TotalTime>
  <Words>1038</Words>
  <Application>Microsoft Macintosh PowerPoint</Application>
  <PresentationFormat>Widescreen</PresentationFormat>
  <Paragraphs>325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Calibri</vt:lpstr>
      <vt:lpstr>Century Gothic</vt:lpstr>
      <vt:lpstr>Courier New</vt:lpstr>
      <vt:lpstr>Mangal</vt:lpstr>
      <vt:lpstr>Menlo</vt:lpstr>
      <vt:lpstr>PingFang SC</vt:lpstr>
      <vt:lpstr>Wingdings 3</vt:lpstr>
      <vt:lpstr>Arial</vt:lpstr>
      <vt:lpstr>Ion</vt:lpstr>
      <vt:lpstr>Introduction to Apple mobile technologies- I393</vt:lpstr>
      <vt:lpstr>iOS - Swift</vt:lpstr>
      <vt:lpstr>iOS - Swift</vt:lpstr>
      <vt:lpstr>iOS – Swift3 - variables</vt:lpstr>
      <vt:lpstr>iOS – Swift3 - Strings</vt:lpstr>
      <vt:lpstr>iOS – Swift3 - Strings</vt:lpstr>
      <vt:lpstr>iOS – Swift3 - Collections</vt:lpstr>
      <vt:lpstr>iOS – Swift3 - Loops</vt:lpstr>
      <vt:lpstr>iOS – Swift3 - Loops</vt:lpstr>
      <vt:lpstr>iOS – Swift3 - Loops</vt:lpstr>
      <vt:lpstr>iOS – Swift3 - Array</vt:lpstr>
      <vt:lpstr>iOS – Swift3 - Optionals</vt:lpstr>
      <vt:lpstr>iOS – Swift3 – If-Let</vt:lpstr>
      <vt:lpstr>iOS – Swift3 - Switch</vt:lpstr>
      <vt:lpstr>iOS – Swift3 - Switch</vt:lpstr>
      <vt:lpstr>iOS – Swift3 - Functions</vt:lpstr>
      <vt:lpstr>iOS – Swift3 - functions</vt:lpstr>
      <vt:lpstr>iOS – Swift3 - functions</vt:lpstr>
      <vt:lpstr>iOS – Swift3 - functions</vt:lpstr>
      <vt:lpstr>iOS – Swift3 - Functions</vt:lpstr>
      <vt:lpstr>iOS – Swift3 - Functions</vt:lpstr>
      <vt:lpstr>iOS – Swift3 - Closures</vt:lpstr>
      <vt:lpstr>iOS – Swift3 - Closures</vt:lpstr>
      <vt:lpstr>iOS – Swift3 - Closures</vt:lpstr>
      <vt:lpstr>iOS – Swift3 - Closures</vt:lpstr>
      <vt:lpstr>iOS – Swift3 - Generics</vt:lpstr>
      <vt:lpstr>iOS – Swift3 – Map, Filter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148</cp:revision>
  <dcterms:created xsi:type="dcterms:W3CDTF">2015-10-15T12:35:18Z</dcterms:created>
  <dcterms:modified xsi:type="dcterms:W3CDTF">2017-02-17T20:13:19Z</dcterms:modified>
</cp:coreProperties>
</file>