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7"/>
    <p:restoredTop sz="94620"/>
  </p:normalViewPr>
  <p:slideViewPr>
    <p:cSldViewPr snapToGrid="0" snapToObjects="1">
      <p:cViewPr varScale="1">
        <p:scale>
          <a:sx n="214" d="100"/>
          <a:sy n="214" d="100"/>
        </p:scale>
        <p:origin x="1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4C55-CC5F-BA46-9BBD-2B32320B5ED3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2300-B09A-F54A-A004-2DC6DB32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1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2300-B09A-F54A-A004-2DC6DB329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0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8315-8C8C-0C4F-9454-09D07C261783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973-8569-3F4E-B0D3-3838E9560C22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4B80-7CC6-1747-A2F2-23E043DD2948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8CF3-422D-8A43-9EC9-A403EFBED766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E94E-B851-2E49-8C83-1ED15D6BA8B6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F344-0426-2B4B-A773-88B2CB8CBC3E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B3AB-7D61-DA4B-B1E6-F268BF1EE783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65BA-4668-084F-882F-A59CF6060AD4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502C-3524-1E42-8347-C765E5434FC3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E0B-3550-1946-B898-F5A06716E746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F3AF-4ACB-3D41-A131-51E67372141C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B55-6227-FF45-86AE-51B39822A658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DF3F-A05E-9F46-B2D5-E0F8D50F627B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A6A3-9433-FA43-8D42-09B7F5ACB529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D1C1-972D-E944-AB90-DA44ED4E3FD5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A040-7BBE-934F-8269-A1CC07909273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C8D6-FCFA-DA44-899F-3711EDA4D19C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A1E26C-3302-E44D-B1A0-31F513CEA228}" type="datetime1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.microsoft.com/en-us/library/gg69631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090977" cy="3329581"/>
          </a:xfrm>
        </p:spPr>
        <p:txBody>
          <a:bodyPr/>
          <a:lstStyle/>
          <a:p>
            <a:r>
              <a:rPr lang="en-US" dirty="0" smtClean="0"/>
              <a:t>C# - </a:t>
            </a:r>
            <a:r>
              <a:rPr lang="en-US" smtClean="0"/>
              <a:t>Entity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 College 2016, Andres käver</a:t>
            </a:r>
          </a:p>
          <a:p>
            <a:r>
              <a:rPr lang="en-US" dirty="0"/>
              <a:t>http://</a:t>
            </a:r>
            <a:r>
              <a:rPr lang="en-US" dirty="0" err="1"/>
              <a:t>enos.itcollege.ee</a:t>
            </a:r>
            <a:r>
              <a:rPr lang="en-US" dirty="0"/>
              <a:t>/~</a:t>
            </a:r>
            <a:r>
              <a:rPr lang="en-US" dirty="0" err="1"/>
              <a:t>akaver</a:t>
            </a:r>
            <a:r>
              <a:rPr lang="en-US" dirty="0"/>
              <a:t>/</a:t>
            </a:r>
            <a:r>
              <a:rPr lang="en-US" dirty="0" err="1"/>
              <a:t>csharp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annotations, Fluent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Annotations are the simplest way to configure your entities for EF</a:t>
            </a:r>
          </a:p>
          <a:p>
            <a:r>
              <a:rPr lang="en-US" dirty="0" smtClean="0"/>
              <a:t>Several frameworks use the same annotations (MVC, Web </a:t>
            </a:r>
            <a:r>
              <a:rPr lang="en-US" dirty="0" err="1" smtClean="0"/>
              <a:t>Api</a:t>
            </a:r>
            <a:r>
              <a:rPr lang="en-US" dirty="0" smtClean="0"/>
              <a:t>, EF)</a:t>
            </a:r>
          </a:p>
          <a:p>
            <a:r>
              <a:rPr lang="en-US" dirty="0" smtClean="0"/>
              <a:t>Annotations don</a:t>
            </a:r>
            <a:r>
              <a:rPr lang="uk-UA" dirty="0" smtClean="0"/>
              <a:t>’</a:t>
            </a:r>
            <a:r>
              <a:rPr lang="en-US" dirty="0" smtClean="0"/>
              <a:t>t cover all options</a:t>
            </a:r>
          </a:p>
          <a:p>
            <a:r>
              <a:rPr lang="en-US" dirty="0" smtClean="0"/>
              <a:t>Fluent API is capable of full EF configuration. But only EF sees those configurations.</a:t>
            </a:r>
          </a:p>
          <a:p>
            <a:r>
              <a:rPr lang="en-US" dirty="0" smtClean="0"/>
              <a:t>It is necessary to use both options.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72109" y="4150658"/>
            <a:ext cx="4765413" cy="2448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6576" indent="0">
              <a:buFont typeface="Wingdings 3" charset="2"/>
              <a:buNone/>
            </a:pPr>
            <a:r>
              <a:rPr lang="en-US" sz="1200" dirty="0" smtClean="0"/>
              <a:t>using </a:t>
            </a:r>
            <a:r>
              <a:rPr lang="en-US" sz="1200" dirty="0" err="1" smtClean="0"/>
              <a:t>System.ComponentModel.DataAnnotations</a:t>
            </a:r>
            <a:r>
              <a:rPr lang="en-US" sz="1200" dirty="0" smtClean="0"/>
              <a:t>;</a:t>
            </a:r>
            <a:br>
              <a:rPr lang="en-US" sz="1200" dirty="0" smtClean="0"/>
            </a:br>
            <a:r>
              <a:rPr lang="en-US" sz="1200" dirty="0" smtClean="0"/>
              <a:t>...</a:t>
            </a:r>
            <a:br>
              <a:rPr lang="en-US" sz="1200" dirty="0" smtClean="0"/>
            </a:br>
            <a:r>
              <a:rPr lang="en-US" sz="1200" dirty="0" smtClean="0"/>
              <a:t>    public class </a:t>
            </a:r>
            <a:r>
              <a:rPr lang="en-US" sz="1200" dirty="0" err="1" smtClean="0"/>
              <a:t>ContactType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   {</a:t>
            </a:r>
            <a:br>
              <a:rPr lang="en-US" sz="1200" dirty="0" smtClean="0"/>
            </a:br>
            <a:r>
              <a:rPr lang="en-US" sz="1200" dirty="0" smtClean="0"/>
              <a:t>...</a:t>
            </a:r>
            <a:br>
              <a:rPr lang="en-US" sz="1200" dirty="0" smtClean="0"/>
            </a:br>
            <a:r>
              <a:rPr lang="en-US" sz="1200" dirty="0" smtClean="0"/>
              <a:t>       [Required]</a:t>
            </a:r>
            <a:br>
              <a:rPr lang="en-US" sz="1200" dirty="0" smtClean="0"/>
            </a:br>
            <a:r>
              <a:rPr lang="et-EE" sz="1200" dirty="0" smtClean="0"/>
              <a:t>       [</a:t>
            </a:r>
            <a:r>
              <a:rPr lang="et-EE" sz="1200" dirty="0" err="1" smtClean="0"/>
              <a:t>MaxLength</a:t>
            </a:r>
            <a:r>
              <a:rPr lang="et-EE" sz="1200" dirty="0" smtClean="0"/>
              <a:t>(128)]</a:t>
            </a:r>
            <a:br>
              <a:rPr lang="et-EE" sz="1200" dirty="0" smtClean="0"/>
            </a:br>
            <a:r>
              <a:rPr lang="en-US" sz="1200" dirty="0" smtClean="0"/>
              <a:t>       public String Name { get; set; }</a:t>
            </a:r>
            <a:br>
              <a:rPr lang="en-US" sz="1200" dirty="0" smtClean="0"/>
            </a:br>
            <a:r>
              <a:rPr lang="en-US" sz="1200" dirty="0" smtClean="0"/>
              <a:t>...</a:t>
            </a:r>
            <a:br>
              <a:rPr lang="en-US" sz="1200" dirty="0" smtClean="0"/>
            </a:br>
            <a:r>
              <a:rPr lang="en-US" sz="1200" dirty="0" smtClean="0"/>
              <a:t>    }</a:t>
            </a:r>
            <a:br>
              <a:rPr lang="en-US" sz="1200" dirty="0" smtClean="0"/>
            </a:br>
            <a:r>
              <a:rPr lang="en-US" sz="1200" dirty="0" smtClean="0"/>
              <a:t>...</a:t>
            </a:r>
            <a:endParaRPr lang="et-EE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024947" y="4863404"/>
            <a:ext cx="59458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class ContactConfiguration : </a:t>
            </a:r>
            <a:r>
              <a:rPr lang="et-EE" sz="1200" dirty="0" smtClean="0"/>
              <a:t>	EntityTypeConfiguration&lt;Contact</a:t>
            </a:r>
            <a:r>
              <a:rPr lang="et-EE" sz="1200" dirty="0"/>
              <a:t>&gt;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ContactConfiguration()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Property(t </a:t>
            </a:r>
            <a:r>
              <a:rPr lang="et-EE" sz="1200" dirty="0" smtClean="0"/>
              <a:t>=&gt;t.Value</a:t>
            </a:r>
            <a:r>
              <a:rPr lang="et-EE" sz="1200" dirty="0"/>
              <a:t>).IsRequired().HasMaxLength(128</a:t>
            </a:r>
            <a:r>
              <a:rPr lang="et-EE" sz="1200" dirty="0" smtClean="0"/>
              <a:t>);</a:t>
            </a:r>
            <a:endParaRPr lang="et-EE" sz="1200" dirty="0"/>
          </a:p>
          <a:p>
            <a:r>
              <a:rPr lang="et-EE" sz="1200" dirty="0" smtClean="0"/>
              <a:t>        }</a:t>
            </a:r>
          </a:p>
          <a:p>
            <a:r>
              <a:rPr lang="et-EE" sz="1200" dirty="0" smtClean="0"/>
              <a:t>    </a:t>
            </a:r>
            <a:r>
              <a:rPr lang="et-EE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981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err="1"/>
              <a:t>Key</a:t>
            </a:r>
            <a:r>
              <a:rPr lang="et-EE" dirty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err="1" smtClean="0"/>
              <a:t>Sets</a:t>
            </a:r>
            <a:r>
              <a:rPr lang="et-EE" dirty="0" smtClean="0"/>
              <a:t>, </a:t>
            </a:r>
            <a:r>
              <a:rPr lang="et-EE" dirty="0" err="1" smtClean="0"/>
              <a:t>that</a:t>
            </a:r>
            <a:r>
              <a:rPr lang="et-EE" dirty="0" smtClean="0"/>
              <a:t> </a:t>
            </a: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dirty="0" err="1" smtClean="0"/>
              <a:t>attribute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used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primary</a:t>
            </a:r>
            <a:r>
              <a:rPr lang="et-EE" dirty="0" smtClean="0"/>
              <a:t> </a:t>
            </a:r>
            <a:r>
              <a:rPr lang="et-EE" dirty="0" err="1" smtClean="0"/>
              <a:t>key</a:t>
            </a:r>
            <a:r>
              <a:rPr lang="et-EE" dirty="0" smtClean="0"/>
              <a:t> in </a:t>
            </a:r>
            <a:r>
              <a:rPr lang="et-EE" dirty="0" err="1" smtClean="0"/>
              <a:t>Db</a:t>
            </a: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err="1"/>
              <a:t>Fluent</a:t>
            </a:r>
            <a:r>
              <a:rPr lang="et-EE" dirty="0"/>
              <a:t>:</a:t>
            </a:r>
            <a:br>
              <a:rPr lang="et-EE" dirty="0"/>
            </a:br>
            <a:r>
              <a:rPr lang="et-EE" dirty="0" err="1"/>
              <a:t>Entity</a:t>
            </a:r>
            <a:r>
              <a:rPr lang="et-EE" dirty="0"/>
              <a:t>&lt;T&gt;.</a:t>
            </a:r>
            <a:r>
              <a:rPr lang="et-EE" dirty="0" err="1"/>
              <a:t>HasKey</a:t>
            </a:r>
            <a:r>
              <a:rPr lang="et-EE" dirty="0"/>
              <a:t>(t=&gt;</a:t>
            </a:r>
            <a:r>
              <a:rPr lang="et-EE" dirty="0" err="1"/>
              <a:t>t.</a:t>
            </a:r>
            <a:r>
              <a:rPr lang="et-EE" i="1" dirty="0" err="1"/>
              <a:t>PropertyName</a:t>
            </a:r>
            <a:r>
              <a:rPr lang="et-EE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3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[Required]</a:t>
            </a:r>
          </a:p>
          <a:p>
            <a:r>
              <a:rPr lang="en-US" dirty="0" smtClean="0"/>
              <a:t>Attribute value is required, NULL is not allowed in Db</a:t>
            </a:r>
          </a:p>
          <a:p>
            <a:r>
              <a:rPr lang="en-US" dirty="0"/>
              <a:t>Fluent:</a:t>
            </a:r>
            <a:br>
              <a:rPr lang="en-US" dirty="0"/>
            </a:br>
            <a:r>
              <a:rPr lang="en-US" dirty="0"/>
              <a:t>Entity&lt;T&gt;.Property(t=&gt;</a:t>
            </a:r>
            <a:r>
              <a:rPr lang="en-US" dirty="0" err="1"/>
              <a:t>t.PropertyName</a:t>
            </a:r>
            <a:r>
              <a:rPr lang="en-US" dirty="0"/>
              <a:t>). </a:t>
            </a:r>
            <a:r>
              <a:rPr lang="en-US" dirty="0" err="1"/>
              <a:t>IsRequired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</a:t>
            </a:r>
            <a:r>
              <a:rPr lang="en-US" dirty="0" err="1" smtClean="0"/>
              <a:t>MaxLength</a:t>
            </a:r>
            <a:r>
              <a:rPr lang="en-US" dirty="0" smtClean="0"/>
              <a:t>, </a:t>
            </a:r>
            <a:r>
              <a:rPr lang="en-US" dirty="0" err="1" smtClean="0"/>
              <a:t>MinLength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MaxLength</a:t>
            </a:r>
            <a:r>
              <a:rPr lang="en-US" dirty="0"/>
              <a:t>(xxx)]</a:t>
            </a:r>
          </a:p>
          <a:p>
            <a:r>
              <a:rPr lang="en-US" dirty="0" smtClean="0"/>
              <a:t>Max length of string, </a:t>
            </a:r>
            <a:r>
              <a:rPr lang="en-US" dirty="0" err="1" smtClean="0"/>
              <a:t>db</a:t>
            </a:r>
            <a:r>
              <a:rPr lang="en-US" dirty="0" smtClean="0"/>
              <a:t> type is </a:t>
            </a:r>
            <a:r>
              <a:rPr lang="en-US" dirty="0" err="1"/>
              <a:t>nvarchar</a:t>
            </a:r>
            <a:r>
              <a:rPr lang="en-US" dirty="0"/>
              <a:t>(xxx)</a:t>
            </a:r>
          </a:p>
          <a:p>
            <a:r>
              <a:rPr lang="en-US" dirty="0"/>
              <a:t>[</a:t>
            </a:r>
            <a:r>
              <a:rPr lang="en-US" dirty="0" err="1"/>
              <a:t>MinLength</a:t>
            </a:r>
            <a:r>
              <a:rPr lang="en-US" dirty="0"/>
              <a:t>(</a:t>
            </a:r>
            <a:r>
              <a:rPr lang="en-US" dirty="0" err="1"/>
              <a:t>yyy</a:t>
            </a:r>
            <a:r>
              <a:rPr lang="en-US" dirty="0"/>
              <a:t>)]</a:t>
            </a:r>
          </a:p>
          <a:p>
            <a:r>
              <a:rPr lang="en-US" dirty="0" smtClean="0"/>
              <a:t>String minimum length, used in client side validation (MVC), no Fluent API.</a:t>
            </a:r>
            <a:endParaRPr lang="en-US" dirty="0"/>
          </a:p>
          <a:p>
            <a:r>
              <a:rPr lang="en-US" dirty="0"/>
              <a:t>Fluent: Entity&lt;T&gt;.Property(t=&gt;</a:t>
            </a:r>
            <a:r>
              <a:rPr lang="en-US" dirty="0" err="1"/>
              <a:t>t.PropertyName</a:t>
            </a:r>
            <a:r>
              <a:rPr lang="en-US" dirty="0"/>
              <a:t>). </a:t>
            </a:r>
            <a:r>
              <a:rPr lang="en-US" dirty="0" err="1"/>
              <a:t>HasMaxLength</a:t>
            </a:r>
            <a:r>
              <a:rPr lang="en-US" dirty="0"/>
              <a:t>(</a:t>
            </a:r>
            <a:r>
              <a:rPr lang="en-US" dirty="0" err="1"/>
              <a:t>nn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2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</a:t>
            </a:r>
            <a:r>
              <a:rPr lang="en-US" dirty="0" err="1" smtClean="0"/>
              <a:t>NotMapped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NotMapped</a:t>
            </a:r>
            <a:r>
              <a:rPr lang="en-US" dirty="0"/>
              <a:t>]</a:t>
            </a:r>
          </a:p>
          <a:p>
            <a:r>
              <a:rPr lang="en-US" dirty="0" smtClean="0"/>
              <a:t>If attribute is synthetic (calculated) and not stored into Db</a:t>
            </a:r>
            <a:endParaRPr lang="en-US" dirty="0"/>
          </a:p>
          <a:p>
            <a:r>
              <a:rPr lang="en-US" dirty="0"/>
              <a:t>Fluent:</a:t>
            </a:r>
            <a:br>
              <a:rPr lang="en-US" dirty="0"/>
            </a:br>
            <a:r>
              <a:rPr lang="en-US" dirty="0" err="1"/>
              <a:t>Entity.Ignore</a:t>
            </a:r>
            <a:r>
              <a:rPr lang="en-US" dirty="0"/>
              <a:t>(d =&gt; </a:t>
            </a:r>
            <a:r>
              <a:rPr lang="en-US" dirty="0" err="1"/>
              <a:t>d.Property</a:t>
            </a:r>
            <a:r>
              <a:rPr lang="en-US" dirty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2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</a:t>
            </a:r>
            <a:r>
              <a:rPr lang="en-US" dirty="0" err="1" smtClean="0"/>
              <a:t>ForeignKey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ForeignKey</a:t>
            </a:r>
            <a:r>
              <a:rPr lang="en-US" dirty="0"/>
              <a:t>("</a:t>
            </a:r>
            <a:r>
              <a:rPr lang="en-US" dirty="0" err="1"/>
              <a:t>XxxId</a:t>
            </a:r>
            <a:r>
              <a:rPr lang="en-US" dirty="0" smtClean="0"/>
              <a:t>")] – on object</a:t>
            </a:r>
          </a:p>
          <a:p>
            <a:r>
              <a:rPr lang="en-US" dirty="0"/>
              <a:t>[</a:t>
            </a:r>
            <a:r>
              <a:rPr lang="en-US" dirty="0" err="1"/>
              <a:t>ForeignKey</a:t>
            </a:r>
            <a:r>
              <a:rPr lang="en-US" dirty="0"/>
              <a:t>("</a:t>
            </a:r>
            <a:r>
              <a:rPr lang="en-US" dirty="0" err="1" smtClean="0"/>
              <a:t>XxxName</a:t>
            </a:r>
            <a:r>
              <a:rPr lang="en-US" dirty="0" smtClean="0"/>
              <a:t>")] </a:t>
            </a:r>
            <a:r>
              <a:rPr lang="en-US" dirty="0"/>
              <a:t>– on </a:t>
            </a:r>
            <a:r>
              <a:rPr lang="en-US" dirty="0" smtClean="0"/>
              <a:t>Id</a:t>
            </a:r>
            <a:endParaRPr lang="en-US" dirty="0"/>
          </a:p>
          <a:p>
            <a:r>
              <a:rPr lang="en-US" dirty="0" smtClean="0"/>
              <a:t>Used in case of multiple same type relationships, or if names and </a:t>
            </a:r>
            <a:r>
              <a:rPr lang="en-US" dirty="0" err="1" smtClean="0"/>
              <a:t>keynames</a:t>
            </a:r>
            <a:r>
              <a:rPr lang="en-US" dirty="0" smtClean="0"/>
              <a:t> of entities don</a:t>
            </a:r>
            <a:r>
              <a:rPr lang="uk-UA" dirty="0" smtClean="0"/>
              <a:t>’</a:t>
            </a:r>
            <a:r>
              <a:rPr lang="en-US" dirty="0" smtClean="0"/>
              <a:t>t match</a:t>
            </a:r>
            <a:endParaRPr lang="en-US" dirty="0"/>
          </a:p>
          <a:p>
            <a:r>
              <a:rPr lang="en-US" dirty="0"/>
              <a:t>Fluent: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&lt;&gt;().</a:t>
            </a:r>
            <a:r>
              <a:rPr lang="en-US" dirty="0" err="1"/>
              <a:t>HasRequired</a:t>
            </a:r>
            <a:r>
              <a:rPr lang="en-US" dirty="0"/>
              <a:t>().</a:t>
            </a:r>
            <a:r>
              <a:rPr lang="en-US" dirty="0" err="1"/>
              <a:t>WithMany</a:t>
            </a:r>
            <a:r>
              <a:rPr lang="en-US" dirty="0"/>
              <a:t>(). </a:t>
            </a:r>
            <a:r>
              <a:rPr lang="en-US" dirty="0" err="1"/>
              <a:t>HasForeignKey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2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Fluent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0232" y="1595021"/>
            <a:ext cx="89896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using </a:t>
            </a:r>
            <a:r>
              <a:rPr lang="en-US" sz="1400" dirty="0" err="1"/>
              <a:t>System.Data.Entity</a:t>
            </a:r>
            <a:r>
              <a:rPr lang="en-US" sz="1400" dirty="0"/>
              <a:t>;</a:t>
            </a:r>
          </a:p>
          <a:p>
            <a:r>
              <a:rPr lang="en-US" sz="1400" dirty="0"/>
              <a:t>using </a:t>
            </a:r>
            <a:r>
              <a:rPr lang="en-US" sz="1400" dirty="0" err="1"/>
              <a:t>System.Data.Entity.ModelConfiguration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namespace </a:t>
            </a:r>
            <a:r>
              <a:rPr lang="en-US" sz="1400" dirty="0" err="1"/>
              <a:t>ContactsLibrary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public class </a:t>
            </a:r>
            <a:r>
              <a:rPr lang="en-US" sz="1400" dirty="0" err="1"/>
              <a:t>PersonConfiguration</a:t>
            </a:r>
            <a:r>
              <a:rPr lang="en-US" sz="1400" dirty="0"/>
              <a:t> : </a:t>
            </a:r>
            <a:r>
              <a:rPr lang="en-US" sz="1400" dirty="0" err="1"/>
              <a:t>EntityTypeConfiguration</a:t>
            </a:r>
            <a:r>
              <a:rPr lang="en-US" sz="1400" dirty="0"/>
              <a:t>&lt;Person&gt;{</a:t>
            </a:r>
          </a:p>
          <a:p>
            <a:r>
              <a:rPr lang="en-US" sz="1400" dirty="0"/>
              <a:t>        public </a:t>
            </a:r>
            <a:r>
              <a:rPr lang="en-US" sz="1400" dirty="0" err="1"/>
              <a:t>PersonConfiguration</a:t>
            </a:r>
            <a:r>
              <a:rPr lang="en-US" sz="1400" dirty="0"/>
              <a:t>()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Property(l =&gt; </a:t>
            </a:r>
            <a:r>
              <a:rPr lang="en-US" sz="1400" dirty="0" err="1"/>
              <a:t>l.FirstName</a:t>
            </a:r>
            <a:r>
              <a:rPr lang="en-US" sz="1400" dirty="0"/>
              <a:t>).</a:t>
            </a:r>
            <a:r>
              <a:rPr lang="en-US" sz="1400" dirty="0" err="1"/>
              <a:t>IsRequired</a:t>
            </a:r>
            <a:r>
              <a:rPr lang="en-US" sz="1400" dirty="0"/>
              <a:t>().</a:t>
            </a:r>
            <a:r>
              <a:rPr lang="en-US" sz="1400" dirty="0" err="1"/>
              <a:t>HasMaxLength</a:t>
            </a:r>
            <a:r>
              <a:rPr lang="en-US" sz="1400" dirty="0"/>
              <a:t>(150);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</a:p>
          <a:p>
            <a:endParaRPr lang="en-US" sz="1400" dirty="0"/>
          </a:p>
          <a:p>
            <a:r>
              <a:rPr lang="en-US" sz="1400" dirty="0"/>
              <a:t>    public class </a:t>
            </a:r>
            <a:r>
              <a:rPr lang="en-US" sz="1400" dirty="0" err="1"/>
              <a:t>ContactContext</a:t>
            </a:r>
            <a:r>
              <a:rPr lang="en-US" sz="1400" dirty="0"/>
              <a:t> : </a:t>
            </a:r>
            <a:r>
              <a:rPr lang="en-US" sz="1400" dirty="0" err="1"/>
              <a:t>DbContext</a:t>
            </a:r>
            <a:r>
              <a:rPr lang="en-US" sz="1400" dirty="0"/>
              <a:t>{</a:t>
            </a:r>
          </a:p>
          <a:p>
            <a:r>
              <a:rPr lang="en-US" sz="1400" dirty="0"/>
              <a:t>        public </a:t>
            </a:r>
            <a:r>
              <a:rPr lang="en-US" sz="1400" dirty="0" err="1"/>
              <a:t>DbSet</a:t>
            </a:r>
            <a:r>
              <a:rPr lang="en-US" sz="1400" dirty="0"/>
              <a:t>&lt;Person&gt; People { get; set; }</a:t>
            </a:r>
          </a:p>
          <a:p>
            <a:r>
              <a:rPr lang="en-US" sz="1400" dirty="0"/>
              <a:t>        public </a:t>
            </a:r>
            <a:r>
              <a:rPr lang="en-US" sz="1400" dirty="0" err="1"/>
              <a:t>DbSet</a:t>
            </a:r>
            <a:r>
              <a:rPr lang="en-US" sz="1400" dirty="0"/>
              <a:t>&lt;Contact&gt; Contacts { get; set; }</a:t>
            </a:r>
          </a:p>
          <a:p>
            <a:r>
              <a:rPr lang="en-US" sz="1400" dirty="0"/>
              <a:t>        public </a:t>
            </a:r>
            <a:r>
              <a:rPr lang="en-US" sz="1400" dirty="0" err="1"/>
              <a:t>DbSet</a:t>
            </a:r>
            <a:r>
              <a:rPr lang="en-US" sz="1400" dirty="0"/>
              <a:t>&lt;</a:t>
            </a:r>
            <a:r>
              <a:rPr lang="en-US" sz="1400" dirty="0" err="1"/>
              <a:t>ContactType</a:t>
            </a:r>
            <a:r>
              <a:rPr lang="en-US" sz="1400" dirty="0"/>
              <a:t>&gt; </a:t>
            </a:r>
            <a:r>
              <a:rPr lang="en-US" sz="1400" dirty="0" err="1"/>
              <a:t>ContactTypes</a:t>
            </a:r>
            <a:r>
              <a:rPr lang="en-US" sz="1400" dirty="0"/>
              <a:t> { get; set; }</a:t>
            </a:r>
          </a:p>
          <a:p>
            <a:endParaRPr lang="en-US" sz="1400" dirty="0"/>
          </a:p>
          <a:p>
            <a:r>
              <a:rPr lang="en-US" sz="1400" dirty="0"/>
              <a:t>        protected override void </a:t>
            </a:r>
            <a:r>
              <a:rPr lang="en-US" sz="1400" dirty="0" err="1"/>
              <a:t>OnModelCreating</a:t>
            </a:r>
            <a:r>
              <a:rPr lang="en-US" sz="1400" dirty="0"/>
              <a:t>(</a:t>
            </a:r>
            <a:r>
              <a:rPr lang="en-US" sz="1400" dirty="0" err="1"/>
              <a:t>DbModelBuilder</a:t>
            </a:r>
            <a:r>
              <a:rPr lang="en-US" sz="1400" dirty="0"/>
              <a:t> </a:t>
            </a:r>
            <a:r>
              <a:rPr lang="en-US" sz="1400" dirty="0" err="1"/>
              <a:t>modelBuilder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modelBuilder.Configurations.Add</a:t>
            </a:r>
            <a:r>
              <a:rPr lang="en-US" sz="1400" dirty="0"/>
              <a:t>(new </a:t>
            </a:r>
            <a:r>
              <a:rPr lang="en-US" sz="1400" dirty="0" err="1"/>
              <a:t>PersonConfiguration</a:t>
            </a:r>
            <a:r>
              <a:rPr lang="en-US" sz="1400" dirty="0"/>
              <a:t>());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133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Fluent API only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8257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Decimal precision (default </a:t>
            </a:r>
            <a:r>
              <a:rPr lang="en-US" dirty="0"/>
              <a:t>18,2)</a:t>
            </a:r>
            <a:br>
              <a:rPr lang="en-US" dirty="0"/>
            </a:br>
            <a:r>
              <a:rPr lang="en-US" dirty="0"/>
              <a:t>Entity&lt;T&gt;.Property(t=&gt;</a:t>
            </a:r>
            <a:r>
              <a:rPr lang="en-US" dirty="0" err="1"/>
              <a:t>t.PropertyName</a:t>
            </a:r>
            <a:r>
              <a:rPr lang="en-US" dirty="0"/>
              <a:t>). </a:t>
            </a:r>
            <a:r>
              <a:rPr lang="en-US" dirty="0" err="1"/>
              <a:t>HasPrecision</a:t>
            </a:r>
            <a:r>
              <a:rPr lang="en-US" dirty="0"/>
              <a:t>(</a:t>
            </a:r>
            <a:r>
              <a:rPr lang="en-US" dirty="0" err="1"/>
              <a:t>n,n</a:t>
            </a:r>
            <a:r>
              <a:rPr lang="en-US" dirty="0"/>
              <a:t>)</a:t>
            </a:r>
          </a:p>
          <a:p>
            <a:r>
              <a:rPr lang="en-US" dirty="0" smtClean="0"/>
              <a:t>Defining relationships</a:t>
            </a:r>
            <a:br>
              <a:rPr lang="en-US" dirty="0" smtClean="0"/>
            </a:br>
            <a:r>
              <a:rPr lang="en-US" dirty="0" err="1" smtClean="0"/>
              <a:t>Entity.Has</a:t>
            </a:r>
            <a:r>
              <a:rPr lang="en-US" dirty="0" smtClean="0"/>
              <a:t>[Multiplicity</a:t>
            </a:r>
            <a:r>
              <a:rPr lang="en-US" dirty="0"/>
              <a:t>](Property). With[Multiplicity](Property)</a:t>
            </a:r>
            <a:br>
              <a:rPr lang="en-US" dirty="0"/>
            </a:br>
            <a:r>
              <a:rPr lang="en-US" dirty="0"/>
              <a:t>Has – </a:t>
            </a:r>
            <a:r>
              <a:rPr lang="en-US" dirty="0" err="1"/>
              <a:t>HasOptional</a:t>
            </a:r>
            <a:r>
              <a:rPr lang="en-US" dirty="0"/>
              <a:t>, </a:t>
            </a:r>
            <a:r>
              <a:rPr lang="en-US" dirty="0" err="1"/>
              <a:t>HasRequired</a:t>
            </a:r>
            <a:r>
              <a:rPr lang="en-US" dirty="0"/>
              <a:t>, </a:t>
            </a:r>
            <a:r>
              <a:rPr lang="en-US" dirty="0" err="1"/>
              <a:t>HasMany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– </a:t>
            </a:r>
            <a:r>
              <a:rPr lang="en-US" dirty="0" err="1"/>
              <a:t>WithOptional</a:t>
            </a:r>
            <a:r>
              <a:rPr lang="en-US" dirty="0"/>
              <a:t>, </a:t>
            </a:r>
            <a:r>
              <a:rPr lang="en-US" dirty="0" err="1"/>
              <a:t>WithRequired</a:t>
            </a:r>
            <a:r>
              <a:rPr lang="en-US" dirty="0"/>
              <a:t>, </a:t>
            </a:r>
            <a:r>
              <a:rPr lang="en-US" dirty="0" err="1"/>
              <a:t>WithMany</a:t>
            </a:r>
            <a:endParaRPr lang="en-US" dirty="0"/>
          </a:p>
          <a:p>
            <a:r>
              <a:rPr lang="en-US" dirty="0" smtClean="0"/>
              <a:t>Disabling cascade delete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Entity.HasRequired</a:t>
            </a:r>
            <a:r>
              <a:rPr lang="en-US" dirty="0"/>
              <a:t>().</a:t>
            </a:r>
            <a:r>
              <a:rPr lang="en-US" dirty="0" err="1"/>
              <a:t>WithMany</a:t>
            </a:r>
            <a:r>
              <a:rPr lang="en-US" dirty="0"/>
              <a:t>(). </a:t>
            </a:r>
            <a:r>
              <a:rPr lang="en-US" dirty="0" err="1"/>
              <a:t>WillCascadeOnDelete</a:t>
            </a:r>
            <a:r>
              <a:rPr lang="en-US" dirty="0"/>
              <a:t>(false)</a:t>
            </a:r>
          </a:p>
          <a:p>
            <a:r>
              <a:rPr lang="en-US" dirty="0" smtClean="0"/>
              <a:t>Changing conventions: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modelBuilder.Conventions.Remove</a:t>
            </a:r>
            <a:r>
              <a:rPr lang="en-US" dirty="0" smtClean="0"/>
              <a:t>&lt;</a:t>
            </a:r>
            <a:r>
              <a:rPr lang="en-US" dirty="0" err="1" smtClean="0"/>
              <a:t>PluralizingTableNameConvention</a:t>
            </a:r>
            <a:r>
              <a:rPr lang="en-US" dirty="0"/>
              <a:t>&gt;();</a:t>
            </a:r>
            <a:br>
              <a:rPr lang="en-US" dirty="0"/>
            </a:br>
            <a:r>
              <a:rPr lang="en-US" dirty="0" err="1" smtClean="0"/>
              <a:t>modelBuilder.Conventions.Remove</a:t>
            </a:r>
            <a:r>
              <a:rPr lang="en-US" dirty="0" smtClean="0"/>
              <a:t>&lt;</a:t>
            </a:r>
            <a:r>
              <a:rPr lang="en-US" dirty="0" err="1" smtClean="0"/>
              <a:t>OneToManyCascadeDeleteConvention</a:t>
            </a:r>
            <a:r>
              <a:rPr lang="en-US" dirty="0"/>
              <a:t>&gt;();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msdn.microsoft.com/en-us/library/gg696316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66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see, what EF is doing</a:t>
            </a:r>
          </a:p>
          <a:p>
            <a:pPr lvl="1"/>
            <a:r>
              <a:rPr lang="en-US" dirty="0" err="1"/>
              <a:t>context.Database.Log</a:t>
            </a:r>
            <a:r>
              <a:rPr lang="en-US" dirty="0"/>
              <a:t> = </a:t>
            </a:r>
            <a:r>
              <a:rPr lang="en-US" dirty="0" err="1"/>
              <a:t>Console.Write</a:t>
            </a:r>
            <a:r>
              <a:rPr lang="en-US" dirty="0" smtClean="0"/>
              <a:t>;</a:t>
            </a:r>
          </a:p>
          <a:p>
            <a:r>
              <a:rPr lang="en-US" dirty="0" err="1"/>
              <a:t>Context.Database.Log</a:t>
            </a:r>
            <a:r>
              <a:rPr lang="en-US" dirty="0"/>
              <a:t> is an Action&lt;string&gt; so that you can attach any method which has one string parameter and void return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19008" y="3804860"/>
            <a:ext cx="6096000" cy="149271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sz="1300" dirty="0">
                <a:solidFill>
                  <a:srgbClr val="0000FF"/>
                </a:solidFill>
                <a:latin typeface="CourierNewPSMT" charset="0"/>
              </a:rPr>
              <a:t>public</a:t>
            </a:r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urierNewPSMT" charset="0"/>
              </a:rPr>
              <a:t>class</a:t>
            </a:r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 Logger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{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    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public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static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void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Log(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string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de-DE" sz="1300" dirty="0" err="1">
                <a:solidFill>
                  <a:srgbClr val="262626"/>
                </a:solidFill>
                <a:latin typeface="CourierNewPSMT" charset="0"/>
              </a:rPr>
              <a:t>message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)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    {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        </a:t>
            </a:r>
            <a:r>
              <a:rPr lang="de-DE" sz="1300" dirty="0" err="1">
                <a:solidFill>
                  <a:srgbClr val="262626"/>
                </a:solidFill>
                <a:latin typeface="CourierNewPSMT" charset="0"/>
              </a:rPr>
              <a:t>Console.WriteLine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(</a:t>
            </a:r>
            <a:r>
              <a:rPr lang="de-DE" sz="1300" dirty="0">
                <a:solidFill>
                  <a:srgbClr val="900112"/>
                </a:solidFill>
                <a:latin typeface="CourierNewPSMT" charset="0"/>
              </a:rPr>
              <a:t>"EF Message: {0} "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, </a:t>
            </a:r>
            <a:r>
              <a:rPr lang="de-DE" sz="1300" dirty="0" err="1">
                <a:solidFill>
                  <a:srgbClr val="262626"/>
                </a:solidFill>
                <a:latin typeface="CourierNewPSMT" charset="0"/>
              </a:rPr>
              <a:t>message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);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    }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66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Db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 system configuration is in startup project </a:t>
            </a:r>
            <a:r>
              <a:rPr lang="en-US" dirty="0" err="1" smtClean="0"/>
              <a:t>config</a:t>
            </a:r>
            <a:r>
              <a:rPr lang="en-US" dirty="0" smtClean="0"/>
              <a:t> file (</a:t>
            </a:r>
            <a:r>
              <a:rPr lang="en-US" dirty="0" err="1" smtClean="0"/>
              <a:t>app.config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 connection string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Use it in </a:t>
            </a:r>
            <a:r>
              <a:rPr lang="en-US" dirty="0" err="1" smtClean="0"/>
              <a:t>DbContext</a:t>
            </a:r>
            <a:r>
              <a:rPr lang="en-US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6690" y="3024433"/>
            <a:ext cx="118199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&lt;configuration&gt;</a:t>
            </a:r>
          </a:p>
          <a:p>
            <a:r>
              <a:rPr lang="en-US" sz="1200" dirty="0"/>
              <a:t>  &lt;</a:t>
            </a:r>
            <a:r>
              <a:rPr lang="en-US" sz="1200" dirty="0" err="1"/>
              <a:t>configSections</a:t>
            </a:r>
            <a:r>
              <a:rPr lang="en-US" sz="1200" dirty="0"/>
              <a:t>&gt;</a:t>
            </a:r>
          </a:p>
          <a:p>
            <a:r>
              <a:rPr lang="en-US" sz="1200" dirty="0" smtClean="0"/>
              <a:t>&lt;/</a:t>
            </a:r>
            <a:r>
              <a:rPr lang="en-US" sz="1200" dirty="0" err="1"/>
              <a:t>configSections</a:t>
            </a:r>
            <a:r>
              <a:rPr lang="en-US" sz="1200" dirty="0"/>
              <a:t>&gt;</a:t>
            </a:r>
          </a:p>
          <a:p>
            <a:r>
              <a:rPr lang="en-US" sz="1200" dirty="0"/>
              <a:t>  &lt;</a:t>
            </a:r>
            <a:r>
              <a:rPr lang="en-US" sz="1200" dirty="0" err="1"/>
              <a:t>connectionStrings</a:t>
            </a:r>
            <a:r>
              <a:rPr lang="en-US" sz="1200" dirty="0"/>
              <a:t>&gt;</a:t>
            </a:r>
          </a:p>
          <a:p>
            <a:r>
              <a:rPr lang="en-US" sz="1200" dirty="0"/>
              <a:t>    &lt;add name="</a:t>
            </a:r>
            <a:r>
              <a:rPr lang="en-US" sz="1200" dirty="0" err="1"/>
              <a:t>DataBaseConnectionStr</a:t>
            </a:r>
            <a:r>
              <a:rPr lang="en-US" sz="1200" dirty="0"/>
              <a:t>" </a:t>
            </a:r>
            <a:r>
              <a:rPr lang="en-US" sz="1200" dirty="0" err="1"/>
              <a:t>connectionString</a:t>
            </a:r>
            <a:r>
              <a:rPr lang="en-US" sz="1200" dirty="0"/>
              <a:t>="Data Source=(</a:t>
            </a:r>
            <a:r>
              <a:rPr lang="en-US" sz="1200" dirty="0" err="1"/>
              <a:t>LocalDb</a:t>
            </a:r>
            <a:r>
              <a:rPr lang="en-US" sz="1200" dirty="0"/>
              <a:t>)\</a:t>
            </a:r>
            <a:r>
              <a:rPr lang="en-US" sz="1200" dirty="0" err="1"/>
              <a:t>MSSQLLocalDB;Initial</a:t>
            </a:r>
            <a:r>
              <a:rPr lang="en-US" sz="1200" dirty="0"/>
              <a:t> </a:t>
            </a:r>
            <a:r>
              <a:rPr lang="en-US" sz="1200" dirty="0" smtClean="0"/>
              <a:t>Catalog=</a:t>
            </a:r>
            <a:r>
              <a:rPr lang="en-US" sz="1200" dirty="0" err="1" smtClean="0"/>
              <a:t>mydbname;Integrated</a:t>
            </a:r>
            <a:r>
              <a:rPr lang="en-US" sz="1200" dirty="0" smtClean="0"/>
              <a:t> </a:t>
            </a:r>
            <a:r>
              <a:rPr lang="en-US" sz="1200" dirty="0"/>
              <a:t>Security=</a:t>
            </a:r>
            <a:r>
              <a:rPr lang="en-US" sz="1200" dirty="0" err="1"/>
              <a:t>True;MultipleActiveResultSets</a:t>
            </a:r>
            <a:r>
              <a:rPr lang="en-US" sz="1200" dirty="0"/>
              <a:t>=true" </a:t>
            </a:r>
            <a:r>
              <a:rPr lang="en-US" sz="1200" dirty="0" err="1"/>
              <a:t>providerName</a:t>
            </a:r>
            <a:r>
              <a:rPr lang="en-US" sz="1200" dirty="0"/>
              <a:t>="</a:t>
            </a:r>
            <a:r>
              <a:rPr lang="en-US" sz="1200" dirty="0" err="1"/>
              <a:t>System.Data.SqlClient</a:t>
            </a:r>
            <a:r>
              <a:rPr lang="en-US" sz="1200" dirty="0"/>
              <a:t>" /&gt;</a:t>
            </a:r>
          </a:p>
          <a:p>
            <a:r>
              <a:rPr lang="en-US" sz="1200" dirty="0"/>
              <a:t>  &lt;/</a:t>
            </a:r>
            <a:r>
              <a:rPr lang="en-US" sz="1200" dirty="0" err="1"/>
              <a:t>connectionStrings</a:t>
            </a:r>
            <a:r>
              <a:rPr lang="en-US" sz="1200" dirty="0"/>
              <a:t>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1551709" y="5155407"/>
            <a:ext cx="7265720" cy="10926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0000FF"/>
                </a:solidFill>
                <a:latin typeface="CourierNewPSMT" charset="0"/>
              </a:rPr>
              <a:t>public</a:t>
            </a:r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urierNewPSMT" charset="0"/>
              </a:rPr>
              <a:t>class</a:t>
            </a:r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en-US" sz="1300" dirty="0" err="1" smtClean="0">
                <a:solidFill>
                  <a:srgbClr val="257F9F"/>
                </a:solidFill>
                <a:latin typeface="CourierNewPSMT" charset="0"/>
              </a:rPr>
              <a:t>MyDBContext</a:t>
            </a:r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: </a:t>
            </a:r>
            <a:r>
              <a:rPr lang="en-US" sz="1300" dirty="0" err="1">
                <a:solidFill>
                  <a:srgbClr val="257F9F"/>
                </a:solidFill>
                <a:latin typeface="CourierNewPSMT" charset="0"/>
              </a:rPr>
              <a:t>DbContext</a:t>
            </a:r>
            <a:r>
              <a:rPr lang="en-US" sz="1300" dirty="0">
                <a:solidFill>
                  <a:srgbClr val="257F9F"/>
                </a:solidFill>
                <a:latin typeface="CourierNewPSMT" charset="0"/>
              </a:rPr>
              <a:t> </a:t>
            </a:r>
            <a:endParaRPr lang="en-US" sz="1300" dirty="0">
              <a:solidFill>
                <a:srgbClr val="262626"/>
              </a:solidFill>
              <a:latin typeface="CourierNewPSMT" charset="0"/>
            </a:endParaRPr>
          </a:p>
          <a:p>
            <a:r>
              <a:rPr lang="en-US" sz="1300" dirty="0">
                <a:solidFill>
                  <a:srgbClr val="262626"/>
                </a:solidFill>
                <a:latin typeface="CourierNewPSMT" charset="0"/>
              </a:rPr>
              <a:t>{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    </a:t>
            </a: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public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</a:t>
            </a:r>
            <a:r>
              <a:rPr lang="de-DE" sz="1300" dirty="0" err="1" smtClean="0">
                <a:solidFill>
                  <a:srgbClr val="262626"/>
                </a:solidFill>
                <a:latin typeface="CourierNewPSMT" charset="0"/>
              </a:rPr>
              <a:t>MyDBContext</a:t>
            </a:r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(): </a:t>
            </a:r>
            <a:r>
              <a:rPr lang="de-DE" sz="1300" dirty="0" err="1">
                <a:solidFill>
                  <a:srgbClr val="0000FF"/>
                </a:solidFill>
                <a:latin typeface="CourierNewPSMT" charset="0"/>
              </a:rPr>
              <a:t>base</a:t>
            </a:r>
            <a:r>
              <a:rPr lang="de-DE" sz="1300" dirty="0" smtClean="0">
                <a:solidFill>
                  <a:srgbClr val="262626"/>
                </a:solidFill>
                <a:latin typeface="CourierNewPSMT" charset="0"/>
              </a:rPr>
              <a:t>(</a:t>
            </a:r>
            <a:r>
              <a:rPr lang="de-DE" sz="1300" dirty="0">
                <a:solidFill>
                  <a:srgbClr val="900112"/>
                </a:solidFill>
                <a:latin typeface="CourierNewPSMT" charset="0"/>
              </a:rPr>
              <a:t>“</a:t>
            </a:r>
            <a:r>
              <a:rPr lang="de-DE" sz="1300" dirty="0" err="1">
                <a:solidFill>
                  <a:srgbClr val="900112"/>
                </a:solidFill>
                <a:latin typeface="CourierNewPSMT" charset="0"/>
              </a:rPr>
              <a:t>name</a:t>
            </a:r>
            <a:r>
              <a:rPr lang="de-DE" sz="1300" dirty="0">
                <a:solidFill>
                  <a:srgbClr val="900112"/>
                </a:solidFill>
                <a:latin typeface="CourierNewPSMT" charset="0"/>
              </a:rPr>
              <a:t>=</a:t>
            </a:r>
            <a:r>
              <a:rPr lang="de-DE" sz="1300" dirty="0" err="1">
                <a:solidFill>
                  <a:srgbClr val="900112"/>
                </a:solidFill>
                <a:latin typeface="CourierNewPSMT" charset="0"/>
              </a:rPr>
              <a:t>DataBaseConnectionStr</a:t>
            </a:r>
            <a:r>
              <a:rPr lang="de-DE" sz="1300" dirty="0">
                <a:solidFill>
                  <a:srgbClr val="900112"/>
                </a:solidFill>
                <a:latin typeface="CourierNewPSMT" charset="0"/>
              </a:rPr>
              <a:t>"</a:t>
            </a:r>
            <a:r>
              <a:rPr lang="de-DE" sz="1300" dirty="0" smtClean="0">
                <a:solidFill>
                  <a:srgbClr val="262626"/>
                </a:solidFill>
                <a:latin typeface="CourierNewPSMT" charset="0"/>
              </a:rPr>
              <a:t>) </a:t>
            </a:r>
            <a:endParaRPr lang="de-DE" sz="1300" dirty="0">
              <a:solidFill>
                <a:srgbClr val="262626"/>
              </a:solidFill>
              <a:latin typeface="CourierNewPSMT" charset="0"/>
            </a:endParaRPr>
          </a:p>
          <a:p>
            <a:r>
              <a:rPr lang="de-DE" sz="1300" dirty="0">
                <a:solidFill>
                  <a:srgbClr val="262626"/>
                </a:solidFill>
                <a:latin typeface="CourierNewPSMT" charset="0"/>
              </a:rPr>
              <a:t>    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7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ORM – Object Relational Mapping</a:t>
            </a:r>
          </a:p>
          <a:p>
            <a:pPr lvl="1"/>
            <a:r>
              <a:rPr lang="en-US" dirty="0" smtClean="0"/>
              <a:t>For converting data between incompatible type systems in </a:t>
            </a:r>
            <a:r>
              <a:rPr lang="en-US" dirty="0" err="1" smtClean="0"/>
              <a:t>oop</a:t>
            </a:r>
            <a:r>
              <a:rPr lang="en-US" dirty="0" smtClean="0"/>
              <a:t> languages.</a:t>
            </a:r>
          </a:p>
          <a:p>
            <a:pPr lvl="1"/>
            <a:r>
              <a:rPr lang="en-US" dirty="0" smtClean="0"/>
              <a:t>In effect creates “virtual object database”, for using within the </a:t>
            </a:r>
            <a:r>
              <a:rPr lang="en-US" dirty="0" err="1" smtClean="0"/>
              <a:t>oop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.NET ORM systems</a:t>
            </a:r>
          </a:p>
          <a:p>
            <a:pPr lvl="1"/>
            <a:r>
              <a:rPr lang="en-US" dirty="0" smtClean="0"/>
              <a:t>Entity Framework – Microsoft</a:t>
            </a:r>
          </a:p>
          <a:p>
            <a:pPr lvl="1"/>
            <a:r>
              <a:rPr lang="en-US" dirty="0" smtClean="0"/>
              <a:t>NHibernate</a:t>
            </a:r>
          </a:p>
          <a:p>
            <a:pPr lvl="1"/>
            <a:r>
              <a:rPr lang="en-US" dirty="0" smtClean="0"/>
              <a:t>Dapper</a:t>
            </a:r>
          </a:p>
          <a:p>
            <a:pPr lvl="1"/>
            <a:r>
              <a:rPr lang="is-IS" dirty="0" smtClean="0"/>
              <a:t>… and many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0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is near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04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9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Model,</a:t>
            </a:r>
            <a:br>
              <a:rPr lang="en-US" dirty="0" smtClean="0"/>
            </a:br>
            <a:r>
              <a:rPr lang="en-US" dirty="0" err="1" smtClean="0"/>
              <a:t>databse</a:t>
            </a:r>
            <a:r>
              <a:rPr lang="en-US" dirty="0" smtClean="0"/>
              <a:t> or </a:t>
            </a:r>
            <a:br>
              <a:rPr lang="en-US" dirty="0" smtClean="0"/>
            </a:br>
            <a:r>
              <a:rPr lang="en-US" dirty="0" smtClean="0"/>
              <a:t>code first?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154" y="1540176"/>
            <a:ext cx="7920880" cy="484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29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Code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First approach</a:t>
            </a:r>
          </a:p>
          <a:p>
            <a:pPr lvl="1"/>
            <a:r>
              <a:rPr lang="en-US" dirty="0" smtClean="0"/>
              <a:t>Write your business classes</a:t>
            </a:r>
          </a:p>
          <a:p>
            <a:pPr lvl="1"/>
            <a:r>
              <a:rPr lang="en-US" dirty="0" smtClean="0"/>
              <a:t>Add relationships between classes</a:t>
            </a:r>
          </a:p>
          <a:p>
            <a:pPr lvl="1"/>
            <a:r>
              <a:rPr lang="en-US" dirty="0" smtClean="0"/>
              <a:t>Add attributes</a:t>
            </a:r>
          </a:p>
          <a:p>
            <a:pPr lvl="1"/>
            <a:r>
              <a:rPr lang="en-US" dirty="0" smtClean="0"/>
              <a:t>Add custom getters and setters where needed</a:t>
            </a:r>
          </a:p>
          <a:p>
            <a:pPr lvl="1"/>
            <a:r>
              <a:rPr lang="en-US" dirty="0" smtClean="0"/>
              <a:t>EF will construct database based on your classes</a:t>
            </a:r>
          </a:p>
          <a:p>
            <a:pPr lvl="1"/>
            <a:r>
              <a:rPr lang="en-US" dirty="0" smtClean="0"/>
              <a:t>EF will handle all the CRUD, converting code into </a:t>
            </a:r>
            <a:r>
              <a:rPr lang="en-US" dirty="0" err="1" smtClean="0"/>
              <a:t>sql</a:t>
            </a:r>
            <a:r>
              <a:rPr lang="en-US" dirty="0" smtClean="0"/>
              <a:t> clauses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346974" cy="4195481"/>
          </a:xfrm>
        </p:spPr>
        <p:txBody>
          <a:bodyPr/>
          <a:lstStyle/>
          <a:p>
            <a:r>
              <a:rPr lang="en-US" dirty="0" smtClean="0"/>
              <a:t>Every entity (class) has to contain attribute suitable for primary key (PK)</a:t>
            </a:r>
          </a:p>
          <a:p>
            <a:r>
              <a:rPr lang="en-US" dirty="0" smtClean="0"/>
              <a:t>Attribute with name Id or &lt;</a:t>
            </a:r>
            <a:r>
              <a:rPr lang="en-US" dirty="0" err="1" smtClean="0"/>
              <a:t>EntityName</a:t>
            </a:r>
            <a:r>
              <a:rPr lang="en-US" dirty="0" smtClean="0"/>
              <a:t>&gt;Id is automatically taken as PK</a:t>
            </a:r>
          </a:p>
          <a:p>
            <a:r>
              <a:rPr lang="en-US" dirty="0" smtClean="0"/>
              <a:t>Other conventions set string length, structure of tables in case of inheritance, cascade delete,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Every convention in EF can be configured or changed</a:t>
            </a:r>
          </a:p>
          <a:p>
            <a:r>
              <a:rPr lang="en-US" dirty="0" smtClean="0"/>
              <a:t>You can add your own conventions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 and </a:t>
            </a:r>
            <a:r>
              <a:rPr lang="en-US" dirty="0" err="1" smtClean="0"/>
              <a:t>DbContext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 have no idea of EF</a:t>
            </a:r>
          </a:p>
          <a:p>
            <a:r>
              <a:rPr lang="en-US" dirty="0" smtClean="0"/>
              <a:t>To use EF you need to add class, that inherits from </a:t>
            </a:r>
            <a:r>
              <a:rPr lang="en-US" dirty="0" err="1" smtClean="0"/>
              <a:t>DbContext</a:t>
            </a:r>
            <a:endParaRPr lang="en-US" dirty="0" smtClean="0"/>
          </a:p>
          <a:p>
            <a:r>
              <a:rPr lang="en-US" dirty="0" smtClean="0"/>
              <a:t>Inside </a:t>
            </a:r>
            <a:r>
              <a:rPr lang="en-US" dirty="0" err="1" smtClean="0"/>
              <a:t>DbContext</a:t>
            </a:r>
            <a:r>
              <a:rPr lang="en-US" dirty="0" smtClean="0"/>
              <a:t>, add </a:t>
            </a:r>
            <a:r>
              <a:rPr lang="en-US" dirty="0" err="1" smtClean="0"/>
              <a:t>neccesary</a:t>
            </a:r>
            <a:r>
              <a:rPr lang="en-US" dirty="0" smtClean="0"/>
              <a:t> </a:t>
            </a:r>
            <a:r>
              <a:rPr lang="en-US" dirty="0" err="1" smtClean="0"/>
              <a:t>DbSet</a:t>
            </a:r>
            <a:r>
              <a:rPr lang="en-US" dirty="0" smtClean="0"/>
              <a:t>&lt;Entity&gt; attributes</a:t>
            </a:r>
          </a:p>
          <a:p>
            <a:r>
              <a:rPr lang="en-US" dirty="0" smtClean="0"/>
              <a:t>Relational tables are created automatically</a:t>
            </a:r>
          </a:p>
          <a:p>
            <a:endParaRPr lang="en-US" dirty="0"/>
          </a:p>
          <a:p>
            <a:r>
              <a:rPr lang="en-US" dirty="0" err="1" smtClean="0"/>
              <a:t>DbContext</a:t>
            </a:r>
            <a:r>
              <a:rPr lang="en-US" dirty="0" smtClean="0"/>
              <a:t> – database, </a:t>
            </a:r>
            <a:r>
              <a:rPr lang="en-US" dirty="0" err="1" smtClean="0"/>
              <a:t>DbSet</a:t>
            </a:r>
            <a:r>
              <a:rPr lang="en-US" dirty="0" smtClean="0"/>
              <a:t> – table in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0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</a:t>
            </a:r>
            <a:r>
              <a:rPr lang="en-US" dirty="0" err="1" smtClean="0"/>
              <a:t>DbContext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95590" y="2987880"/>
            <a:ext cx="8363272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6576" indent="0">
              <a:buFont typeface="Wingdings 3" charset="2"/>
              <a:buNone/>
            </a:pPr>
            <a:r>
              <a:rPr lang="et-EE" smtClean="0"/>
              <a:t>public class ContactContext : DbContext</a:t>
            </a:r>
          </a:p>
          <a:p>
            <a:pPr marL="36576" indent="0">
              <a:buFont typeface="Wingdings 3" charset="2"/>
              <a:buNone/>
            </a:pPr>
            <a:r>
              <a:rPr lang="et-EE" smtClean="0"/>
              <a:t>{</a:t>
            </a:r>
          </a:p>
          <a:p>
            <a:pPr marL="36576" indent="0">
              <a:buFont typeface="Wingdings 3" charset="2"/>
              <a:buNone/>
            </a:pPr>
            <a:r>
              <a:rPr lang="et-EE" smtClean="0"/>
              <a:t>   public DbSet&lt;Person&gt; People { get; set; }</a:t>
            </a:r>
          </a:p>
          <a:p>
            <a:pPr marL="36576" indent="0">
              <a:buFont typeface="Wingdings 3" charset="2"/>
              <a:buNone/>
            </a:pPr>
            <a:r>
              <a:rPr lang="et-EE" smtClean="0"/>
              <a:t>   public DbSet&lt;Contact&gt; Contacts { get; set; }</a:t>
            </a:r>
          </a:p>
          <a:p>
            <a:pPr marL="36576" indent="0">
              <a:buFont typeface="Wingdings 3" charset="2"/>
              <a:buNone/>
            </a:pPr>
            <a:r>
              <a:rPr lang="et-EE" smtClean="0"/>
              <a:t>   public DbSet&lt;ContactType&gt; ContactTypes { get; set; }</a:t>
            </a:r>
          </a:p>
          <a:p>
            <a:pPr marL="36576" indent="0">
              <a:buFont typeface="Wingdings 3" charset="2"/>
              <a:buNone/>
            </a:pPr>
            <a:r>
              <a:rPr lang="et-EE" smtClean="0"/>
              <a:t>}</a:t>
            </a:r>
          </a:p>
          <a:p>
            <a:pPr marL="36576" indent="0">
              <a:buFont typeface="Wingdings 3" charset="2"/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549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DB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 will create your DB on first access</a:t>
            </a:r>
          </a:p>
          <a:p>
            <a:r>
              <a:rPr lang="en-US" dirty="0" smtClean="0"/>
              <a:t>Afterwards, when you change your domain classes – exception: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EF will create in memory model of your Db structure and save its hash into db. During next </a:t>
            </a:r>
            <a:r>
              <a:rPr lang="en-US" dirty="0" err="1" smtClean="0"/>
              <a:t>db</a:t>
            </a:r>
            <a:r>
              <a:rPr lang="en-US" dirty="0" smtClean="0"/>
              <a:t> initialization hashes are compared – if they are not matching – </a:t>
            </a:r>
            <a:r>
              <a:rPr lang="en-US" dirty="0" err="1" smtClean="0"/>
              <a:t>db</a:t>
            </a:r>
            <a:r>
              <a:rPr lang="en-US" dirty="0" smtClean="0"/>
              <a:t> is changed from outside.</a:t>
            </a:r>
          </a:p>
          <a:p>
            <a:r>
              <a:rPr lang="en-US" dirty="0" smtClean="0"/>
              <a:t>Solution – migrations (data is retained) or recreation (data is lost) of db.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3278" y="3054458"/>
            <a:ext cx="10250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model backing the '</a:t>
            </a:r>
            <a:r>
              <a:rPr lang="en-US" dirty="0" err="1"/>
              <a:t>ContactContext</a:t>
            </a:r>
            <a:r>
              <a:rPr lang="en-US" dirty="0"/>
              <a:t>' context has changed since the database was created. Consider using Code First Migrations to update the database (http://go.microsoft.com/fwlink/?LinkId=238269).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013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- EF, Db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strategies exist</a:t>
            </a:r>
          </a:p>
          <a:p>
            <a:pPr lvl="1"/>
            <a:r>
              <a:rPr lang="en-US" dirty="0" err="1" smtClean="0"/>
              <a:t>CreateDatabaseIfNotExists</a:t>
            </a:r>
            <a:r>
              <a:rPr lang="en-US" dirty="0" smtClean="0"/>
              <a:t> – default</a:t>
            </a:r>
          </a:p>
          <a:p>
            <a:pPr lvl="1"/>
            <a:r>
              <a:rPr lang="en-US" dirty="0" err="1" smtClean="0"/>
              <a:t>DropCreateDatabaseIfModelChanges</a:t>
            </a:r>
            <a:endParaRPr lang="en-US" dirty="0" smtClean="0"/>
          </a:p>
          <a:p>
            <a:pPr lvl="1"/>
            <a:r>
              <a:rPr lang="en-US" dirty="0" err="1" smtClean="0"/>
              <a:t>DropCreateDatabaseAlways</a:t>
            </a:r>
            <a:endParaRPr lang="en-US" dirty="0" smtClean="0"/>
          </a:p>
          <a:p>
            <a:pPr lvl="1"/>
            <a:r>
              <a:rPr lang="en-US" dirty="0" err="1" smtClean="0"/>
              <a:t>MigrateDatabaseToLatestVersion</a:t>
            </a:r>
            <a:endParaRPr lang="en-US" dirty="0" smtClean="0"/>
          </a:p>
          <a:p>
            <a:pPr lvl="1"/>
            <a:r>
              <a:rPr lang="en-US" dirty="0" smtClean="0"/>
              <a:t>Or create your own</a:t>
            </a:r>
          </a:p>
          <a:p>
            <a:r>
              <a:rPr lang="en-US" dirty="0" smtClean="0"/>
              <a:t>Set DB initializer in your </a:t>
            </a:r>
            <a:r>
              <a:rPr lang="en-US" dirty="0" err="1" smtClean="0"/>
              <a:t>DbContext</a:t>
            </a:r>
            <a:r>
              <a:rPr lang="en-US" dirty="0" smtClean="0"/>
              <a:t> class constructor</a:t>
            </a:r>
          </a:p>
          <a:p>
            <a:pPr lvl="1"/>
            <a:r>
              <a:rPr lang="en-US" dirty="0" err="1" smtClean="0"/>
              <a:t>Database.SetInitializer</a:t>
            </a:r>
            <a:r>
              <a:rPr lang="en-US" dirty="0" smtClean="0"/>
              <a:t>&lt;</a:t>
            </a:r>
            <a:r>
              <a:rPr lang="en-US" dirty="0" err="1" smtClean="0"/>
              <a:t>MyDBContext</a:t>
            </a:r>
            <a:r>
              <a:rPr lang="en-US" dirty="0"/>
              <a:t>&gt;(new </a:t>
            </a:r>
            <a:r>
              <a:rPr lang="en-US" dirty="0" err="1"/>
              <a:t>DropCreateDatabaseIfModelChanges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MyDBContext</a:t>
            </a:r>
            <a:r>
              <a:rPr lang="en-US" dirty="0"/>
              <a:t>&gt;());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9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952</Words>
  <Application>Microsoft Macintosh PowerPoint</Application>
  <PresentationFormat>Widescreen</PresentationFormat>
  <Paragraphs>179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CourierNewPSMT</vt:lpstr>
      <vt:lpstr>Wingdings 3</vt:lpstr>
      <vt:lpstr>Arial</vt:lpstr>
      <vt:lpstr>Ion</vt:lpstr>
      <vt:lpstr>C# - Entity Framework</vt:lpstr>
      <vt:lpstr>C# - ORM</vt:lpstr>
      <vt:lpstr>C# - EF</vt:lpstr>
      <vt:lpstr>C# - EF, Code First</vt:lpstr>
      <vt:lpstr>C# - EF conventions</vt:lpstr>
      <vt:lpstr>C# - EF and DbContext</vt:lpstr>
      <vt:lpstr>C# - EF, DbContext</vt:lpstr>
      <vt:lpstr>C# - EF, DB initialization</vt:lpstr>
      <vt:lpstr>C# - EF, Db initialization</vt:lpstr>
      <vt:lpstr>C# - EF, annotations, Fluent API</vt:lpstr>
      <vt:lpstr>C# - EF, Key</vt:lpstr>
      <vt:lpstr>C# - EF, Required</vt:lpstr>
      <vt:lpstr>C# - EF, MaxLength, MinLength</vt:lpstr>
      <vt:lpstr>C# - EF, NotMapped</vt:lpstr>
      <vt:lpstr>C# - EF, ForeignKey</vt:lpstr>
      <vt:lpstr>C# - EF, Fluent API</vt:lpstr>
      <vt:lpstr>C# - Fluent API only configurations</vt:lpstr>
      <vt:lpstr>C# - EF Logging</vt:lpstr>
      <vt:lpstr>C# - EF, Db connection</vt:lpstr>
      <vt:lpstr>The end is near….</vt:lpstr>
      <vt:lpstr>The end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- Entity Framework</dc:title>
  <dc:creator>andres käver</dc:creator>
  <cp:lastModifiedBy>andres käver</cp:lastModifiedBy>
  <cp:revision>11</cp:revision>
  <dcterms:created xsi:type="dcterms:W3CDTF">2016-10-20T06:35:06Z</dcterms:created>
  <dcterms:modified xsi:type="dcterms:W3CDTF">2016-10-20T08:25:31Z</dcterms:modified>
</cp:coreProperties>
</file>