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9"/>
  </p:notes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4" r:id="rId15"/>
    <p:sldId id="275" r:id="rId16"/>
    <p:sldId id="276" r:id="rId17"/>
    <p:sldId id="277" r:id="rId18"/>
    <p:sldId id="278" r:id="rId19"/>
    <p:sldId id="279" r:id="rId20"/>
    <p:sldId id="285" r:id="rId21"/>
    <p:sldId id="286" r:id="rId22"/>
    <p:sldId id="287" r:id="rId23"/>
    <p:sldId id="288" r:id="rId24"/>
    <p:sldId id="280" r:id="rId25"/>
    <p:sldId id="289" r:id="rId26"/>
    <p:sldId id="282" r:id="rId27"/>
    <p:sldId id="273" r:id="rId28"/>
    <p:sldId id="281" r:id="rId29"/>
    <p:sldId id="283" r:id="rId30"/>
    <p:sldId id="284" r:id="rId31"/>
    <p:sldId id="290" r:id="rId32"/>
    <p:sldId id="291" r:id="rId33"/>
    <p:sldId id="292" r:id="rId34"/>
    <p:sldId id="293" r:id="rId35"/>
    <p:sldId id="294" r:id="rId36"/>
    <p:sldId id="295" r:id="rId37"/>
    <p:sldId id="296" r:id="rId38"/>
    <p:sldId id="297" r:id="rId39"/>
    <p:sldId id="298" r:id="rId40"/>
    <p:sldId id="299" r:id="rId41"/>
    <p:sldId id="300" r:id="rId42"/>
    <p:sldId id="302" r:id="rId43"/>
    <p:sldId id="303" r:id="rId44"/>
    <p:sldId id="301" r:id="rId45"/>
    <p:sldId id="304" r:id="rId46"/>
    <p:sldId id="305" r:id="rId47"/>
    <p:sldId id="272"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53"/>
    <p:restoredTop sz="91423"/>
  </p:normalViewPr>
  <p:slideViewPr>
    <p:cSldViewPr snapToGrid="0" snapToObjects="1">
      <p:cViewPr varScale="1">
        <p:scale>
          <a:sx n="146" d="100"/>
          <a:sy n="146" d="100"/>
        </p:scale>
        <p:origin x="152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F03059-3F39-1E4D-995E-BFF45252157C}" type="datetimeFigureOut">
              <a:rPr lang="en-US" smtClean="0"/>
              <a:t>9/28/18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E21D3C-AD1A-1844-ACA9-DC1C9924876C}" type="slidenum">
              <a:rPr lang="en-US" smtClean="0"/>
              <a:t>‹#›</a:t>
            </a:fld>
            <a:endParaRPr lang="en-US"/>
          </a:p>
        </p:txBody>
      </p:sp>
    </p:spTree>
    <p:extLst>
      <p:ext uri="{BB962C8B-B14F-4D97-AF65-F5344CB8AC3E}">
        <p14:creationId xmlns:p14="http://schemas.microsoft.com/office/powerpoint/2010/main" val="7915985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AA8C450-1226-C948-AF6E-A9420103DCDF}" type="datetime1">
              <a:rPr lang="en-US" smtClean="0"/>
              <a:t>9/28/18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41E65F-2FEC-3347-814B-6A3ED3B5DC17}" type="datetime1">
              <a:rPr lang="en-US" smtClean="0"/>
              <a:t>9/28/18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B22E63F-13FA-A24A-AD53-EE4966ECAECB}" type="datetime1">
              <a:rPr lang="en-US" smtClean="0"/>
              <a:t>9/28/18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6770B9B3-348B-9D43-B869-D296765D4687}" type="datetime1">
              <a:rPr lang="en-US" smtClean="0"/>
              <a:t>9/28/18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C0AB0D-4B82-6540-98D2-349D2792105B}" type="datetime1">
              <a:rPr lang="en-US" smtClean="0"/>
              <a:t>9/28/18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FC326B0-BB98-2E46-B1A3-645FCD6127D1}" type="datetime1">
              <a:rPr lang="en-US" smtClean="0"/>
              <a:t>9/28/18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2B27489-16D4-0347-B3E9-BA9D2CC6F586}" type="datetime1">
              <a:rPr lang="en-US" smtClean="0"/>
              <a:t>9/28/18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9AAFB0-5086-2E44-A7BD-F8A462F98795}" type="datetime1">
              <a:rPr lang="en-US" smtClean="0"/>
              <a:t>9/28/18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4E7EA3-5D2E-054F-A635-B6E17F5D2AA0}" type="datetime1">
              <a:rPr lang="en-US" smtClean="0"/>
              <a:t>9/28/18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7468CD13-8D7E-4A41-A57E-3376253E98CE}" type="datetime1">
              <a:rPr lang="en-US" smtClean="0"/>
              <a:t>9/28/18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E76748-2F3B-9A44-B61E-339931B84653}" type="datetime1">
              <a:rPr lang="en-US" smtClean="0"/>
              <a:t>9/28/18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2AEFCD-A3D2-474A-B4A3-E7F22A6C8BA3}" type="datetime1">
              <a:rPr lang="en-US" smtClean="0"/>
              <a:t>9/28/18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9ABC2FA-B35D-AF48-90EF-3EEA9B85EFD9}" type="datetime1">
              <a:rPr lang="en-US" smtClean="0"/>
              <a:t>9/28/18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204D60B4-2486-2841-8BA3-612D0441538E}" type="datetime1">
              <a:rPr lang="en-US" smtClean="0"/>
              <a:t>9/28/18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69295C5-12F4-7B4D-8D2C-B662396CBF39}" type="datetime1">
              <a:rPr lang="en-US" smtClean="0"/>
              <a:t>9/28/18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2D741486-B285-9D4C-A943-2B37AB5D8AFB}" type="datetime1">
              <a:rPr lang="en-US" smtClean="0"/>
              <a:t>9/28/18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65E397-6C03-ED4B-A04E-625C14E3907B}" type="datetime1">
              <a:rPr lang="en-US" smtClean="0"/>
              <a:t>9/28/18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C56B2E2-52BD-BB42-9910-EA14266F86FE}" type="datetime1">
              <a:rPr lang="en-US" smtClean="0"/>
              <a:t>9/28/18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msdn.microsoft.com/en-us/library/0taef578.aspx" TargetMode="External"/><Relationship Id="rId2" Type="http://schemas.openxmlformats.org/officeDocument/2006/relationships/hyperlink" Target="https://msdn.microsoft.com/en-us/library/bb383977.aspx" TargetMode="External"/><Relationship Id="rId1" Type="http://schemas.openxmlformats.org/officeDocument/2006/relationships/slideLayout" Target="../slideLayouts/slideLayout2.xml"/><Relationship Id="rId4" Type="http://schemas.openxmlformats.org/officeDocument/2006/relationships/hyperlink" Target="https://msdn.microsoft.com/en-us/library/awbftdfh.asp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 - OOP</a:t>
            </a:r>
          </a:p>
        </p:txBody>
      </p:sp>
      <p:sp>
        <p:nvSpPr>
          <p:cNvPr id="3" name="Subtitle 2"/>
          <p:cNvSpPr>
            <a:spLocks noGrp="1"/>
          </p:cNvSpPr>
          <p:nvPr>
            <p:ph type="subTitle" idx="1"/>
          </p:nvPr>
        </p:nvSpPr>
        <p:spPr/>
        <p:txBody>
          <a:bodyPr/>
          <a:lstStyle/>
          <a:p>
            <a:r>
              <a:rPr lang="en-US" dirty="0"/>
              <a:t>TTU IT College 2018-2019, Andres käver</a:t>
            </a:r>
          </a:p>
        </p:txBody>
      </p:sp>
    </p:spTree>
    <p:extLst>
      <p:ext uri="{BB962C8B-B14F-4D97-AF65-F5344CB8AC3E}">
        <p14:creationId xmlns:p14="http://schemas.microsoft.com/office/powerpoint/2010/main" val="1233805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 Access Modifiers and Levels</a:t>
            </a:r>
          </a:p>
        </p:txBody>
      </p:sp>
      <p:sp>
        <p:nvSpPr>
          <p:cNvPr id="3" name="Content Placeholder 2"/>
          <p:cNvSpPr>
            <a:spLocks noGrp="1"/>
          </p:cNvSpPr>
          <p:nvPr>
            <p:ph idx="1"/>
          </p:nvPr>
        </p:nvSpPr>
        <p:spPr/>
        <p:txBody>
          <a:bodyPr/>
          <a:lstStyle/>
          <a:p>
            <a:r>
              <a:rPr lang="en-US" dirty="0"/>
              <a:t>All classes and class members can specify what access level they provide to other classes by using access modifiers.</a:t>
            </a:r>
          </a:p>
          <a:p>
            <a:pPr lvl="1"/>
            <a:r>
              <a:rPr lang="en-US" dirty="0"/>
              <a:t>public</a:t>
            </a:r>
          </a:p>
          <a:p>
            <a:pPr lvl="1"/>
            <a:r>
              <a:rPr lang="en-US" dirty="0"/>
              <a:t>private</a:t>
            </a:r>
          </a:p>
          <a:p>
            <a:pPr lvl="1"/>
            <a:r>
              <a:rPr lang="en-US" dirty="0"/>
              <a:t>protected</a:t>
            </a:r>
          </a:p>
          <a:p>
            <a:pPr lvl="1"/>
            <a:r>
              <a:rPr lang="en-US" dirty="0"/>
              <a:t>internal</a:t>
            </a:r>
          </a:p>
          <a:p>
            <a:pPr lvl="1"/>
            <a:r>
              <a:rPr lang="en-US" dirty="0"/>
              <a:t>protected internal</a:t>
            </a:r>
          </a:p>
          <a:p>
            <a:r>
              <a:rPr lang="en-US" dirty="0"/>
              <a:t>Not all access modifiers can be used by all types or members in all contexts, and in some cases the accessibility of a type member is constrained by the accessibility of its containing type. </a:t>
            </a:r>
          </a:p>
        </p:txBody>
      </p:sp>
      <p:sp>
        <p:nvSpPr>
          <p:cNvPr id="4" name="Slide Number Placeholder 3"/>
          <p:cNvSpPr>
            <a:spLocks noGrp="1"/>
          </p:cNvSpPr>
          <p:nvPr>
            <p:ph type="sldNum" sz="quarter" idx="12"/>
          </p:nvPr>
        </p:nvSpPr>
        <p:spPr/>
        <p:txBody>
          <a:bodyPr/>
          <a:lstStyle/>
          <a:p>
            <a:fld id="{D57F1E4F-1CFF-5643-939E-02111984F565}" type="slidenum">
              <a:rPr lang="en-US" smtClean="0"/>
              <a:t>10</a:t>
            </a:fld>
            <a:endParaRPr lang="en-US" dirty="0"/>
          </a:p>
        </p:txBody>
      </p:sp>
    </p:spTree>
    <p:extLst>
      <p:ext uri="{BB962C8B-B14F-4D97-AF65-F5344CB8AC3E}">
        <p14:creationId xmlns:p14="http://schemas.microsoft.com/office/powerpoint/2010/main" val="1007384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 Access Modifiers and Levels</a:t>
            </a:r>
          </a:p>
        </p:txBody>
      </p:sp>
      <p:sp>
        <p:nvSpPr>
          <p:cNvPr id="3" name="Content Placeholder 2"/>
          <p:cNvSpPr>
            <a:spLocks noGrp="1"/>
          </p:cNvSpPr>
          <p:nvPr>
            <p:ph idx="1"/>
          </p:nvPr>
        </p:nvSpPr>
        <p:spPr>
          <a:xfrm>
            <a:off x="705488" y="1478478"/>
            <a:ext cx="11088688" cy="5029199"/>
          </a:xfrm>
        </p:spPr>
        <p:txBody>
          <a:bodyPr>
            <a:normAutofit/>
          </a:bodyPr>
          <a:lstStyle/>
          <a:p>
            <a:r>
              <a:rPr lang="en-US" dirty="0"/>
              <a:t>public</a:t>
            </a:r>
          </a:p>
          <a:p>
            <a:pPr lvl="1"/>
            <a:r>
              <a:rPr lang="en-US" dirty="0"/>
              <a:t>The type or member can be accessed by any other code in the same assembly or another assembly that references it.</a:t>
            </a:r>
          </a:p>
          <a:p>
            <a:r>
              <a:rPr lang="en-US" dirty="0"/>
              <a:t>private</a:t>
            </a:r>
          </a:p>
          <a:p>
            <a:pPr lvl="1"/>
            <a:r>
              <a:rPr lang="en-US" dirty="0"/>
              <a:t>The type or member can only be accessed by code in the same class.</a:t>
            </a:r>
          </a:p>
          <a:p>
            <a:r>
              <a:rPr lang="en-US" dirty="0"/>
              <a:t>protected</a:t>
            </a:r>
          </a:p>
          <a:p>
            <a:pPr lvl="1"/>
            <a:r>
              <a:rPr lang="en-US" dirty="0"/>
              <a:t>The type or member can only be accessed by code in the same class or in a derived class.</a:t>
            </a:r>
          </a:p>
          <a:p>
            <a:r>
              <a:rPr lang="en-US" dirty="0"/>
              <a:t>internal</a:t>
            </a:r>
          </a:p>
          <a:p>
            <a:pPr lvl="1"/>
            <a:r>
              <a:rPr lang="en-US" dirty="0"/>
              <a:t>The type or member can be accessed by any code in the same assembly, but not from another assembly.</a:t>
            </a:r>
          </a:p>
          <a:p>
            <a:r>
              <a:rPr lang="en-US" dirty="0"/>
              <a:t>protected internal</a:t>
            </a:r>
          </a:p>
          <a:p>
            <a:pPr lvl="1"/>
            <a:r>
              <a:rPr lang="en-US" dirty="0"/>
              <a:t>The type or member can be accessed by any code in the same assembly, or by any derived class in another assembly.</a:t>
            </a:r>
          </a:p>
        </p:txBody>
      </p:sp>
      <p:sp>
        <p:nvSpPr>
          <p:cNvPr id="4" name="Slide Number Placeholder 3"/>
          <p:cNvSpPr>
            <a:spLocks noGrp="1"/>
          </p:cNvSpPr>
          <p:nvPr>
            <p:ph type="sldNum" sz="quarter" idx="12"/>
          </p:nvPr>
        </p:nvSpPr>
        <p:spPr/>
        <p:txBody>
          <a:bodyPr/>
          <a:lstStyle/>
          <a:p>
            <a:fld id="{D57F1E4F-1CFF-5643-939E-02111984F565}" type="slidenum">
              <a:rPr lang="en-US" smtClean="0"/>
              <a:t>11</a:t>
            </a:fld>
            <a:endParaRPr lang="en-US" dirty="0"/>
          </a:p>
        </p:txBody>
      </p:sp>
    </p:spTree>
    <p:extLst>
      <p:ext uri="{BB962C8B-B14F-4D97-AF65-F5344CB8AC3E}">
        <p14:creationId xmlns:p14="http://schemas.microsoft.com/office/powerpoint/2010/main" val="1595607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 assembly and namespace</a:t>
            </a:r>
          </a:p>
        </p:txBody>
      </p:sp>
      <p:sp>
        <p:nvSpPr>
          <p:cNvPr id="3" name="Content Placeholder 2"/>
          <p:cNvSpPr>
            <a:spLocks noGrp="1"/>
          </p:cNvSpPr>
          <p:nvPr>
            <p:ph idx="1"/>
          </p:nvPr>
        </p:nvSpPr>
        <p:spPr/>
        <p:txBody>
          <a:bodyPr/>
          <a:lstStyle/>
          <a:p>
            <a:r>
              <a:rPr lang="en-US" dirty="0"/>
              <a:t>Assembly</a:t>
            </a:r>
          </a:p>
          <a:p>
            <a:pPr lvl="1"/>
            <a:r>
              <a:rPr lang="en-US" dirty="0"/>
              <a:t>An assembly provides a fundamental unit of physical code grouping. It is an Output Unit. It is a unit of Deployment and an unit of versioning. Assemblies contain MSIL (MS Intermediate Language) code.</a:t>
            </a:r>
          </a:p>
          <a:p>
            <a:r>
              <a:rPr lang="en-US" dirty="0"/>
              <a:t>Namespace</a:t>
            </a:r>
          </a:p>
          <a:p>
            <a:pPr lvl="1"/>
            <a:r>
              <a:rPr lang="en-US" dirty="0"/>
              <a:t>A namespace provides a fundamental unit of logical code grouping. It is a collection of names wherein each name is unique. They form the logical boundary for a group of classes. Namespace must be specified in project properties.</a:t>
            </a:r>
          </a:p>
        </p:txBody>
      </p:sp>
      <p:sp>
        <p:nvSpPr>
          <p:cNvPr id="4" name="Slide Number Placeholder 3"/>
          <p:cNvSpPr>
            <a:spLocks noGrp="1"/>
          </p:cNvSpPr>
          <p:nvPr>
            <p:ph type="sldNum" sz="quarter" idx="12"/>
          </p:nvPr>
        </p:nvSpPr>
        <p:spPr/>
        <p:txBody>
          <a:bodyPr/>
          <a:lstStyle/>
          <a:p>
            <a:fld id="{D57F1E4F-1CFF-5643-939E-02111984F565}" type="slidenum">
              <a:rPr lang="en-US" smtClean="0"/>
              <a:t>12</a:t>
            </a:fld>
            <a:endParaRPr lang="en-US" dirty="0"/>
          </a:p>
        </p:txBody>
      </p:sp>
    </p:spTree>
    <p:extLst>
      <p:ext uri="{BB962C8B-B14F-4D97-AF65-F5344CB8AC3E}">
        <p14:creationId xmlns:p14="http://schemas.microsoft.com/office/powerpoint/2010/main" val="1746750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 Static classes and members</a:t>
            </a:r>
          </a:p>
        </p:txBody>
      </p:sp>
      <p:sp>
        <p:nvSpPr>
          <p:cNvPr id="3" name="Content Placeholder 2"/>
          <p:cNvSpPr>
            <a:spLocks noGrp="1"/>
          </p:cNvSpPr>
          <p:nvPr>
            <p:ph idx="1"/>
          </p:nvPr>
        </p:nvSpPr>
        <p:spPr/>
        <p:txBody>
          <a:bodyPr/>
          <a:lstStyle/>
          <a:p>
            <a:r>
              <a:rPr lang="en-US" dirty="0"/>
              <a:t>A static member of the class is a property, procedure, or field that is shared by all instances of a class.</a:t>
            </a:r>
          </a:p>
          <a:p>
            <a:r>
              <a:rPr lang="en-US" dirty="0"/>
              <a:t>Static classes have static members only and cannot be instantiated. Static members also cannot access non-static properties, fields or methods</a:t>
            </a:r>
          </a:p>
        </p:txBody>
      </p:sp>
      <p:sp>
        <p:nvSpPr>
          <p:cNvPr id="4" name="Slide Number Placeholder 3"/>
          <p:cNvSpPr>
            <a:spLocks noGrp="1"/>
          </p:cNvSpPr>
          <p:nvPr>
            <p:ph type="sldNum" sz="quarter" idx="12"/>
          </p:nvPr>
        </p:nvSpPr>
        <p:spPr/>
        <p:txBody>
          <a:bodyPr/>
          <a:lstStyle/>
          <a:p>
            <a:fld id="{D57F1E4F-1CFF-5643-939E-02111984F565}" type="slidenum">
              <a:rPr lang="en-US" smtClean="0"/>
              <a:t>13</a:t>
            </a:fld>
            <a:endParaRPr lang="en-US" dirty="0"/>
          </a:p>
        </p:txBody>
      </p:sp>
      <p:sp>
        <p:nvSpPr>
          <p:cNvPr id="5" name="Rectangle 4"/>
          <p:cNvSpPr/>
          <p:nvPr/>
        </p:nvSpPr>
        <p:spPr>
          <a:xfrm>
            <a:off x="1302326" y="5825284"/>
            <a:ext cx="7164780" cy="369332"/>
          </a:xfrm>
          <a:prstGeom prst="rect">
            <a:avLst/>
          </a:prstGeom>
          <a:solidFill>
            <a:schemeClr val="tx1"/>
          </a:solidFill>
        </p:spPr>
        <p:txBody>
          <a:bodyPr wrap="square">
            <a:spAutoFit/>
          </a:bodyPr>
          <a:lstStyle/>
          <a:p>
            <a:r>
              <a:rPr lang="en-US" dirty="0" err="1">
                <a:solidFill>
                  <a:srgbClr val="2B91AF"/>
                </a:solidFill>
                <a:latin typeface="Consolas" charset="0"/>
              </a:rPr>
              <a:t>Console</a:t>
            </a:r>
            <a:r>
              <a:rPr lang="en-US" dirty="0" err="1">
                <a:solidFill>
                  <a:srgbClr val="000000"/>
                </a:solidFill>
                <a:latin typeface="Consolas" charset="0"/>
              </a:rPr>
              <a:t>.WriteLine</a:t>
            </a:r>
            <a:r>
              <a:rPr lang="en-US" dirty="0">
                <a:solidFill>
                  <a:srgbClr val="000000"/>
                </a:solidFill>
                <a:latin typeface="Consolas" charset="0"/>
              </a:rPr>
              <a:t>(</a:t>
            </a:r>
            <a:r>
              <a:rPr lang="en-US" dirty="0" err="1">
                <a:solidFill>
                  <a:srgbClr val="2B91AF"/>
                </a:solidFill>
                <a:latin typeface="Consolas" charset="0"/>
              </a:rPr>
              <a:t>SampleStaticClass</a:t>
            </a:r>
            <a:r>
              <a:rPr lang="en-US" dirty="0" err="1">
                <a:solidFill>
                  <a:srgbClr val="000000"/>
                </a:solidFill>
                <a:latin typeface="Consolas" charset="0"/>
              </a:rPr>
              <a:t>.SampleString</a:t>
            </a:r>
            <a:r>
              <a:rPr lang="en-US" dirty="0">
                <a:solidFill>
                  <a:srgbClr val="000000"/>
                </a:solidFill>
                <a:latin typeface="Consolas" charset="0"/>
              </a:rPr>
              <a:t>);</a:t>
            </a:r>
            <a:endParaRPr lang="en-US" dirty="0"/>
          </a:p>
        </p:txBody>
      </p:sp>
      <p:sp>
        <p:nvSpPr>
          <p:cNvPr id="6" name="Rectangle 5"/>
          <p:cNvSpPr/>
          <p:nvPr/>
        </p:nvSpPr>
        <p:spPr>
          <a:xfrm>
            <a:off x="1302326" y="4323194"/>
            <a:ext cx="8441377" cy="1200329"/>
          </a:xfrm>
          <a:prstGeom prst="rect">
            <a:avLst/>
          </a:prstGeom>
          <a:solidFill>
            <a:schemeClr val="tx1"/>
          </a:solidFill>
        </p:spPr>
        <p:txBody>
          <a:bodyPr wrap="square">
            <a:spAutoFit/>
          </a:bodyPr>
          <a:lstStyle/>
          <a:p>
            <a:r>
              <a:rPr lang="en-US" dirty="0">
                <a:solidFill>
                  <a:srgbClr val="000000"/>
                </a:solidFill>
                <a:latin typeface="Consolas" charset="0"/>
              </a:rPr>
              <a:t> </a:t>
            </a:r>
            <a:r>
              <a:rPr lang="en-US" dirty="0">
                <a:solidFill>
                  <a:srgbClr val="0000FF"/>
                </a:solidFill>
                <a:latin typeface="Consolas" charset="0"/>
              </a:rPr>
              <a:t>static</a:t>
            </a:r>
            <a:r>
              <a:rPr lang="en-US" dirty="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err="1">
                <a:solidFill>
                  <a:srgbClr val="2B91AF"/>
                </a:solidFill>
                <a:latin typeface="Consolas" charset="0"/>
              </a:rPr>
              <a:t>SampleStaticClass</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static</a:t>
            </a:r>
            <a:r>
              <a:rPr lang="de-DE" dirty="0">
                <a:solidFill>
                  <a:srgbClr val="000000"/>
                </a:solidFill>
                <a:latin typeface="Consolas" charset="0"/>
              </a:rPr>
              <a:t> </a:t>
            </a:r>
            <a:r>
              <a:rPr lang="de-DE" dirty="0" err="1">
                <a:solidFill>
                  <a:srgbClr val="0000FF"/>
                </a:solidFill>
                <a:latin typeface="Consolas" charset="0"/>
              </a:rPr>
              <a:t>string</a:t>
            </a:r>
            <a:r>
              <a:rPr lang="de-DE" dirty="0">
                <a:solidFill>
                  <a:srgbClr val="000000"/>
                </a:solidFill>
                <a:latin typeface="Consolas" charset="0"/>
              </a:rPr>
              <a:t> </a:t>
            </a:r>
            <a:r>
              <a:rPr lang="de-DE" dirty="0" err="1">
                <a:solidFill>
                  <a:srgbClr val="000000"/>
                </a:solidFill>
                <a:latin typeface="Consolas" charset="0"/>
              </a:rPr>
              <a:t>SampleString</a:t>
            </a:r>
            <a:r>
              <a:rPr lang="de-DE" dirty="0">
                <a:solidFill>
                  <a:srgbClr val="000000"/>
                </a:solidFill>
                <a:latin typeface="Consolas" charset="0"/>
              </a:rPr>
              <a:t> = </a:t>
            </a:r>
            <a:r>
              <a:rPr lang="de-DE" dirty="0">
                <a:solidFill>
                  <a:srgbClr val="A31515"/>
                </a:solidFill>
                <a:latin typeface="Consolas" charset="0"/>
              </a:rPr>
              <a:t>"Sample String"</a:t>
            </a:r>
            <a:r>
              <a:rPr lang="de-DE" dirty="0">
                <a:solidFill>
                  <a:srgbClr val="000000"/>
                </a:solidFill>
                <a:latin typeface="Consolas" charset="0"/>
              </a:rPr>
              <a:t>;</a:t>
            </a:r>
          </a:p>
          <a:p>
            <a:r>
              <a:rPr lang="de-DE" dirty="0">
                <a:solidFill>
                  <a:srgbClr val="000000"/>
                </a:solidFill>
                <a:latin typeface="Consolas" charset="0"/>
              </a:rPr>
              <a:t>    }</a:t>
            </a:r>
            <a:endParaRPr lang="en-US" dirty="0"/>
          </a:p>
        </p:txBody>
      </p:sp>
    </p:spTree>
    <p:extLst>
      <p:ext uri="{BB962C8B-B14F-4D97-AF65-F5344CB8AC3E}">
        <p14:creationId xmlns:p14="http://schemas.microsoft.com/office/powerpoint/2010/main" val="15380141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 Anonymous types </a:t>
            </a:r>
          </a:p>
        </p:txBody>
      </p:sp>
      <p:sp>
        <p:nvSpPr>
          <p:cNvPr id="3" name="Content Placeholder 2"/>
          <p:cNvSpPr>
            <a:spLocks noGrp="1"/>
          </p:cNvSpPr>
          <p:nvPr>
            <p:ph idx="1"/>
          </p:nvPr>
        </p:nvSpPr>
        <p:spPr/>
        <p:txBody>
          <a:bodyPr/>
          <a:lstStyle/>
          <a:p>
            <a:r>
              <a:rPr lang="en-US" dirty="0"/>
              <a:t>Create objects without writing a class definition for the data type.</a:t>
            </a:r>
          </a:p>
          <a:p>
            <a:pPr lvl="1"/>
            <a:r>
              <a:rPr lang="en-US" dirty="0"/>
              <a:t>Compiler generates a class for you. </a:t>
            </a:r>
          </a:p>
          <a:p>
            <a:pPr lvl="1"/>
            <a:r>
              <a:rPr lang="en-US" dirty="0"/>
              <a:t>The class has no usable name and contains the properties you specify in declaring the object.</a:t>
            </a:r>
          </a:p>
        </p:txBody>
      </p:sp>
      <p:sp>
        <p:nvSpPr>
          <p:cNvPr id="4" name="Slide Number Placeholder 3"/>
          <p:cNvSpPr>
            <a:spLocks noGrp="1"/>
          </p:cNvSpPr>
          <p:nvPr>
            <p:ph type="sldNum" sz="quarter" idx="12"/>
          </p:nvPr>
        </p:nvSpPr>
        <p:spPr/>
        <p:txBody>
          <a:bodyPr/>
          <a:lstStyle/>
          <a:p>
            <a:fld id="{D57F1E4F-1CFF-5643-939E-02111984F565}" type="slidenum">
              <a:rPr lang="en-US" smtClean="0"/>
              <a:t>14</a:t>
            </a:fld>
            <a:endParaRPr lang="en-US" dirty="0"/>
          </a:p>
        </p:txBody>
      </p:sp>
      <p:sp>
        <p:nvSpPr>
          <p:cNvPr id="5" name="Rectangle 4"/>
          <p:cNvSpPr/>
          <p:nvPr/>
        </p:nvSpPr>
        <p:spPr>
          <a:xfrm>
            <a:off x="1103311" y="4150658"/>
            <a:ext cx="9079779" cy="369332"/>
          </a:xfrm>
          <a:prstGeom prst="rect">
            <a:avLst/>
          </a:prstGeom>
          <a:solidFill>
            <a:schemeClr val="tx1"/>
          </a:solidFill>
        </p:spPr>
        <p:txBody>
          <a:bodyPr wrap="square">
            <a:spAutoFit/>
          </a:bodyPr>
          <a:lstStyle/>
          <a:p>
            <a:r>
              <a:rPr lang="en-US" dirty="0" err="1">
                <a:solidFill>
                  <a:srgbClr val="0000FF"/>
                </a:solidFill>
                <a:latin typeface="Consolas" charset="0"/>
              </a:rPr>
              <a:t>var</a:t>
            </a:r>
            <a:r>
              <a:rPr lang="en-US" dirty="0">
                <a:solidFill>
                  <a:srgbClr val="000000"/>
                </a:solidFill>
                <a:latin typeface="Consolas" charset="0"/>
              </a:rPr>
              <a:t> </a:t>
            </a:r>
            <a:r>
              <a:rPr lang="en-US" dirty="0" err="1">
                <a:solidFill>
                  <a:srgbClr val="000000"/>
                </a:solidFill>
                <a:latin typeface="Consolas" charset="0"/>
              </a:rPr>
              <a:t>sampleObject</a:t>
            </a:r>
            <a:r>
              <a:rPr lang="en-US" dirty="0">
                <a:solidFill>
                  <a:srgbClr val="000000"/>
                </a:solidFill>
                <a:latin typeface="Consolas" charset="0"/>
              </a:rPr>
              <a:t> = </a:t>
            </a:r>
            <a:r>
              <a:rPr lang="en-US" dirty="0">
                <a:solidFill>
                  <a:srgbClr val="0000FF"/>
                </a:solidFill>
                <a:latin typeface="Consolas" charset="0"/>
              </a:rPr>
              <a:t>new</a:t>
            </a:r>
            <a:r>
              <a:rPr lang="en-US" dirty="0">
                <a:solidFill>
                  <a:srgbClr val="000000"/>
                </a:solidFill>
                <a:latin typeface="Consolas" charset="0"/>
              </a:rPr>
              <a:t> { </a:t>
            </a:r>
            <a:r>
              <a:rPr lang="en-US" dirty="0" err="1">
                <a:solidFill>
                  <a:srgbClr val="000000"/>
                </a:solidFill>
                <a:latin typeface="Consolas" charset="0"/>
              </a:rPr>
              <a:t>FirstProperty</a:t>
            </a:r>
            <a:r>
              <a:rPr lang="en-US" dirty="0">
                <a:solidFill>
                  <a:srgbClr val="000000"/>
                </a:solidFill>
                <a:latin typeface="Consolas" charset="0"/>
              </a:rPr>
              <a:t> = </a:t>
            </a:r>
            <a:r>
              <a:rPr lang="en-US" dirty="0">
                <a:solidFill>
                  <a:srgbClr val="A31515"/>
                </a:solidFill>
                <a:latin typeface="Consolas" charset="0"/>
              </a:rPr>
              <a:t>"A"</a:t>
            </a:r>
            <a:r>
              <a:rPr lang="en-US" dirty="0">
                <a:solidFill>
                  <a:srgbClr val="000000"/>
                </a:solidFill>
                <a:latin typeface="Consolas" charset="0"/>
              </a:rPr>
              <a:t>, </a:t>
            </a:r>
            <a:r>
              <a:rPr lang="en-US" dirty="0" err="1">
                <a:solidFill>
                  <a:srgbClr val="000000"/>
                </a:solidFill>
                <a:latin typeface="Consolas" charset="0"/>
              </a:rPr>
              <a:t>SecondProperty</a:t>
            </a:r>
            <a:r>
              <a:rPr lang="en-US" dirty="0">
                <a:solidFill>
                  <a:srgbClr val="000000"/>
                </a:solidFill>
                <a:latin typeface="Consolas" charset="0"/>
              </a:rPr>
              <a:t> = </a:t>
            </a:r>
            <a:r>
              <a:rPr lang="en-US" dirty="0">
                <a:solidFill>
                  <a:srgbClr val="A31515"/>
                </a:solidFill>
                <a:latin typeface="Consolas" charset="0"/>
              </a:rPr>
              <a:t>"B"</a:t>
            </a:r>
            <a:r>
              <a:rPr lang="en-US" dirty="0">
                <a:solidFill>
                  <a:srgbClr val="000000"/>
                </a:solidFill>
                <a:latin typeface="Consolas" charset="0"/>
              </a:rPr>
              <a:t> };</a:t>
            </a:r>
            <a:endParaRPr lang="en-US" dirty="0"/>
          </a:p>
        </p:txBody>
      </p:sp>
    </p:spTree>
    <p:extLst>
      <p:ext uri="{BB962C8B-B14F-4D97-AF65-F5344CB8AC3E}">
        <p14:creationId xmlns:p14="http://schemas.microsoft.com/office/powerpoint/2010/main" val="6682898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 Inheritance</a:t>
            </a:r>
          </a:p>
        </p:txBody>
      </p:sp>
      <p:sp>
        <p:nvSpPr>
          <p:cNvPr id="3" name="Content Placeholder 2"/>
          <p:cNvSpPr>
            <a:spLocks noGrp="1"/>
          </p:cNvSpPr>
          <p:nvPr>
            <p:ph idx="1"/>
          </p:nvPr>
        </p:nvSpPr>
        <p:spPr/>
        <p:txBody>
          <a:bodyPr/>
          <a:lstStyle/>
          <a:p>
            <a:r>
              <a:rPr lang="en-US" dirty="0"/>
              <a:t>Inheritance enables you to create a new class that reuses, extends, and modifies the behavior that is defined in another class.</a:t>
            </a:r>
          </a:p>
          <a:p>
            <a:endParaRPr lang="en-US" dirty="0"/>
          </a:p>
          <a:p>
            <a:r>
              <a:rPr lang="en-US" dirty="0"/>
              <a:t>The class whose members are inherited is called the base class.</a:t>
            </a:r>
          </a:p>
          <a:p>
            <a:endParaRPr lang="en-US" dirty="0"/>
          </a:p>
          <a:p>
            <a:r>
              <a:rPr lang="en-US" dirty="0"/>
              <a:t>The class that inherits those members is called the derived class.</a:t>
            </a:r>
          </a:p>
          <a:p>
            <a:endParaRPr lang="en-US" dirty="0"/>
          </a:p>
          <a:p>
            <a:r>
              <a:rPr lang="en-US" dirty="0"/>
              <a:t>All classes in C# implicitly inherit from the Object class that supports .NET class hierarchy and provides low-level services to all classes.</a:t>
            </a:r>
          </a:p>
        </p:txBody>
      </p:sp>
      <p:sp>
        <p:nvSpPr>
          <p:cNvPr id="4" name="Slide Number Placeholder 3"/>
          <p:cNvSpPr>
            <a:spLocks noGrp="1"/>
          </p:cNvSpPr>
          <p:nvPr>
            <p:ph type="sldNum" sz="quarter" idx="12"/>
          </p:nvPr>
        </p:nvSpPr>
        <p:spPr/>
        <p:txBody>
          <a:bodyPr/>
          <a:lstStyle/>
          <a:p>
            <a:fld id="{D57F1E4F-1CFF-5643-939E-02111984F565}" type="slidenum">
              <a:rPr lang="en-US" smtClean="0"/>
              <a:t>15</a:t>
            </a:fld>
            <a:endParaRPr lang="en-US" dirty="0"/>
          </a:p>
        </p:txBody>
      </p:sp>
    </p:spTree>
    <p:extLst>
      <p:ext uri="{BB962C8B-B14F-4D97-AF65-F5344CB8AC3E}">
        <p14:creationId xmlns:p14="http://schemas.microsoft.com/office/powerpoint/2010/main" val="1406711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 Inheritance</a:t>
            </a:r>
          </a:p>
        </p:txBody>
      </p:sp>
      <p:sp>
        <p:nvSpPr>
          <p:cNvPr id="3" name="Content Placeholder 2"/>
          <p:cNvSpPr>
            <a:spLocks noGrp="1"/>
          </p:cNvSpPr>
          <p:nvPr>
            <p:ph idx="1"/>
          </p:nvPr>
        </p:nvSpPr>
        <p:spPr/>
        <p:txBody>
          <a:bodyPr/>
          <a:lstStyle/>
          <a:p>
            <a:r>
              <a:rPr lang="en-US" dirty="0"/>
              <a:t>To inherit from base class</a:t>
            </a:r>
          </a:p>
          <a:p>
            <a:endParaRPr lang="en-US" dirty="0"/>
          </a:p>
          <a:p>
            <a:endParaRPr lang="en-US" dirty="0"/>
          </a:p>
          <a:p>
            <a:r>
              <a:rPr lang="en-US" dirty="0"/>
              <a:t>To specify, that class cannot be used as base class</a:t>
            </a:r>
          </a:p>
          <a:p>
            <a:endParaRPr lang="en-US" dirty="0"/>
          </a:p>
          <a:p>
            <a:r>
              <a:rPr lang="en-US" dirty="0"/>
              <a:t>To specify, that class can only be used as base class and cannot be instantiated</a:t>
            </a:r>
          </a:p>
        </p:txBody>
      </p:sp>
      <p:sp>
        <p:nvSpPr>
          <p:cNvPr id="4" name="Slide Number Placeholder 3"/>
          <p:cNvSpPr>
            <a:spLocks noGrp="1"/>
          </p:cNvSpPr>
          <p:nvPr>
            <p:ph type="sldNum" sz="quarter" idx="12"/>
          </p:nvPr>
        </p:nvSpPr>
        <p:spPr/>
        <p:txBody>
          <a:bodyPr/>
          <a:lstStyle/>
          <a:p>
            <a:fld id="{D57F1E4F-1CFF-5643-939E-02111984F565}" type="slidenum">
              <a:rPr lang="en-US" smtClean="0"/>
              <a:t>16</a:t>
            </a:fld>
            <a:endParaRPr lang="en-US" dirty="0"/>
          </a:p>
        </p:txBody>
      </p:sp>
      <p:sp>
        <p:nvSpPr>
          <p:cNvPr id="5" name="Rectangle 4"/>
          <p:cNvSpPr/>
          <p:nvPr/>
        </p:nvSpPr>
        <p:spPr>
          <a:xfrm>
            <a:off x="7127173" y="1376180"/>
            <a:ext cx="4837216" cy="1754326"/>
          </a:xfrm>
          <a:prstGeom prst="rect">
            <a:avLst/>
          </a:prstGeom>
          <a:solidFill>
            <a:schemeClr val="tx1"/>
          </a:solidFill>
        </p:spPr>
        <p:txBody>
          <a:bodyPr wrap="square">
            <a:spAutoFit/>
          </a:bodyPr>
          <a:lstStyle/>
          <a:p>
            <a:r>
              <a:rPr lang="en-US">
                <a:solidFill>
                  <a:srgbClr val="000000"/>
                </a:solidFill>
                <a:latin typeface="Consolas" charset="0"/>
              </a:rPr>
              <a:t>    </a:t>
            </a:r>
            <a:r>
              <a:rPr lang="en-US">
                <a:solidFill>
                  <a:srgbClr val="0000FF"/>
                </a:solidFill>
                <a:latin typeface="Consolas" charset="0"/>
              </a:rPr>
              <a:t>class</a:t>
            </a:r>
            <a:r>
              <a:rPr lang="en-US">
                <a:solidFill>
                  <a:srgbClr val="000000"/>
                </a:solidFill>
                <a:latin typeface="Consolas" charset="0"/>
              </a:rPr>
              <a:t> </a:t>
            </a:r>
            <a:r>
              <a:rPr lang="en-US" dirty="0" err="1">
                <a:solidFill>
                  <a:srgbClr val="2B91AF"/>
                </a:solidFill>
                <a:latin typeface="Consolas" charset="0"/>
              </a:rPr>
              <a:t>BaseClass</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class</a:t>
            </a:r>
            <a:r>
              <a:rPr lang="de-DE" dirty="0">
                <a:solidFill>
                  <a:srgbClr val="000000"/>
                </a:solidFill>
                <a:latin typeface="Consolas" charset="0"/>
              </a:rPr>
              <a:t> </a:t>
            </a:r>
            <a:r>
              <a:rPr lang="de-DE" dirty="0" err="1">
                <a:solidFill>
                  <a:srgbClr val="2B91AF"/>
                </a:solidFill>
                <a:latin typeface="Consolas" charset="0"/>
              </a:rPr>
              <a:t>DerivedClass</a:t>
            </a:r>
            <a:r>
              <a:rPr lang="de-DE" dirty="0">
                <a:solidFill>
                  <a:srgbClr val="000000"/>
                </a:solidFill>
                <a:latin typeface="Consolas" charset="0"/>
              </a:rPr>
              <a:t> : </a:t>
            </a:r>
            <a:r>
              <a:rPr lang="de-DE" dirty="0" err="1">
                <a:solidFill>
                  <a:srgbClr val="2B91AF"/>
                </a:solidFill>
                <a:latin typeface="Consolas" charset="0"/>
              </a:rPr>
              <a:t>BaseClass</a:t>
            </a:r>
            <a:endParaRPr lang="de-DE"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
        <p:nvSpPr>
          <p:cNvPr id="6" name="Rectangle 5"/>
          <p:cNvSpPr/>
          <p:nvPr/>
        </p:nvSpPr>
        <p:spPr>
          <a:xfrm>
            <a:off x="8529563" y="3869302"/>
            <a:ext cx="3350597" cy="369332"/>
          </a:xfrm>
          <a:prstGeom prst="rect">
            <a:avLst/>
          </a:prstGeom>
          <a:solidFill>
            <a:schemeClr val="tx1"/>
          </a:solidFill>
        </p:spPr>
        <p:txBody>
          <a:bodyPr wrap="none">
            <a:spAutoFit/>
          </a:bodyPr>
          <a:lstStyle/>
          <a:p>
            <a:r>
              <a:rPr lang="en-US">
                <a:solidFill>
                  <a:srgbClr val="0000FF"/>
                </a:solidFill>
                <a:latin typeface="Consolas" charset="0"/>
              </a:rPr>
              <a:t>public</a:t>
            </a:r>
            <a:r>
              <a:rPr lang="en-US">
                <a:solidFill>
                  <a:srgbClr val="000000"/>
                </a:solidFill>
                <a:latin typeface="Consolas" charset="0"/>
              </a:rPr>
              <a:t> </a:t>
            </a:r>
            <a:r>
              <a:rPr lang="en-US">
                <a:solidFill>
                  <a:srgbClr val="0000FF"/>
                </a:solidFill>
                <a:latin typeface="Consolas" charset="0"/>
              </a:rPr>
              <a:t>sealed</a:t>
            </a:r>
            <a:r>
              <a:rPr lang="en-US">
                <a:solidFill>
                  <a:srgbClr val="000000"/>
                </a:solidFill>
                <a:latin typeface="Consolas" charset="0"/>
              </a:rPr>
              <a:t> </a:t>
            </a:r>
            <a:r>
              <a:rPr lang="en-US">
                <a:solidFill>
                  <a:srgbClr val="0000FF"/>
                </a:solidFill>
                <a:latin typeface="Consolas" charset="0"/>
              </a:rPr>
              <a:t>class</a:t>
            </a:r>
            <a:r>
              <a:rPr lang="en-US">
                <a:solidFill>
                  <a:srgbClr val="000000"/>
                </a:solidFill>
                <a:latin typeface="Consolas" charset="0"/>
              </a:rPr>
              <a:t> </a:t>
            </a:r>
            <a:r>
              <a:rPr lang="en-US">
                <a:solidFill>
                  <a:srgbClr val="2B91AF"/>
                </a:solidFill>
                <a:latin typeface="Consolas" charset="0"/>
              </a:rPr>
              <a:t>A</a:t>
            </a:r>
            <a:r>
              <a:rPr lang="en-US">
                <a:solidFill>
                  <a:srgbClr val="000000"/>
                </a:solidFill>
                <a:latin typeface="Consolas" charset="0"/>
              </a:rPr>
              <a:t> { }</a:t>
            </a:r>
            <a:endParaRPr lang="en-US"/>
          </a:p>
        </p:txBody>
      </p:sp>
      <p:sp>
        <p:nvSpPr>
          <p:cNvPr id="7" name="Rectangle 6"/>
          <p:cNvSpPr/>
          <p:nvPr/>
        </p:nvSpPr>
        <p:spPr>
          <a:xfrm>
            <a:off x="8276288" y="4945181"/>
            <a:ext cx="3603872" cy="369332"/>
          </a:xfrm>
          <a:prstGeom prst="rect">
            <a:avLst/>
          </a:prstGeom>
          <a:solidFill>
            <a:schemeClr val="tx1"/>
          </a:solidFill>
        </p:spPr>
        <p:txBody>
          <a:bodyPr wrap="none">
            <a:spAutoFit/>
          </a:bodyPr>
          <a:lstStyle/>
          <a:p>
            <a:r>
              <a:rPr lang="en-US">
                <a:solidFill>
                  <a:srgbClr val="0000FF"/>
                </a:solidFill>
                <a:latin typeface="Consolas" charset="0"/>
              </a:rPr>
              <a:t>public</a:t>
            </a:r>
            <a:r>
              <a:rPr lang="en-US">
                <a:solidFill>
                  <a:srgbClr val="000000"/>
                </a:solidFill>
                <a:latin typeface="Consolas" charset="0"/>
              </a:rPr>
              <a:t> </a:t>
            </a:r>
            <a:r>
              <a:rPr lang="en-US">
                <a:solidFill>
                  <a:srgbClr val="0000FF"/>
                </a:solidFill>
                <a:latin typeface="Consolas" charset="0"/>
              </a:rPr>
              <a:t>abstract</a:t>
            </a:r>
            <a:r>
              <a:rPr lang="en-US">
                <a:solidFill>
                  <a:srgbClr val="000000"/>
                </a:solidFill>
                <a:latin typeface="Consolas" charset="0"/>
              </a:rPr>
              <a:t> </a:t>
            </a:r>
            <a:r>
              <a:rPr lang="en-US">
                <a:solidFill>
                  <a:srgbClr val="0000FF"/>
                </a:solidFill>
                <a:latin typeface="Consolas" charset="0"/>
              </a:rPr>
              <a:t>class</a:t>
            </a:r>
            <a:r>
              <a:rPr lang="en-US">
                <a:solidFill>
                  <a:srgbClr val="000000"/>
                </a:solidFill>
                <a:latin typeface="Consolas" charset="0"/>
              </a:rPr>
              <a:t> </a:t>
            </a:r>
            <a:r>
              <a:rPr lang="en-US">
                <a:solidFill>
                  <a:srgbClr val="2B91AF"/>
                </a:solidFill>
                <a:latin typeface="Consolas" charset="0"/>
              </a:rPr>
              <a:t>B</a:t>
            </a:r>
            <a:r>
              <a:rPr lang="en-US">
                <a:solidFill>
                  <a:srgbClr val="000000"/>
                </a:solidFill>
                <a:latin typeface="Consolas" charset="0"/>
              </a:rPr>
              <a:t> { }</a:t>
            </a:r>
            <a:endParaRPr lang="en-US"/>
          </a:p>
        </p:txBody>
      </p:sp>
    </p:spTree>
    <p:extLst>
      <p:ext uri="{BB962C8B-B14F-4D97-AF65-F5344CB8AC3E}">
        <p14:creationId xmlns:p14="http://schemas.microsoft.com/office/powerpoint/2010/main" val="5467648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 Overriding Members</a:t>
            </a:r>
          </a:p>
        </p:txBody>
      </p:sp>
      <p:sp>
        <p:nvSpPr>
          <p:cNvPr id="3" name="Content Placeholder 2"/>
          <p:cNvSpPr>
            <a:spLocks noGrp="1"/>
          </p:cNvSpPr>
          <p:nvPr>
            <p:ph idx="1"/>
          </p:nvPr>
        </p:nvSpPr>
        <p:spPr/>
        <p:txBody>
          <a:bodyPr>
            <a:normAutofit lnSpcReduction="10000"/>
          </a:bodyPr>
          <a:lstStyle/>
          <a:p>
            <a:r>
              <a:rPr lang="en-US" dirty="0"/>
              <a:t>By default, a derived class inherits all members from its base class.</a:t>
            </a:r>
          </a:p>
          <a:p>
            <a:endParaRPr lang="en-US" dirty="0"/>
          </a:p>
          <a:p>
            <a:r>
              <a:rPr lang="en-US" dirty="0"/>
              <a:t>If you want to change the behavior of the inherited member, you need to override it. </a:t>
            </a:r>
          </a:p>
          <a:p>
            <a:endParaRPr lang="en-US" dirty="0"/>
          </a:p>
          <a:p>
            <a:r>
              <a:rPr lang="en-US" dirty="0"/>
              <a:t>You can define a new implementation of the method, property or event in the derived class. </a:t>
            </a:r>
          </a:p>
          <a:p>
            <a:endParaRPr lang="en-US" dirty="0"/>
          </a:p>
          <a:p>
            <a:r>
              <a:rPr lang="en-US" dirty="0"/>
              <a:t>The following modifiers are used to control how properties and methods are overridden:</a:t>
            </a:r>
            <a:br>
              <a:rPr lang="en-US" dirty="0"/>
            </a:br>
            <a:br>
              <a:rPr lang="en-US" dirty="0"/>
            </a:br>
            <a:r>
              <a:rPr lang="en-US" dirty="0"/>
              <a:t>virtual, override, abstract, new</a:t>
            </a:r>
          </a:p>
        </p:txBody>
      </p:sp>
      <p:sp>
        <p:nvSpPr>
          <p:cNvPr id="4" name="Slide Number Placeholder 3"/>
          <p:cNvSpPr>
            <a:spLocks noGrp="1"/>
          </p:cNvSpPr>
          <p:nvPr>
            <p:ph type="sldNum" sz="quarter" idx="12"/>
          </p:nvPr>
        </p:nvSpPr>
        <p:spPr/>
        <p:txBody>
          <a:bodyPr/>
          <a:lstStyle/>
          <a:p>
            <a:fld id="{D57F1E4F-1CFF-5643-939E-02111984F565}" type="slidenum">
              <a:rPr lang="en-US" smtClean="0"/>
              <a:t>17</a:t>
            </a:fld>
            <a:endParaRPr lang="en-US" dirty="0"/>
          </a:p>
        </p:txBody>
      </p:sp>
    </p:spTree>
    <p:extLst>
      <p:ext uri="{BB962C8B-B14F-4D97-AF65-F5344CB8AC3E}">
        <p14:creationId xmlns:p14="http://schemas.microsoft.com/office/powerpoint/2010/main" val="1163255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 Overriding members</a:t>
            </a:r>
          </a:p>
        </p:txBody>
      </p:sp>
      <p:sp>
        <p:nvSpPr>
          <p:cNvPr id="3" name="Content Placeholder 2"/>
          <p:cNvSpPr>
            <a:spLocks noGrp="1"/>
          </p:cNvSpPr>
          <p:nvPr>
            <p:ph idx="1"/>
          </p:nvPr>
        </p:nvSpPr>
        <p:spPr/>
        <p:txBody>
          <a:bodyPr/>
          <a:lstStyle/>
          <a:p>
            <a:r>
              <a:rPr lang="en-US" dirty="0"/>
              <a:t>virtual</a:t>
            </a:r>
          </a:p>
          <a:p>
            <a:pPr lvl="1"/>
            <a:r>
              <a:rPr lang="en-US" dirty="0"/>
              <a:t>Allows a class member to be overridden in a derived class.</a:t>
            </a:r>
          </a:p>
          <a:p>
            <a:r>
              <a:rPr lang="en-US" dirty="0"/>
              <a:t>override</a:t>
            </a:r>
          </a:p>
          <a:p>
            <a:pPr lvl="1"/>
            <a:r>
              <a:rPr lang="en-US" dirty="0"/>
              <a:t>Overrides a virtual (overridable) member defined in the base class.</a:t>
            </a:r>
          </a:p>
          <a:p>
            <a:r>
              <a:rPr lang="en-US" dirty="0"/>
              <a:t>abstract</a:t>
            </a:r>
          </a:p>
          <a:p>
            <a:pPr lvl="1"/>
            <a:r>
              <a:rPr lang="en-US" dirty="0"/>
              <a:t>Requires that a class member to be overridden in the derived class.</a:t>
            </a:r>
          </a:p>
          <a:p>
            <a:r>
              <a:rPr lang="en-US" dirty="0"/>
              <a:t>new</a:t>
            </a:r>
          </a:p>
          <a:p>
            <a:pPr lvl="1"/>
            <a:r>
              <a:rPr lang="en-US" dirty="0"/>
              <a:t>Hides a member inherited from a base class</a:t>
            </a:r>
          </a:p>
        </p:txBody>
      </p:sp>
      <p:sp>
        <p:nvSpPr>
          <p:cNvPr id="4" name="Slide Number Placeholder 3"/>
          <p:cNvSpPr>
            <a:spLocks noGrp="1"/>
          </p:cNvSpPr>
          <p:nvPr>
            <p:ph type="sldNum" sz="quarter" idx="12"/>
          </p:nvPr>
        </p:nvSpPr>
        <p:spPr/>
        <p:txBody>
          <a:bodyPr/>
          <a:lstStyle/>
          <a:p>
            <a:fld id="{D57F1E4F-1CFF-5643-939E-02111984F565}" type="slidenum">
              <a:rPr lang="en-US" smtClean="0"/>
              <a:t>18</a:t>
            </a:fld>
            <a:endParaRPr lang="en-US" dirty="0"/>
          </a:p>
        </p:txBody>
      </p:sp>
    </p:spTree>
    <p:extLst>
      <p:ext uri="{BB962C8B-B14F-4D97-AF65-F5344CB8AC3E}">
        <p14:creationId xmlns:p14="http://schemas.microsoft.com/office/powerpoint/2010/main" val="874055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 Overriding members - virtual</a:t>
            </a:r>
          </a:p>
        </p:txBody>
      </p:sp>
      <p:sp>
        <p:nvSpPr>
          <p:cNvPr id="3" name="Content Placeholder 2"/>
          <p:cNvSpPr>
            <a:spLocks noGrp="1"/>
          </p:cNvSpPr>
          <p:nvPr>
            <p:ph idx="1"/>
          </p:nvPr>
        </p:nvSpPr>
        <p:spPr>
          <a:xfrm>
            <a:off x="1103312" y="2052918"/>
            <a:ext cx="9174782" cy="4195481"/>
          </a:xfrm>
        </p:spPr>
        <p:txBody>
          <a:bodyPr/>
          <a:lstStyle/>
          <a:p>
            <a:r>
              <a:rPr lang="en-US" dirty="0"/>
              <a:t>The virtual keyword is used to modify a method, property, indexer, or event declaration and allow for it to be overridden in a derived class.</a:t>
            </a:r>
          </a:p>
          <a:p>
            <a:r>
              <a:rPr lang="en-US" dirty="0"/>
              <a:t>Cannot be used with:</a:t>
            </a:r>
            <a:br>
              <a:rPr lang="en-US" dirty="0"/>
            </a:br>
            <a:r>
              <a:rPr lang="en-US" dirty="0"/>
              <a:t>static, abstract, private, override</a:t>
            </a:r>
          </a:p>
        </p:txBody>
      </p:sp>
      <p:sp>
        <p:nvSpPr>
          <p:cNvPr id="4" name="Slide Number Placeholder 3"/>
          <p:cNvSpPr>
            <a:spLocks noGrp="1"/>
          </p:cNvSpPr>
          <p:nvPr>
            <p:ph type="sldNum" sz="quarter" idx="12"/>
          </p:nvPr>
        </p:nvSpPr>
        <p:spPr/>
        <p:txBody>
          <a:bodyPr/>
          <a:lstStyle/>
          <a:p>
            <a:fld id="{D57F1E4F-1CFF-5643-939E-02111984F565}" type="slidenum">
              <a:rPr lang="en-US" smtClean="0"/>
              <a:t>19</a:t>
            </a:fld>
            <a:endParaRPr lang="en-US" dirty="0"/>
          </a:p>
        </p:txBody>
      </p:sp>
      <p:sp>
        <p:nvSpPr>
          <p:cNvPr id="5" name="Rectangle 4"/>
          <p:cNvSpPr/>
          <p:nvPr/>
        </p:nvSpPr>
        <p:spPr>
          <a:xfrm>
            <a:off x="5348472" y="4633354"/>
            <a:ext cx="6321632" cy="2031325"/>
          </a:xfrm>
          <a:prstGeom prst="rect">
            <a:avLst/>
          </a:prstGeom>
          <a:solidFill>
            <a:schemeClr val="tx1"/>
          </a:solidFill>
        </p:spPr>
        <p:txBody>
          <a:bodyPr wrap="square">
            <a:spAutoFit/>
          </a:bodyPr>
          <a:lstStyle/>
          <a:p>
            <a:r>
              <a:rPr lang="en-US" dirty="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err="1">
                <a:solidFill>
                  <a:srgbClr val="2B91AF"/>
                </a:solidFill>
                <a:latin typeface="Consolas" charset="0"/>
              </a:rPr>
              <a:t>BaseClassRoot</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virtual</a:t>
            </a:r>
            <a:r>
              <a:rPr lang="de-DE" dirty="0">
                <a:solidFill>
                  <a:srgbClr val="000000"/>
                </a:solidFill>
                <a:latin typeface="Consolas" charset="0"/>
              </a:rPr>
              <a:t> </a:t>
            </a:r>
            <a:r>
              <a:rPr lang="de-DE" dirty="0">
                <a:solidFill>
                  <a:srgbClr val="0000FF"/>
                </a:solidFill>
                <a:latin typeface="Consolas" charset="0"/>
              </a:rPr>
              <a:t>double</a:t>
            </a:r>
            <a:r>
              <a:rPr lang="de-DE" dirty="0">
                <a:solidFill>
                  <a:srgbClr val="000000"/>
                </a:solidFill>
                <a:latin typeface="Consolas" charset="0"/>
              </a:rPr>
              <a:t> Area(</a:t>
            </a:r>
            <a:r>
              <a:rPr lang="de-DE" dirty="0">
                <a:solidFill>
                  <a:srgbClr val="0000FF"/>
                </a:solidFill>
                <a:latin typeface="Consolas" charset="0"/>
              </a:rPr>
              <a:t>double</a:t>
            </a:r>
            <a:r>
              <a:rPr lang="de-DE" dirty="0">
                <a:solidFill>
                  <a:srgbClr val="000000"/>
                </a:solidFill>
                <a:latin typeface="Consolas" charset="0"/>
              </a:rPr>
              <a:t> </a:t>
            </a:r>
            <a:r>
              <a:rPr lang="de-DE" dirty="0" err="1">
                <a:solidFill>
                  <a:srgbClr val="000000"/>
                </a:solidFill>
                <a:latin typeface="Consolas" charset="0"/>
              </a:rPr>
              <a:t>side</a:t>
            </a:r>
            <a:r>
              <a:rPr lang="de-DE" dirty="0">
                <a:solidFill>
                  <a:srgbClr val="000000"/>
                </a:solidFill>
                <a:latin typeface="Consolas" charset="0"/>
              </a:rPr>
              <a:t>)</a:t>
            </a:r>
          </a:p>
          <a:p>
            <a:r>
              <a:rPr lang="de-DE" dirty="0">
                <a:solidFill>
                  <a:srgbClr val="000000"/>
                </a:solidFill>
                <a:latin typeface="Consolas" charset="0"/>
              </a:rPr>
              <a:t>        {</a:t>
            </a:r>
          </a:p>
          <a:p>
            <a:r>
              <a:rPr lang="en-US" dirty="0">
                <a:solidFill>
                  <a:srgbClr val="000000"/>
                </a:solidFill>
                <a:latin typeface="Consolas" charset="0"/>
              </a:rPr>
              <a:t>            </a:t>
            </a:r>
            <a:r>
              <a:rPr lang="en-US" dirty="0">
                <a:solidFill>
                  <a:srgbClr val="0000FF"/>
                </a:solidFill>
                <a:latin typeface="Consolas" charset="0"/>
              </a:rPr>
              <a:t>return</a:t>
            </a:r>
            <a:r>
              <a:rPr lang="en-US" dirty="0">
                <a:solidFill>
                  <a:srgbClr val="000000"/>
                </a:solidFill>
                <a:latin typeface="Consolas" charset="0"/>
              </a:rPr>
              <a:t> side*side;</a:t>
            </a:r>
          </a:p>
          <a:p>
            <a:r>
              <a:rPr lang="de-DE" dirty="0">
                <a:solidFill>
                  <a:srgbClr val="000000"/>
                </a:solidFill>
                <a:latin typeface="Consolas" charset="0"/>
              </a:rPr>
              <a:t>        }</a:t>
            </a:r>
          </a:p>
          <a:p>
            <a:r>
              <a:rPr lang="de-DE" dirty="0">
                <a:solidFill>
                  <a:srgbClr val="000000"/>
                </a:solidFill>
                <a:latin typeface="Consolas" charset="0"/>
              </a:rPr>
              <a:t>    }</a:t>
            </a:r>
          </a:p>
        </p:txBody>
      </p:sp>
    </p:spTree>
    <p:extLst>
      <p:ext uri="{BB962C8B-B14F-4D97-AF65-F5344CB8AC3E}">
        <p14:creationId xmlns:p14="http://schemas.microsoft.com/office/powerpoint/2010/main" val="1463533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 OOP</a:t>
            </a:r>
          </a:p>
        </p:txBody>
      </p:sp>
      <p:sp>
        <p:nvSpPr>
          <p:cNvPr id="3" name="Content Placeholder 2"/>
          <p:cNvSpPr>
            <a:spLocks noGrp="1"/>
          </p:cNvSpPr>
          <p:nvPr>
            <p:ph idx="1"/>
          </p:nvPr>
        </p:nvSpPr>
        <p:spPr/>
        <p:txBody>
          <a:bodyPr/>
          <a:lstStyle/>
          <a:p>
            <a:r>
              <a:rPr lang="en-US" dirty="0"/>
              <a:t>Object Oriented Programming – OOP</a:t>
            </a:r>
          </a:p>
          <a:p>
            <a:pPr lvl="1"/>
            <a:r>
              <a:rPr lang="en-US" dirty="0"/>
              <a:t>Clean Code</a:t>
            </a:r>
          </a:p>
          <a:p>
            <a:pPr lvl="1"/>
            <a:r>
              <a:rPr lang="en-US" dirty="0"/>
              <a:t>Defensive Coding</a:t>
            </a:r>
          </a:p>
          <a:p>
            <a:pPr lvl="1"/>
            <a:r>
              <a:rPr lang="en-US" dirty="0"/>
              <a:t>Iterative, Agile</a:t>
            </a:r>
          </a:p>
          <a:p>
            <a:pPr lvl="1"/>
            <a:r>
              <a:rPr lang="en-US" dirty="0"/>
              <a:t>API</a:t>
            </a:r>
          </a:p>
          <a:p>
            <a:pPr lvl="1"/>
            <a:r>
              <a:rPr lang="en-US" dirty="0"/>
              <a:t>Design Patterns</a:t>
            </a:r>
          </a:p>
          <a:p>
            <a:pPr lvl="1"/>
            <a:r>
              <a:rPr lang="en-US" dirty="0"/>
              <a:t>Domain Driven Design</a:t>
            </a:r>
          </a:p>
          <a:p>
            <a:pPr lvl="1"/>
            <a:r>
              <a:rPr lang="en-US" dirty="0"/>
              <a:t>MS UWA, ASP.NET, </a:t>
            </a:r>
            <a:r>
              <a:rPr lang="en-US" dirty="0" err="1"/>
              <a:t>etc</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a:t>
            </a:fld>
            <a:endParaRPr lang="en-US" dirty="0"/>
          </a:p>
        </p:txBody>
      </p:sp>
    </p:spTree>
    <p:extLst>
      <p:ext uri="{BB962C8B-B14F-4D97-AF65-F5344CB8AC3E}">
        <p14:creationId xmlns:p14="http://schemas.microsoft.com/office/powerpoint/2010/main" val="17222994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 Overriding members - override</a:t>
            </a:r>
          </a:p>
        </p:txBody>
      </p:sp>
      <p:sp>
        <p:nvSpPr>
          <p:cNvPr id="3" name="Content Placeholder 2"/>
          <p:cNvSpPr>
            <a:spLocks noGrp="1"/>
          </p:cNvSpPr>
          <p:nvPr>
            <p:ph idx="1"/>
          </p:nvPr>
        </p:nvSpPr>
        <p:spPr/>
        <p:txBody>
          <a:bodyPr/>
          <a:lstStyle/>
          <a:p>
            <a:r>
              <a:rPr lang="en-US" dirty="0"/>
              <a:t>The override modifier is required to extend or modify the abstract or virtual implementation of an inherited method, property, indexer, or event.</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20</a:t>
            </a:fld>
            <a:endParaRPr lang="en-US" dirty="0"/>
          </a:p>
        </p:txBody>
      </p:sp>
      <p:sp>
        <p:nvSpPr>
          <p:cNvPr id="5" name="Rectangle 4"/>
          <p:cNvSpPr/>
          <p:nvPr/>
        </p:nvSpPr>
        <p:spPr>
          <a:xfrm>
            <a:off x="5680363" y="3184565"/>
            <a:ext cx="6321632" cy="2031325"/>
          </a:xfrm>
          <a:prstGeom prst="rect">
            <a:avLst/>
          </a:prstGeom>
          <a:solidFill>
            <a:schemeClr val="tx1"/>
          </a:solidFill>
        </p:spPr>
        <p:txBody>
          <a:bodyPr wrap="square">
            <a:spAutoFit/>
          </a:bodyPr>
          <a:lstStyle/>
          <a:p>
            <a:r>
              <a:rPr lang="de-DE">
                <a:solidFill>
                  <a:srgbClr val="0000FF"/>
                </a:solidFill>
                <a:latin typeface="Consolas" charset="0"/>
              </a:rPr>
              <a:t>class</a:t>
            </a:r>
            <a:r>
              <a:rPr lang="de-DE" dirty="0">
                <a:solidFill>
                  <a:srgbClr val="000000"/>
                </a:solidFill>
                <a:latin typeface="Consolas" charset="0"/>
              </a:rPr>
              <a:t> </a:t>
            </a:r>
            <a:r>
              <a:rPr lang="de-DE" dirty="0" err="1">
                <a:solidFill>
                  <a:srgbClr val="2B91AF"/>
                </a:solidFill>
                <a:latin typeface="Consolas" charset="0"/>
              </a:rPr>
              <a:t>DerivedClassCube</a:t>
            </a:r>
            <a:r>
              <a:rPr lang="de-DE" dirty="0">
                <a:solidFill>
                  <a:srgbClr val="000000"/>
                </a:solidFill>
                <a:latin typeface="Consolas" charset="0"/>
              </a:rPr>
              <a:t> : </a:t>
            </a:r>
            <a:r>
              <a:rPr lang="de-DE" dirty="0" err="1">
                <a:solidFill>
                  <a:srgbClr val="2B91AF"/>
                </a:solidFill>
                <a:latin typeface="Consolas" charset="0"/>
              </a:rPr>
              <a:t>BaseClassRoot</a:t>
            </a:r>
            <a:endParaRPr lang="de-DE"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override</a:t>
            </a:r>
            <a:r>
              <a:rPr lang="de-DE" dirty="0">
                <a:solidFill>
                  <a:srgbClr val="000000"/>
                </a:solidFill>
                <a:latin typeface="Consolas" charset="0"/>
              </a:rPr>
              <a:t> </a:t>
            </a:r>
            <a:r>
              <a:rPr lang="de-DE" dirty="0">
                <a:solidFill>
                  <a:srgbClr val="0000FF"/>
                </a:solidFill>
                <a:latin typeface="Consolas" charset="0"/>
              </a:rPr>
              <a:t>double</a:t>
            </a:r>
            <a:r>
              <a:rPr lang="de-DE" dirty="0">
                <a:solidFill>
                  <a:srgbClr val="000000"/>
                </a:solidFill>
                <a:latin typeface="Consolas" charset="0"/>
              </a:rPr>
              <a:t> Area(</a:t>
            </a:r>
            <a:r>
              <a:rPr lang="de-DE" dirty="0">
                <a:solidFill>
                  <a:srgbClr val="0000FF"/>
                </a:solidFill>
                <a:latin typeface="Consolas" charset="0"/>
              </a:rPr>
              <a:t>double</a:t>
            </a:r>
            <a:r>
              <a:rPr lang="de-DE" dirty="0">
                <a:solidFill>
                  <a:srgbClr val="000000"/>
                </a:solidFill>
                <a:latin typeface="Consolas" charset="0"/>
              </a:rPr>
              <a:t> </a:t>
            </a:r>
            <a:r>
              <a:rPr lang="de-DE" dirty="0" err="1">
                <a:solidFill>
                  <a:srgbClr val="000000"/>
                </a:solidFill>
                <a:latin typeface="Consolas" charset="0"/>
              </a:rPr>
              <a:t>side</a:t>
            </a:r>
            <a:r>
              <a:rPr lang="de-DE" dirty="0">
                <a:solidFill>
                  <a:srgbClr val="000000"/>
                </a:solidFill>
                <a:latin typeface="Consolas" charset="0"/>
              </a:rPr>
              <a:t>)</a:t>
            </a:r>
          </a:p>
          <a:p>
            <a:r>
              <a:rPr lang="de-DE" dirty="0">
                <a:solidFill>
                  <a:srgbClr val="000000"/>
                </a:solidFill>
                <a:latin typeface="Consolas" charset="0"/>
              </a:rPr>
              <a:t>        {</a:t>
            </a:r>
          </a:p>
          <a:p>
            <a:r>
              <a:rPr lang="ro-RO" dirty="0">
                <a:solidFill>
                  <a:srgbClr val="000000"/>
                </a:solidFill>
                <a:latin typeface="Consolas" charset="0"/>
              </a:rPr>
              <a:t>            </a:t>
            </a:r>
            <a:r>
              <a:rPr lang="ro-RO" dirty="0" err="1">
                <a:solidFill>
                  <a:srgbClr val="0000FF"/>
                </a:solidFill>
                <a:latin typeface="Consolas" charset="0"/>
              </a:rPr>
              <a:t>return</a:t>
            </a:r>
            <a:r>
              <a:rPr lang="ro-RO" dirty="0">
                <a:solidFill>
                  <a:srgbClr val="000000"/>
                </a:solidFill>
                <a:latin typeface="Consolas" charset="0"/>
              </a:rPr>
              <a:t> </a:t>
            </a:r>
            <a:r>
              <a:rPr lang="ro-RO" dirty="0" err="1">
                <a:solidFill>
                  <a:srgbClr val="0000FF"/>
                </a:solidFill>
                <a:latin typeface="Consolas" charset="0"/>
              </a:rPr>
              <a:t>base</a:t>
            </a:r>
            <a:r>
              <a:rPr lang="ro-RO" dirty="0" err="1">
                <a:solidFill>
                  <a:srgbClr val="000000"/>
                </a:solidFill>
                <a:latin typeface="Consolas" charset="0"/>
              </a:rPr>
              <a:t>.Area</a:t>
            </a:r>
            <a:r>
              <a:rPr lang="ro-RO" dirty="0">
                <a:solidFill>
                  <a:srgbClr val="000000"/>
                </a:solidFill>
                <a:latin typeface="Consolas" charset="0"/>
              </a:rPr>
              <a:t>(</a:t>
            </a:r>
            <a:r>
              <a:rPr lang="ro-RO" dirty="0" err="1">
                <a:solidFill>
                  <a:srgbClr val="000000"/>
                </a:solidFill>
                <a:latin typeface="Consolas" charset="0"/>
              </a:rPr>
              <a:t>side</a:t>
            </a:r>
            <a:r>
              <a:rPr lang="ro-RO" dirty="0">
                <a:solidFill>
                  <a:srgbClr val="000000"/>
                </a:solidFill>
                <a:latin typeface="Consolas" charset="0"/>
              </a:rPr>
              <a:t>)*6;</a:t>
            </a: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Tree>
    <p:extLst>
      <p:ext uri="{BB962C8B-B14F-4D97-AF65-F5344CB8AC3E}">
        <p14:creationId xmlns:p14="http://schemas.microsoft.com/office/powerpoint/2010/main" val="19961793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 Overriding members - abstract</a:t>
            </a:r>
          </a:p>
        </p:txBody>
      </p:sp>
      <p:sp>
        <p:nvSpPr>
          <p:cNvPr id="3" name="Content Placeholder 2"/>
          <p:cNvSpPr>
            <a:spLocks noGrp="1"/>
          </p:cNvSpPr>
          <p:nvPr>
            <p:ph idx="1"/>
          </p:nvPr>
        </p:nvSpPr>
        <p:spPr/>
        <p:txBody>
          <a:bodyPr/>
          <a:lstStyle/>
          <a:p>
            <a:r>
              <a:rPr lang="en-US" dirty="0"/>
              <a:t>The abstract modifier indicates that the thing being modified has a missing or incomplete implementation. </a:t>
            </a:r>
          </a:p>
          <a:p>
            <a:r>
              <a:rPr lang="en-US" dirty="0"/>
              <a:t>The abstract modifier can be used with classes, methods, properties, indexers, and events. </a:t>
            </a:r>
          </a:p>
          <a:p>
            <a:r>
              <a:rPr lang="en-US" dirty="0"/>
              <a:t>Use the abstract modifier in a class declaration to indicate that a class is intended only to be a base class of other classes. </a:t>
            </a:r>
          </a:p>
          <a:p>
            <a:r>
              <a:rPr lang="en-US" dirty="0"/>
              <a:t>Members marked as abstract, or included in an abstract class, must be implemented by classes that derive from the abstract class.</a:t>
            </a:r>
          </a:p>
        </p:txBody>
      </p:sp>
      <p:sp>
        <p:nvSpPr>
          <p:cNvPr id="4" name="Slide Number Placeholder 3"/>
          <p:cNvSpPr>
            <a:spLocks noGrp="1"/>
          </p:cNvSpPr>
          <p:nvPr>
            <p:ph type="sldNum" sz="quarter" idx="12"/>
          </p:nvPr>
        </p:nvSpPr>
        <p:spPr/>
        <p:txBody>
          <a:bodyPr/>
          <a:lstStyle/>
          <a:p>
            <a:fld id="{D57F1E4F-1CFF-5643-939E-02111984F565}" type="slidenum">
              <a:rPr lang="en-US" smtClean="0"/>
              <a:t>21</a:t>
            </a:fld>
            <a:endParaRPr lang="en-US" dirty="0"/>
          </a:p>
        </p:txBody>
      </p:sp>
    </p:spTree>
    <p:extLst>
      <p:ext uri="{BB962C8B-B14F-4D97-AF65-F5344CB8AC3E}">
        <p14:creationId xmlns:p14="http://schemas.microsoft.com/office/powerpoint/2010/main" val="8710066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 Overriding members - abstract</a:t>
            </a:r>
          </a:p>
        </p:txBody>
      </p:sp>
      <p:sp>
        <p:nvSpPr>
          <p:cNvPr id="3" name="Content Placeholder 2"/>
          <p:cNvSpPr>
            <a:spLocks noGrp="1"/>
          </p:cNvSpPr>
          <p:nvPr>
            <p:ph idx="1"/>
          </p:nvPr>
        </p:nvSpPr>
        <p:spPr>
          <a:xfrm>
            <a:off x="172192" y="2052918"/>
            <a:ext cx="5159829" cy="4195481"/>
          </a:xfrm>
        </p:spPr>
        <p:txBody>
          <a:bodyPr/>
          <a:lstStyle/>
          <a:p>
            <a:r>
              <a:rPr lang="en-US" dirty="0"/>
              <a:t>Abstract class cannot be instantiated</a:t>
            </a:r>
          </a:p>
          <a:p>
            <a:r>
              <a:rPr lang="en-US" dirty="0"/>
              <a:t>Sealed not possible</a:t>
            </a:r>
          </a:p>
          <a:p>
            <a:r>
              <a:rPr lang="en-US" dirty="0"/>
              <a:t>Abstract method is also virtual</a:t>
            </a:r>
          </a:p>
          <a:p>
            <a:r>
              <a:rPr lang="en-US" dirty="0"/>
              <a:t>Abstract methods only in abstract class</a:t>
            </a:r>
          </a:p>
          <a:p>
            <a:r>
              <a:rPr lang="en-US" dirty="0"/>
              <a:t>No implementation of methods</a:t>
            </a:r>
          </a:p>
          <a:p>
            <a:r>
              <a:rPr lang="en-US" dirty="0"/>
              <a:t>No static or virtual</a:t>
            </a:r>
          </a:p>
        </p:txBody>
      </p:sp>
      <p:sp>
        <p:nvSpPr>
          <p:cNvPr id="4" name="Slide Number Placeholder 3"/>
          <p:cNvSpPr>
            <a:spLocks noGrp="1"/>
          </p:cNvSpPr>
          <p:nvPr>
            <p:ph type="sldNum" sz="quarter" idx="12"/>
          </p:nvPr>
        </p:nvSpPr>
        <p:spPr/>
        <p:txBody>
          <a:bodyPr/>
          <a:lstStyle/>
          <a:p>
            <a:fld id="{D57F1E4F-1CFF-5643-939E-02111984F565}" type="slidenum">
              <a:rPr lang="en-US" smtClean="0"/>
              <a:t>22</a:t>
            </a:fld>
            <a:endParaRPr lang="en-US" dirty="0"/>
          </a:p>
        </p:txBody>
      </p:sp>
      <p:sp>
        <p:nvSpPr>
          <p:cNvPr id="5" name="Rectangle 4"/>
          <p:cNvSpPr/>
          <p:nvPr/>
        </p:nvSpPr>
        <p:spPr>
          <a:xfrm>
            <a:off x="5573484" y="1477809"/>
            <a:ext cx="6618516" cy="5078313"/>
          </a:xfrm>
          <a:prstGeom prst="rect">
            <a:avLst/>
          </a:prstGeom>
          <a:solidFill>
            <a:schemeClr val="tx1"/>
          </a:solidFill>
        </p:spPr>
        <p:txBody>
          <a:bodyPr wrap="square">
            <a:spAutoFit/>
          </a:bodyPr>
          <a:lstStyle/>
          <a:p>
            <a:r>
              <a:rPr lang="en-US">
                <a:solidFill>
                  <a:srgbClr val="000000"/>
                </a:solidFill>
                <a:latin typeface="Consolas" charset="0"/>
              </a:rPr>
              <a:t>    </a:t>
            </a:r>
            <a:r>
              <a:rPr lang="en-US">
                <a:solidFill>
                  <a:srgbClr val="0000FF"/>
                </a:solidFill>
                <a:latin typeface="Consolas" charset="0"/>
              </a:rPr>
              <a:t>abstract</a:t>
            </a:r>
            <a:r>
              <a:rPr lang="en-US">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err="1">
                <a:solidFill>
                  <a:srgbClr val="2B91AF"/>
                </a:solidFill>
                <a:latin typeface="Consolas" charset="0"/>
              </a:rPr>
              <a:t>BaseClass</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abstract</a:t>
            </a:r>
            <a:r>
              <a:rPr lang="de-DE" dirty="0">
                <a:solidFill>
                  <a:srgbClr val="000000"/>
                </a:solidFill>
                <a:latin typeface="Consolas" charset="0"/>
              </a:rPr>
              <a:t> </a:t>
            </a:r>
            <a:r>
              <a:rPr lang="de-DE" dirty="0">
                <a:solidFill>
                  <a:srgbClr val="0000FF"/>
                </a:solidFill>
                <a:latin typeface="Consolas" charset="0"/>
              </a:rPr>
              <a:t>double</a:t>
            </a:r>
            <a:r>
              <a:rPr lang="de-DE" dirty="0">
                <a:solidFill>
                  <a:srgbClr val="000000"/>
                </a:solidFill>
                <a:latin typeface="Consolas" charset="0"/>
              </a:rPr>
              <a:t> Area(</a:t>
            </a:r>
            <a:r>
              <a:rPr lang="de-DE" dirty="0">
                <a:solidFill>
                  <a:srgbClr val="0000FF"/>
                </a:solidFill>
                <a:latin typeface="Consolas" charset="0"/>
              </a:rPr>
              <a:t>double</a:t>
            </a:r>
            <a:r>
              <a:rPr lang="de-DE" dirty="0">
                <a:solidFill>
                  <a:srgbClr val="000000"/>
                </a:solidFill>
                <a:latin typeface="Consolas" charset="0"/>
              </a:rPr>
              <a:t> </a:t>
            </a:r>
            <a:r>
              <a:rPr lang="de-DE" dirty="0" err="1">
                <a:solidFill>
                  <a:srgbClr val="000000"/>
                </a:solidFill>
                <a:latin typeface="Consolas" charset="0"/>
              </a:rPr>
              <a:t>side</a:t>
            </a:r>
            <a:r>
              <a:rPr lang="de-DE" dirty="0">
                <a:solidFill>
                  <a:srgbClr val="000000"/>
                </a:solidFill>
                <a:latin typeface="Consolas" charset="0"/>
              </a:rPr>
              <a:t>);</a:t>
            </a: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class</a:t>
            </a:r>
            <a:r>
              <a:rPr lang="de-DE" dirty="0">
                <a:solidFill>
                  <a:srgbClr val="000000"/>
                </a:solidFill>
                <a:latin typeface="Consolas" charset="0"/>
              </a:rPr>
              <a:t> </a:t>
            </a:r>
            <a:r>
              <a:rPr lang="de-DE" dirty="0" err="1">
                <a:solidFill>
                  <a:srgbClr val="2B91AF"/>
                </a:solidFill>
                <a:latin typeface="Consolas" charset="0"/>
              </a:rPr>
              <a:t>BaseClassRoot</a:t>
            </a:r>
            <a:r>
              <a:rPr lang="de-DE" dirty="0">
                <a:solidFill>
                  <a:srgbClr val="000000"/>
                </a:solidFill>
                <a:latin typeface="Consolas" charset="0"/>
              </a:rPr>
              <a:t> : </a:t>
            </a:r>
            <a:r>
              <a:rPr lang="de-DE" dirty="0" err="1">
                <a:solidFill>
                  <a:srgbClr val="2B91AF"/>
                </a:solidFill>
                <a:latin typeface="Consolas" charset="0"/>
              </a:rPr>
              <a:t>BaseClass</a:t>
            </a:r>
            <a:endParaRPr lang="de-DE"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override</a:t>
            </a:r>
            <a:r>
              <a:rPr lang="de-DE" dirty="0">
                <a:solidFill>
                  <a:srgbClr val="000000"/>
                </a:solidFill>
                <a:latin typeface="Consolas" charset="0"/>
              </a:rPr>
              <a:t> </a:t>
            </a:r>
            <a:r>
              <a:rPr lang="de-DE" dirty="0">
                <a:solidFill>
                  <a:srgbClr val="0000FF"/>
                </a:solidFill>
                <a:latin typeface="Consolas" charset="0"/>
              </a:rPr>
              <a:t>double</a:t>
            </a:r>
            <a:r>
              <a:rPr lang="de-DE" dirty="0">
                <a:solidFill>
                  <a:srgbClr val="000000"/>
                </a:solidFill>
                <a:latin typeface="Consolas" charset="0"/>
              </a:rPr>
              <a:t> Area(</a:t>
            </a:r>
            <a:r>
              <a:rPr lang="de-DE" dirty="0">
                <a:solidFill>
                  <a:srgbClr val="0000FF"/>
                </a:solidFill>
                <a:latin typeface="Consolas" charset="0"/>
              </a:rPr>
              <a:t>double</a:t>
            </a:r>
            <a:r>
              <a:rPr lang="de-DE" dirty="0">
                <a:solidFill>
                  <a:srgbClr val="000000"/>
                </a:solidFill>
                <a:latin typeface="Consolas" charset="0"/>
              </a:rPr>
              <a:t> </a:t>
            </a:r>
            <a:r>
              <a:rPr lang="de-DE" dirty="0" err="1">
                <a:solidFill>
                  <a:srgbClr val="000000"/>
                </a:solidFill>
                <a:latin typeface="Consolas" charset="0"/>
              </a:rPr>
              <a:t>side</a:t>
            </a:r>
            <a:r>
              <a:rPr lang="de-DE" dirty="0">
                <a:solidFill>
                  <a:srgbClr val="000000"/>
                </a:solidFill>
                <a:latin typeface="Consolas" charset="0"/>
              </a:rPr>
              <a:t>)</a:t>
            </a:r>
          </a:p>
          <a:p>
            <a:r>
              <a:rPr lang="de-DE" dirty="0">
                <a:solidFill>
                  <a:srgbClr val="000000"/>
                </a:solidFill>
                <a:latin typeface="Consolas" charset="0"/>
              </a:rPr>
              <a:t>        {</a:t>
            </a:r>
          </a:p>
          <a:p>
            <a:r>
              <a:rPr lang="en-US" dirty="0">
                <a:solidFill>
                  <a:srgbClr val="000000"/>
                </a:solidFill>
                <a:latin typeface="Consolas" charset="0"/>
              </a:rPr>
              <a:t>            </a:t>
            </a:r>
            <a:r>
              <a:rPr lang="en-US" dirty="0">
                <a:solidFill>
                  <a:srgbClr val="0000FF"/>
                </a:solidFill>
                <a:latin typeface="Consolas" charset="0"/>
              </a:rPr>
              <a:t>return</a:t>
            </a:r>
            <a:r>
              <a:rPr lang="en-US" dirty="0">
                <a:solidFill>
                  <a:srgbClr val="000000"/>
                </a:solidFill>
                <a:latin typeface="Consolas" charset="0"/>
              </a:rPr>
              <a:t> side*side;</a:t>
            </a:r>
          </a:p>
          <a:p>
            <a:r>
              <a:rPr lang="de-DE" dirty="0">
                <a:solidFill>
                  <a:srgbClr val="000000"/>
                </a:solidFill>
                <a:latin typeface="Consolas" charset="0"/>
              </a:rPr>
              <a:t>        }</a:t>
            </a: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class</a:t>
            </a:r>
            <a:r>
              <a:rPr lang="de-DE" dirty="0">
                <a:solidFill>
                  <a:srgbClr val="000000"/>
                </a:solidFill>
                <a:latin typeface="Consolas" charset="0"/>
              </a:rPr>
              <a:t> </a:t>
            </a:r>
            <a:r>
              <a:rPr lang="de-DE" dirty="0" err="1">
                <a:solidFill>
                  <a:srgbClr val="2B91AF"/>
                </a:solidFill>
                <a:latin typeface="Consolas" charset="0"/>
              </a:rPr>
              <a:t>DerivedClassCube</a:t>
            </a:r>
            <a:r>
              <a:rPr lang="de-DE" dirty="0">
                <a:solidFill>
                  <a:srgbClr val="000000"/>
                </a:solidFill>
                <a:latin typeface="Consolas" charset="0"/>
              </a:rPr>
              <a:t> : </a:t>
            </a:r>
            <a:r>
              <a:rPr lang="de-DE" dirty="0" err="1">
                <a:solidFill>
                  <a:srgbClr val="2B91AF"/>
                </a:solidFill>
                <a:latin typeface="Consolas" charset="0"/>
              </a:rPr>
              <a:t>BaseClassRoot</a:t>
            </a:r>
            <a:endParaRPr lang="de-DE"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override</a:t>
            </a:r>
            <a:r>
              <a:rPr lang="de-DE" dirty="0">
                <a:solidFill>
                  <a:srgbClr val="000000"/>
                </a:solidFill>
                <a:latin typeface="Consolas" charset="0"/>
              </a:rPr>
              <a:t> </a:t>
            </a:r>
            <a:r>
              <a:rPr lang="de-DE" dirty="0">
                <a:solidFill>
                  <a:srgbClr val="0000FF"/>
                </a:solidFill>
                <a:latin typeface="Consolas" charset="0"/>
              </a:rPr>
              <a:t>double</a:t>
            </a:r>
            <a:r>
              <a:rPr lang="de-DE" dirty="0">
                <a:solidFill>
                  <a:srgbClr val="000000"/>
                </a:solidFill>
                <a:latin typeface="Consolas" charset="0"/>
              </a:rPr>
              <a:t> Area(</a:t>
            </a:r>
            <a:r>
              <a:rPr lang="de-DE" dirty="0">
                <a:solidFill>
                  <a:srgbClr val="0000FF"/>
                </a:solidFill>
                <a:latin typeface="Consolas" charset="0"/>
              </a:rPr>
              <a:t>double</a:t>
            </a:r>
            <a:r>
              <a:rPr lang="de-DE" dirty="0">
                <a:solidFill>
                  <a:srgbClr val="000000"/>
                </a:solidFill>
                <a:latin typeface="Consolas" charset="0"/>
              </a:rPr>
              <a:t> </a:t>
            </a:r>
            <a:r>
              <a:rPr lang="de-DE" dirty="0" err="1">
                <a:solidFill>
                  <a:srgbClr val="000000"/>
                </a:solidFill>
                <a:latin typeface="Consolas" charset="0"/>
              </a:rPr>
              <a:t>side</a:t>
            </a:r>
            <a:r>
              <a:rPr lang="de-DE" dirty="0">
                <a:solidFill>
                  <a:srgbClr val="000000"/>
                </a:solidFill>
                <a:latin typeface="Consolas" charset="0"/>
              </a:rPr>
              <a:t>)</a:t>
            </a:r>
          </a:p>
          <a:p>
            <a:r>
              <a:rPr lang="de-DE" dirty="0">
                <a:solidFill>
                  <a:srgbClr val="000000"/>
                </a:solidFill>
                <a:latin typeface="Consolas" charset="0"/>
              </a:rPr>
              <a:t>        {</a:t>
            </a:r>
          </a:p>
          <a:p>
            <a:r>
              <a:rPr lang="ro-RO" dirty="0">
                <a:solidFill>
                  <a:srgbClr val="000000"/>
                </a:solidFill>
                <a:latin typeface="Consolas" charset="0"/>
              </a:rPr>
              <a:t>            </a:t>
            </a:r>
            <a:r>
              <a:rPr lang="ro-RO" dirty="0" err="1">
                <a:solidFill>
                  <a:srgbClr val="0000FF"/>
                </a:solidFill>
                <a:latin typeface="Consolas" charset="0"/>
              </a:rPr>
              <a:t>return</a:t>
            </a:r>
            <a:r>
              <a:rPr lang="ro-RO" dirty="0">
                <a:solidFill>
                  <a:srgbClr val="000000"/>
                </a:solidFill>
                <a:latin typeface="Consolas" charset="0"/>
              </a:rPr>
              <a:t> </a:t>
            </a:r>
            <a:r>
              <a:rPr lang="ro-RO" dirty="0" err="1">
                <a:solidFill>
                  <a:srgbClr val="0000FF"/>
                </a:solidFill>
                <a:latin typeface="Consolas" charset="0"/>
              </a:rPr>
              <a:t>base</a:t>
            </a:r>
            <a:r>
              <a:rPr lang="ro-RO" dirty="0" err="1">
                <a:solidFill>
                  <a:srgbClr val="000000"/>
                </a:solidFill>
                <a:latin typeface="Consolas" charset="0"/>
              </a:rPr>
              <a:t>.Area</a:t>
            </a:r>
            <a:r>
              <a:rPr lang="ro-RO" dirty="0">
                <a:solidFill>
                  <a:srgbClr val="000000"/>
                </a:solidFill>
                <a:latin typeface="Consolas" charset="0"/>
              </a:rPr>
              <a:t>(</a:t>
            </a:r>
            <a:r>
              <a:rPr lang="ro-RO" dirty="0" err="1">
                <a:solidFill>
                  <a:srgbClr val="000000"/>
                </a:solidFill>
                <a:latin typeface="Consolas" charset="0"/>
              </a:rPr>
              <a:t>side</a:t>
            </a:r>
            <a:r>
              <a:rPr lang="ro-RO" dirty="0">
                <a:solidFill>
                  <a:srgbClr val="000000"/>
                </a:solidFill>
                <a:latin typeface="Consolas" charset="0"/>
              </a:rPr>
              <a:t>)*6;</a:t>
            </a: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Tree>
    <p:extLst>
      <p:ext uri="{BB962C8B-B14F-4D97-AF65-F5344CB8AC3E}">
        <p14:creationId xmlns:p14="http://schemas.microsoft.com/office/powerpoint/2010/main" val="20643384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 C# - Overriding members - new</a:t>
            </a:r>
          </a:p>
        </p:txBody>
      </p:sp>
      <p:sp>
        <p:nvSpPr>
          <p:cNvPr id="3" name="Content Placeholder 2"/>
          <p:cNvSpPr>
            <a:spLocks noGrp="1"/>
          </p:cNvSpPr>
          <p:nvPr>
            <p:ph idx="1"/>
          </p:nvPr>
        </p:nvSpPr>
        <p:spPr>
          <a:xfrm>
            <a:off x="558140" y="2052918"/>
            <a:ext cx="5892141" cy="4195481"/>
          </a:xfrm>
        </p:spPr>
        <p:txBody>
          <a:bodyPr/>
          <a:lstStyle/>
          <a:p>
            <a:r>
              <a:rPr lang="en-US" dirty="0"/>
              <a:t>When used as a declaration modifier, the new keyword explicitly hides a member that is inherited from a base class. </a:t>
            </a:r>
          </a:p>
          <a:p>
            <a:r>
              <a:rPr lang="en-US" dirty="0"/>
              <a:t>When you hide an inherited member, the derived version of the member replaces the base class version. </a:t>
            </a:r>
          </a:p>
          <a:p>
            <a:r>
              <a:rPr lang="en-US" dirty="0"/>
              <a:t>Although you can hide members without using the new modifier, you get a compiler warning. If you use new to explicitly hide a member, it suppresses this warning.</a:t>
            </a:r>
          </a:p>
          <a:p>
            <a:r>
              <a:rPr lang="en-US" dirty="0"/>
              <a:t>Override extends, new hides</a:t>
            </a:r>
          </a:p>
        </p:txBody>
      </p:sp>
      <p:sp>
        <p:nvSpPr>
          <p:cNvPr id="4" name="Slide Number Placeholder 3"/>
          <p:cNvSpPr>
            <a:spLocks noGrp="1"/>
          </p:cNvSpPr>
          <p:nvPr>
            <p:ph type="sldNum" sz="quarter" idx="12"/>
          </p:nvPr>
        </p:nvSpPr>
        <p:spPr/>
        <p:txBody>
          <a:bodyPr/>
          <a:lstStyle/>
          <a:p>
            <a:fld id="{D57F1E4F-1CFF-5643-939E-02111984F565}" type="slidenum">
              <a:rPr lang="en-US" smtClean="0"/>
              <a:t>23</a:t>
            </a:fld>
            <a:endParaRPr lang="en-US" dirty="0"/>
          </a:p>
        </p:txBody>
      </p:sp>
      <p:sp>
        <p:nvSpPr>
          <p:cNvPr id="5" name="Rectangle 4"/>
          <p:cNvSpPr/>
          <p:nvPr/>
        </p:nvSpPr>
        <p:spPr>
          <a:xfrm>
            <a:off x="6450281" y="2052918"/>
            <a:ext cx="5597236" cy="3970318"/>
          </a:xfrm>
          <a:prstGeom prst="rect">
            <a:avLst/>
          </a:prstGeom>
          <a:solidFill>
            <a:schemeClr val="tx1"/>
          </a:solidFill>
        </p:spPr>
        <p:txBody>
          <a:bodyPr wrap="square">
            <a:spAutoFit/>
          </a:bodyPr>
          <a:lstStyle/>
          <a:p>
            <a:r>
              <a:rPr lang="en-US" dirty="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err="1">
                <a:solidFill>
                  <a:srgbClr val="2B91AF"/>
                </a:solidFill>
                <a:latin typeface="Consolas" charset="0"/>
              </a:rPr>
              <a:t>BaseClass</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a:solidFill>
                  <a:srgbClr val="0000FF"/>
                </a:solidFill>
                <a:latin typeface="Consolas" charset="0"/>
              </a:rPr>
              <a:t>double</a:t>
            </a:r>
            <a:r>
              <a:rPr lang="de-DE" dirty="0">
                <a:solidFill>
                  <a:srgbClr val="000000"/>
                </a:solidFill>
                <a:latin typeface="Consolas" charset="0"/>
              </a:rPr>
              <a:t> Area(</a:t>
            </a:r>
            <a:r>
              <a:rPr lang="de-DE" dirty="0">
                <a:solidFill>
                  <a:srgbClr val="0000FF"/>
                </a:solidFill>
                <a:latin typeface="Consolas" charset="0"/>
              </a:rPr>
              <a:t>double</a:t>
            </a:r>
            <a:r>
              <a:rPr lang="de-DE" dirty="0">
                <a:solidFill>
                  <a:srgbClr val="000000"/>
                </a:solidFill>
                <a:latin typeface="Consolas" charset="0"/>
              </a:rPr>
              <a:t> </a:t>
            </a:r>
            <a:r>
              <a:rPr lang="de-DE" dirty="0" err="1">
                <a:solidFill>
                  <a:srgbClr val="000000"/>
                </a:solidFill>
                <a:latin typeface="Consolas" charset="0"/>
              </a:rPr>
              <a:t>side</a:t>
            </a:r>
            <a:r>
              <a:rPr lang="de-DE" dirty="0">
                <a:solidFill>
                  <a:srgbClr val="000000"/>
                </a:solidFill>
                <a:latin typeface="Consolas" charset="0"/>
              </a:rPr>
              <a:t>)</a:t>
            </a:r>
          </a:p>
          <a:p>
            <a:r>
              <a:rPr lang="de-DE" dirty="0">
                <a:solidFill>
                  <a:srgbClr val="000000"/>
                </a:solidFill>
                <a:latin typeface="Consolas" charset="0"/>
              </a:rPr>
              <a:t>        {</a:t>
            </a:r>
          </a:p>
          <a:p>
            <a:r>
              <a:rPr lang="ro-RO" dirty="0">
                <a:solidFill>
                  <a:srgbClr val="000000"/>
                </a:solidFill>
                <a:latin typeface="Consolas" charset="0"/>
              </a:rPr>
              <a:t>            </a:t>
            </a:r>
            <a:r>
              <a:rPr lang="ro-RO" dirty="0" err="1">
                <a:solidFill>
                  <a:srgbClr val="0000FF"/>
                </a:solidFill>
                <a:latin typeface="Consolas" charset="0"/>
              </a:rPr>
              <a:t>return</a:t>
            </a:r>
            <a:r>
              <a:rPr lang="ro-RO" dirty="0">
                <a:solidFill>
                  <a:srgbClr val="000000"/>
                </a:solidFill>
                <a:latin typeface="Consolas" charset="0"/>
              </a:rPr>
              <a:t> 0;</a:t>
            </a:r>
          </a:p>
          <a:p>
            <a:r>
              <a:rPr lang="de-DE" dirty="0">
                <a:solidFill>
                  <a:srgbClr val="000000"/>
                </a:solidFill>
                <a:latin typeface="Consolas" charset="0"/>
              </a:rPr>
              <a:t>        }</a:t>
            </a: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class</a:t>
            </a:r>
            <a:r>
              <a:rPr lang="de-DE" dirty="0">
                <a:solidFill>
                  <a:srgbClr val="000000"/>
                </a:solidFill>
                <a:latin typeface="Consolas" charset="0"/>
              </a:rPr>
              <a:t> </a:t>
            </a:r>
            <a:r>
              <a:rPr lang="de-DE" dirty="0" err="1">
                <a:solidFill>
                  <a:srgbClr val="2B91AF"/>
                </a:solidFill>
                <a:latin typeface="Consolas" charset="0"/>
              </a:rPr>
              <a:t>BaseClassRoot</a:t>
            </a:r>
            <a:r>
              <a:rPr lang="de-DE" dirty="0">
                <a:solidFill>
                  <a:srgbClr val="000000"/>
                </a:solidFill>
                <a:latin typeface="Consolas" charset="0"/>
              </a:rPr>
              <a:t> : </a:t>
            </a:r>
            <a:r>
              <a:rPr lang="de-DE" dirty="0" err="1">
                <a:solidFill>
                  <a:srgbClr val="2B91AF"/>
                </a:solidFill>
                <a:latin typeface="Consolas" charset="0"/>
              </a:rPr>
              <a:t>BaseClass</a:t>
            </a:r>
            <a:endParaRPr lang="de-DE"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new</a:t>
            </a:r>
            <a:r>
              <a:rPr lang="de-DE" dirty="0">
                <a:solidFill>
                  <a:srgbClr val="000000"/>
                </a:solidFill>
                <a:latin typeface="Consolas" charset="0"/>
              </a:rPr>
              <a:t> </a:t>
            </a:r>
            <a:r>
              <a:rPr lang="de-DE" dirty="0">
                <a:solidFill>
                  <a:srgbClr val="0000FF"/>
                </a:solidFill>
                <a:latin typeface="Consolas" charset="0"/>
              </a:rPr>
              <a:t>double</a:t>
            </a:r>
            <a:r>
              <a:rPr lang="de-DE" dirty="0">
                <a:solidFill>
                  <a:srgbClr val="000000"/>
                </a:solidFill>
                <a:latin typeface="Consolas" charset="0"/>
              </a:rPr>
              <a:t> Area(</a:t>
            </a:r>
            <a:r>
              <a:rPr lang="de-DE" dirty="0">
                <a:solidFill>
                  <a:srgbClr val="0000FF"/>
                </a:solidFill>
                <a:latin typeface="Consolas" charset="0"/>
              </a:rPr>
              <a:t>double</a:t>
            </a:r>
            <a:r>
              <a:rPr lang="de-DE" dirty="0">
                <a:solidFill>
                  <a:srgbClr val="000000"/>
                </a:solidFill>
                <a:latin typeface="Consolas" charset="0"/>
              </a:rPr>
              <a:t> </a:t>
            </a:r>
            <a:r>
              <a:rPr lang="de-DE" dirty="0" err="1">
                <a:solidFill>
                  <a:srgbClr val="000000"/>
                </a:solidFill>
                <a:latin typeface="Consolas" charset="0"/>
              </a:rPr>
              <a:t>side</a:t>
            </a:r>
            <a:r>
              <a:rPr lang="de-DE" dirty="0">
                <a:solidFill>
                  <a:srgbClr val="000000"/>
                </a:solidFill>
                <a:latin typeface="Consolas" charset="0"/>
              </a:rPr>
              <a:t>)</a:t>
            </a:r>
          </a:p>
          <a:p>
            <a:r>
              <a:rPr lang="de-DE" dirty="0">
                <a:solidFill>
                  <a:srgbClr val="000000"/>
                </a:solidFill>
                <a:latin typeface="Consolas" charset="0"/>
              </a:rPr>
              <a:t>        {</a:t>
            </a:r>
          </a:p>
          <a:p>
            <a:r>
              <a:rPr lang="en-US" dirty="0">
                <a:solidFill>
                  <a:srgbClr val="000000"/>
                </a:solidFill>
                <a:latin typeface="Consolas" charset="0"/>
              </a:rPr>
              <a:t>            </a:t>
            </a:r>
            <a:r>
              <a:rPr lang="en-US" dirty="0">
                <a:solidFill>
                  <a:srgbClr val="0000FF"/>
                </a:solidFill>
                <a:latin typeface="Consolas" charset="0"/>
              </a:rPr>
              <a:t>return</a:t>
            </a:r>
            <a:r>
              <a:rPr lang="en-US" dirty="0">
                <a:solidFill>
                  <a:srgbClr val="000000"/>
                </a:solidFill>
                <a:latin typeface="Consolas" charset="0"/>
              </a:rPr>
              <a:t> side * side;</a:t>
            </a: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Tree>
    <p:extLst>
      <p:ext uri="{BB962C8B-B14F-4D97-AF65-F5344CB8AC3E}">
        <p14:creationId xmlns:p14="http://schemas.microsoft.com/office/powerpoint/2010/main" val="5905114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 Interfaces</a:t>
            </a:r>
          </a:p>
        </p:txBody>
      </p:sp>
      <p:sp>
        <p:nvSpPr>
          <p:cNvPr id="3" name="Content Placeholder 2"/>
          <p:cNvSpPr>
            <a:spLocks noGrp="1"/>
          </p:cNvSpPr>
          <p:nvPr>
            <p:ph idx="1"/>
          </p:nvPr>
        </p:nvSpPr>
        <p:spPr/>
        <p:txBody>
          <a:bodyPr/>
          <a:lstStyle/>
          <a:p>
            <a:r>
              <a:rPr lang="en-US" dirty="0"/>
              <a:t>Interfaces, like classes, define a set of properties, methods, and events. </a:t>
            </a:r>
          </a:p>
          <a:p>
            <a:r>
              <a:rPr lang="en-US" dirty="0"/>
              <a:t>But unlike classes, interfaces do not provide implementation. </a:t>
            </a:r>
          </a:p>
          <a:p>
            <a:r>
              <a:rPr lang="en-US" dirty="0"/>
              <a:t>They are implemented by classes, and defined as separate entities from classes. </a:t>
            </a:r>
          </a:p>
          <a:p>
            <a:r>
              <a:rPr lang="en-US" dirty="0"/>
              <a:t>An interface represents a contract, in that a class that implements an interface must implement every aspect of that interface exactly as it is defined.</a:t>
            </a:r>
          </a:p>
          <a:p>
            <a:r>
              <a:rPr lang="en-US" dirty="0"/>
              <a:t>Most of modern </a:t>
            </a:r>
            <a:r>
              <a:rPr lang="en-US" dirty="0" err="1"/>
              <a:t>oop</a:t>
            </a:r>
            <a:r>
              <a:rPr lang="en-US"/>
              <a:t> programming </a:t>
            </a:r>
            <a:r>
              <a:rPr lang="en-US" dirty="0"/>
              <a:t>is based on interfaces!</a:t>
            </a:r>
          </a:p>
        </p:txBody>
      </p:sp>
      <p:sp>
        <p:nvSpPr>
          <p:cNvPr id="4" name="Slide Number Placeholder 3"/>
          <p:cNvSpPr>
            <a:spLocks noGrp="1"/>
          </p:cNvSpPr>
          <p:nvPr>
            <p:ph type="sldNum" sz="quarter" idx="12"/>
          </p:nvPr>
        </p:nvSpPr>
        <p:spPr/>
        <p:txBody>
          <a:bodyPr/>
          <a:lstStyle/>
          <a:p>
            <a:fld id="{D57F1E4F-1CFF-5643-939E-02111984F565}" type="slidenum">
              <a:rPr lang="en-US" smtClean="0"/>
              <a:t>24</a:t>
            </a:fld>
            <a:endParaRPr lang="en-US" dirty="0"/>
          </a:p>
        </p:txBody>
      </p:sp>
    </p:spTree>
    <p:extLst>
      <p:ext uri="{BB962C8B-B14F-4D97-AF65-F5344CB8AC3E}">
        <p14:creationId xmlns:p14="http://schemas.microsoft.com/office/powerpoint/2010/main" val="15911199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 Interfaces</a:t>
            </a:r>
          </a:p>
        </p:txBody>
      </p:sp>
      <p:sp>
        <p:nvSpPr>
          <p:cNvPr id="3" name="Content Placeholder 2"/>
          <p:cNvSpPr>
            <a:spLocks noGrp="1"/>
          </p:cNvSpPr>
          <p:nvPr>
            <p:ph idx="1"/>
          </p:nvPr>
        </p:nvSpPr>
        <p:spPr>
          <a:xfrm>
            <a:off x="515483" y="1980164"/>
            <a:ext cx="4240585" cy="4195481"/>
          </a:xfrm>
        </p:spPr>
        <p:txBody>
          <a:bodyPr/>
          <a:lstStyle/>
          <a:p>
            <a:r>
              <a:rPr lang="en-US" dirty="0"/>
              <a:t>Interfaces members are public</a:t>
            </a:r>
          </a:p>
          <a:p>
            <a:r>
              <a:rPr lang="en-US" dirty="0"/>
              <a:t>You have to implement every method in interface</a:t>
            </a:r>
          </a:p>
          <a:p>
            <a:r>
              <a:rPr lang="en-US" dirty="0"/>
              <a:t>Abstract class can use interfaces</a:t>
            </a:r>
          </a:p>
          <a:p>
            <a:r>
              <a:rPr lang="en-US" dirty="0"/>
              <a:t>Convention – all interfaces start with capital letter I</a:t>
            </a:r>
          </a:p>
          <a:p>
            <a:r>
              <a:rPr lang="en-US" dirty="0"/>
              <a:t>You can implement more than one interface</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25</a:t>
            </a:fld>
            <a:endParaRPr lang="en-US" dirty="0"/>
          </a:p>
        </p:txBody>
      </p:sp>
      <p:sp>
        <p:nvSpPr>
          <p:cNvPr id="5" name="Rectangle 4"/>
          <p:cNvSpPr/>
          <p:nvPr/>
        </p:nvSpPr>
        <p:spPr>
          <a:xfrm>
            <a:off x="4858986" y="3494267"/>
            <a:ext cx="7152905" cy="3139321"/>
          </a:xfrm>
          <a:prstGeom prst="rect">
            <a:avLst/>
          </a:prstGeom>
          <a:solidFill>
            <a:schemeClr val="tx1"/>
          </a:solidFill>
        </p:spPr>
        <p:txBody>
          <a:bodyPr wrap="square">
            <a:spAutoFit/>
          </a:bodyPr>
          <a:lstStyle/>
          <a:p>
            <a:r>
              <a:rPr lang="en-US" dirty="0">
                <a:solidFill>
                  <a:srgbClr val="000000"/>
                </a:solidFill>
                <a:latin typeface="Consolas" charset="0"/>
              </a:rPr>
              <a:t>    </a:t>
            </a:r>
            <a:r>
              <a:rPr lang="en-US" dirty="0">
                <a:solidFill>
                  <a:srgbClr val="0000FF"/>
                </a:solidFill>
                <a:latin typeface="Consolas" charset="0"/>
              </a:rPr>
              <a:t>interface</a:t>
            </a:r>
            <a:r>
              <a:rPr lang="en-US" dirty="0">
                <a:solidFill>
                  <a:srgbClr val="000000"/>
                </a:solidFill>
                <a:latin typeface="Consolas" charset="0"/>
              </a:rPr>
              <a:t> </a:t>
            </a:r>
            <a:r>
              <a:rPr lang="en-US" dirty="0" err="1">
                <a:solidFill>
                  <a:srgbClr val="2B91AF"/>
                </a:solidFill>
                <a:latin typeface="Consolas" charset="0"/>
              </a:rPr>
              <a:t>ISampleInterface</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void</a:t>
            </a:r>
            <a:r>
              <a:rPr lang="de-DE" dirty="0">
                <a:solidFill>
                  <a:srgbClr val="000000"/>
                </a:solidFill>
                <a:latin typeface="Consolas" charset="0"/>
              </a:rPr>
              <a:t> </a:t>
            </a:r>
            <a:r>
              <a:rPr lang="de-DE" dirty="0" err="1">
                <a:solidFill>
                  <a:srgbClr val="000000"/>
                </a:solidFill>
                <a:latin typeface="Consolas" charset="0"/>
              </a:rPr>
              <a:t>DoSomething</a:t>
            </a:r>
            <a:r>
              <a:rPr lang="de-DE" dirty="0">
                <a:solidFill>
                  <a:srgbClr val="000000"/>
                </a:solidFill>
                <a:latin typeface="Consolas" charset="0"/>
              </a:rPr>
              <a:t>();</a:t>
            </a: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class</a:t>
            </a:r>
            <a:r>
              <a:rPr lang="de-DE" dirty="0">
                <a:solidFill>
                  <a:srgbClr val="000000"/>
                </a:solidFill>
                <a:latin typeface="Consolas" charset="0"/>
              </a:rPr>
              <a:t> </a:t>
            </a:r>
            <a:r>
              <a:rPr lang="de-DE" dirty="0" err="1">
                <a:solidFill>
                  <a:srgbClr val="2B91AF"/>
                </a:solidFill>
                <a:latin typeface="Consolas" charset="0"/>
              </a:rPr>
              <a:t>SampleClassWithInterface</a:t>
            </a:r>
            <a:r>
              <a:rPr lang="de-DE" dirty="0">
                <a:solidFill>
                  <a:srgbClr val="000000"/>
                </a:solidFill>
                <a:latin typeface="Consolas" charset="0"/>
              </a:rPr>
              <a:t> : </a:t>
            </a:r>
            <a:r>
              <a:rPr lang="de-DE" dirty="0" err="1">
                <a:solidFill>
                  <a:srgbClr val="2B91AF"/>
                </a:solidFill>
                <a:latin typeface="Consolas" charset="0"/>
              </a:rPr>
              <a:t>ISampleInterface</a:t>
            </a:r>
            <a:endParaRPr lang="de-DE"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void</a:t>
            </a:r>
            <a:r>
              <a:rPr lang="de-DE" dirty="0">
                <a:solidFill>
                  <a:srgbClr val="000000"/>
                </a:solidFill>
                <a:latin typeface="Consolas" charset="0"/>
              </a:rPr>
              <a:t> </a:t>
            </a:r>
            <a:r>
              <a:rPr lang="de-DE" dirty="0" err="1">
                <a:solidFill>
                  <a:srgbClr val="000000"/>
                </a:solidFill>
                <a:latin typeface="Consolas" charset="0"/>
              </a:rPr>
              <a:t>DoSomething</a:t>
            </a:r>
            <a:r>
              <a:rPr lang="de-DE" dirty="0">
                <a:solidFill>
                  <a:srgbClr val="000000"/>
                </a:solidFill>
                <a:latin typeface="Consolas" charset="0"/>
              </a:rPr>
              <a:t>()</a:t>
            </a: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throw</a:t>
            </a:r>
            <a:r>
              <a:rPr lang="de-DE" dirty="0">
                <a:solidFill>
                  <a:srgbClr val="000000"/>
                </a:solidFill>
                <a:latin typeface="Consolas" charset="0"/>
              </a:rPr>
              <a:t> </a:t>
            </a:r>
            <a:r>
              <a:rPr lang="de-DE" dirty="0" err="1">
                <a:solidFill>
                  <a:srgbClr val="0000FF"/>
                </a:solidFill>
                <a:latin typeface="Consolas" charset="0"/>
              </a:rPr>
              <a:t>new</a:t>
            </a:r>
            <a:r>
              <a:rPr lang="de-DE" dirty="0">
                <a:solidFill>
                  <a:srgbClr val="000000"/>
                </a:solidFill>
                <a:latin typeface="Consolas" charset="0"/>
              </a:rPr>
              <a:t> </a:t>
            </a:r>
            <a:r>
              <a:rPr lang="de-DE" b="1" dirty="0" err="1">
                <a:solidFill>
                  <a:srgbClr val="00008B"/>
                </a:solidFill>
                <a:latin typeface="Consolas" charset="0"/>
              </a:rPr>
              <a:t>NotImplementedException</a:t>
            </a:r>
            <a:r>
              <a:rPr lang="de-DE" dirty="0">
                <a:solidFill>
                  <a:srgbClr val="000000"/>
                </a:solidFill>
                <a:latin typeface="Consolas" charset="0"/>
              </a:rPr>
              <a:t>();</a:t>
            </a: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Tree>
    <p:extLst>
      <p:ext uri="{BB962C8B-B14F-4D97-AF65-F5344CB8AC3E}">
        <p14:creationId xmlns:p14="http://schemas.microsoft.com/office/powerpoint/2010/main" val="18817114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 Generics</a:t>
            </a:r>
          </a:p>
        </p:txBody>
      </p:sp>
      <p:sp>
        <p:nvSpPr>
          <p:cNvPr id="3" name="Content Placeholder 2"/>
          <p:cNvSpPr>
            <a:spLocks noGrp="1"/>
          </p:cNvSpPr>
          <p:nvPr>
            <p:ph idx="1"/>
          </p:nvPr>
        </p:nvSpPr>
        <p:spPr/>
        <p:txBody>
          <a:bodyPr/>
          <a:lstStyle/>
          <a:p>
            <a:r>
              <a:rPr lang="en-US" dirty="0"/>
              <a:t>Classes, structures, interfaces and methods in the .NET Framework can include type parameters that define types of objects that they can store or use. </a:t>
            </a:r>
          </a:p>
          <a:p>
            <a:r>
              <a:rPr lang="en-US" dirty="0"/>
              <a:t>The most common example of generics is a collection, where you can specify the type of objects to be stored in a collection.</a:t>
            </a:r>
          </a:p>
        </p:txBody>
      </p:sp>
      <p:sp>
        <p:nvSpPr>
          <p:cNvPr id="4" name="Slide Number Placeholder 3"/>
          <p:cNvSpPr>
            <a:spLocks noGrp="1"/>
          </p:cNvSpPr>
          <p:nvPr>
            <p:ph type="sldNum" sz="quarter" idx="12"/>
          </p:nvPr>
        </p:nvSpPr>
        <p:spPr/>
        <p:txBody>
          <a:bodyPr/>
          <a:lstStyle/>
          <a:p>
            <a:fld id="{D57F1E4F-1CFF-5643-939E-02111984F565}" type="slidenum">
              <a:rPr lang="en-US" smtClean="0"/>
              <a:t>26</a:t>
            </a:fld>
            <a:endParaRPr lang="en-US" dirty="0"/>
          </a:p>
        </p:txBody>
      </p:sp>
      <p:sp>
        <p:nvSpPr>
          <p:cNvPr id="5" name="Rectangle 4"/>
          <p:cNvSpPr/>
          <p:nvPr/>
        </p:nvSpPr>
        <p:spPr>
          <a:xfrm>
            <a:off x="5702135" y="4509194"/>
            <a:ext cx="6096000" cy="1200329"/>
          </a:xfrm>
          <a:prstGeom prst="rect">
            <a:avLst/>
          </a:prstGeom>
          <a:solidFill>
            <a:schemeClr val="tx1"/>
          </a:solidFill>
        </p:spPr>
        <p:txBody>
          <a:bodyPr>
            <a:spAutoFit/>
          </a:bodyPr>
          <a:lstStyle/>
          <a:p>
            <a:r>
              <a:rPr lang="en-US" dirty="0">
                <a:solidFill>
                  <a:srgbClr val="000000"/>
                </a:solidFill>
                <a:latin typeface="Consolas" charset="0"/>
              </a:rPr>
              <a:t>    </a:t>
            </a:r>
            <a:r>
              <a:rPr lang="en-US" dirty="0">
                <a:solidFill>
                  <a:srgbClr val="0000FF"/>
                </a:solidFill>
                <a:latin typeface="Consolas" charset="0"/>
              </a:rPr>
              <a:t>public</a:t>
            </a:r>
            <a:r>
              <a:rPr lang="en-US" dirty="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err="1">
                <a:solidFill>
                  <a:srgbClr val="2B91AF"/>
                </a:solidFill>
                <a:latin typeface="Consolas" charset="0"/>
              </a:rPr>
              <a:t>SampleGeneric</a:t>
            </a:r>
            <a:r>
              <a:rPr lang="en-US" dirty="0">
                <a:solidFill>
                  <a:srgbClr val="000000"/>
                </a:solidFill>
                <a:latin typeface="Consolas" charset="0"/>
              </a:rPr>
              <a:t>&lt;</a:t>
            </a:r>
            <a:r>
              <a:rPr lang="en-US" dirty="0">
                <a:solidFill>
                  <a:srgbClr val="2B91AF"/>
                </a:solidFill>
                <a:latin typeface="Consolas" charset="0"/>
              </a:rPr>
              <a:t>T</a:t>
            </a:r>
            <a:r>
              <a:rPr lang="en-US" dirty="0">
                <a:solidFill>
                  <a:srgbClr val="000000"/>
                </a:solidFill>
                <a:latin typeface="Consolas" charset="0"/>
              </a:rPr>
              <a:t>&gt;</a:t>
            </a:r>
          </a:p>
          <a:p>
            <a:r>
              <a:rPr lang="de-DE" dirty="0">
                <a:solidFill>
                  <a:srgbClr val="000000"/>
                </a:solidFill>
                <a:latin typeface="Consolas" charset="0"/>
              </a:rPr>
              <a:t>    {</a:t>
            </a:r>
          </a:p>
          <a:p>
            <a:r>
              <a:rPr lang="ro-RO" dirty="0">
                <a:solidFill>
                  <a:srgbClr val="000000"/>
                </a:solidFill>
                <a:latin typeface="Consolas" charset="0"/>
              </a:rPr>
              <a:t>        </a:t>
            </a:r>
            <a:r>
              <a:rPr lang="ro-RO" dirty="0">
                <a:solidFill>
                  <a:srgbClr val="0000FF"/>
                </a:solidFill>
                <a:latin typeface="Consolas" charset="0"/>
              </a:rPr>
              <a:t>public</a:t>
            </a:r>
            <a:r>
              <a:rPr lang="ro-RO" dirty="0">
                <a:solidFill>
                  <a:srgbClr val="000000"/>
                </a:solidFill>
                <a:latin typeface="Consolas" charset="0"/>
              </a:rPr>
              <a:t> </a:t>
            </a:r>
            <a:r>
              <a:rPr lang="ro-RO" dirty="0">
                <a:solidFill>
                  <a:srgbClr val="2B91AF"/>
                </a:solidFill>
                <a:latin typeface="Consolas" charset="0"/>
              </a:rPr>
              <a:t>T</a:t>
            </a:r>
            <a:r>
              <a:rPr lang="ro-RO" dirty="0">
                <a:solidFill>
                  <a:srgbClr val="000000"/>
                </a:solidFill>
                <a:latin typeface="Consolas" charset="0"/>
              </a:rPr>
              <a:t> </a:t>
            </a:r>
            <a:r>
              <a:rPr lang="ro-RO" dirty="0" err="1">
                <a:solidFill>
                  <a:srgbClr val="000000"/>
                </a:solidFill>
                <a:latin typeface="Consolas" charset="0"/>
              </a:rPr>
              <a:t>Field</a:t>
            </a:r>
            <a:r>
              <a:rPr lang="ro-RO" dirty="0">
                <a:solidFill>
                  <a:srgbClr val="000000"/>
                </a:solidFill>
                <a:latin typeface="Consolas" charset="0"/>
              </a:rPr>
              <a:t>;</a:t>
            </a:r>
          </a:p>
          <a:p>
            <a:r>
              <a:rPr lang="de-DE" dirty="0">
                <a:solidFill>
                  <a:srgbClr val="000000"/>
                </a:solidFill>
                <a:latin typeface="Consolas" charset="0"/>
              </a:rPr>
              <a:t>	}</a:t>
            </a:r>
            <a:endParaRPr lang="en-US" dirty="0"/>
          </a:p>
        </p:txBody>
      </p:sp>
      <p:sp>
        <p:nvSpPr>
          <p:cNvPr id="6" name="Rectangle 5"/>
          <p:cNvSpPr/>
          <p:nvPr/>
        </p:nvSpPr>
        <p:spPr>
          <a:xfrm>
            <a:off x="3048000" y="5925233"/>
            <a:ext cx="8750135" cy="646331"/>
          </a:xfrm>
          <a:prstGeom prst="rect">
            <a:avLst/>
          </a:prstGeom>
          <a:solidFill>
            <a:schemeClr val="tx1"/>
          </a:solidFill>
        </p:spPr>
        <p:txBody>
          <a:bodyPr wrap="square">
            <a:spAutoFit/>
          </a:bodyPr>
          <a:lstStyle/>
          <a:p>
            <a:r>
              <a:rPr lang="en-US" dirty="0" err="1">
                <a:solidFill>
                  <a:srgbClr val="2B91AF"/>
                </a:solidFill>
                <a:latin typeface="Consolas" charset="0"/>
              </a:rPr>
              <a:t>SampleGeneric</a:t>
            </a:r>
            <a:r>
              <a:rPr lang="en-US" dirty="0">
                <a:solidFill>
                  <a:srgbClr val="000000"/>
                </a:solidFill>
                <a:latin typeface="Consolas" charset="0"/>
              </a:rPr>
              <a:t>&lt;</a:t>
            </a:r>
            <a:r>
              <a:rPr lang="en-US" dirty="0">
                <a:solidFill>
                  <a:srgbClr val="0000FF"/>
                </a:solidFill>
                <a:latin typeface="Consolas" charset="0"/>
              </a:rPr>
              <a:t>string</a:t>
            </a:r>
            <a:r>
              <a:rPr lang="en-US" dirty="0">
                <a:solidFill>
                  <a:srgbClr val="000000"/>
                </a:solidFill>
                <a:latin typeface="Consolas" charset="0"/>
              </a:rPr>
              <a:t>&gt; </a:t>
            </a:r>
            <a:r>
              <a:rPr lang="en-US" dirty="0" err="1">
                <a:solidFill>
                  <a:srgbClr val="000000"/>
                </a:solidFill>
                <a:latin typeface="Consolas" charset="0"/>
              </a:rPr>
              <a:t>sampleObject</a:t>
            </a:r>
            <a:r>
              <a:rPr lang="en-US" dirty="0">
                <a:solidFill>
                  <a:srgbClr val="000000"/>
                </a:solidFill>
                <a:latin typeface="Consolas" charset="0"/>
              </a:rPr>
              <a:t> = </a:t>
            </a:r>
            <a:r>
              <a:rPr lang="en-US" dirty="0">
                <a:solidFill>
                  <a:srgbClr val="0000FF"/>
                </a:solidFill>
                <a:latin typeface="Consolas" charset="0"/>
              </a:rPr>
              <a:t>new</a:t>
            </a:r>
            <a:r>
              <a:rPr lang="en-US" dirty="0">
                <a:solidFill>
                  <a:srgbClr val="000000"/>
                </a:solidFill>
                <a:latin typeface="Consolas" charset="0"/>
              </a:rPr>
              <a:t> </a:t>
            </a:r>
            <a:r>
              <a:rPr lang="en-US" dirty="0" err="1">
                <a:solidFill>
                  <a:srgbClr val="2B91AF"/>
                </a:solidFill>
                <a:latin typeface="Consolas" charset="0"/>
              </a:rPr>
              <a:t>SampleGeneric</a:t>
            </a:r>
            <a:r>
              <a:rPr lang="en-US" dirty="0">
                <a:solidFill>
                  <a:srgbClr val="000000"/>
                </a:solidFill>
                <a:latin typeface="Consolas" charset="0"/>
              </a:rPr>
              <a:t>&lt;</a:t>
            </a:r>
            <a:r>
              <a:rPr lang="en-US" dirty="0">
                <a:solidFill>
                  <a:srgbClr val="0000FF"/>
                </a:solidFill>
                <a:latin typeface="Consolas" charset="0"/>
              </a:rPr>
              <a:t>string</a:t>
            </a:r>
            <a:r>
              <a:rPr lang="en-US" dirty="0">
                <a:solidFill>
                  <a:srgbClr val="000000"/>
                </a:solidFill>
                <a:latin typeface="Consolas" charset="0"/>
              </a:rPr>
              <a:t>&gt;();</a:t>
            </a:r>
          </a:p>
          <a:p>
            <a:r>
              <a:rPr lang="en-US" dirty="0" err="1">
                <a:solidFill>
                  <a:srgbClr val="000000"/>
                </a:solidFill>
                <a:latin typeface="Consolas" charset="0"/>
              </a:rPr>
              <a:t>sampleObject.Field</a:t>
            </a:r>
            <a:r>
              <a:rPr lang="en-US" dirty="0">
                <a:solidFill>
                  <a:srgbClr val="000000"/>
                </a:solidFill>
                <a:latin typeface="Consolas" charset="0"/>
              </a:rPr>
              <a:t> = </a:t>
            </a:r>
            <a:r>
              <a:rPr lang="en-US" dirty="0">
                <a:solidFill>
                  <a:srgbClr val="A31515"/>
                </a:solidFill>
                <a:latin typeface="Consolas" charset="0"/>
              </a:rPr>
              <a:t>"Sample string"</a:t>
            </a:r>
            <a:r>
              <a:rPr lang="en-US" dirty="0">
                <a:solidFill>
                  <a:srgbClr val="000000"/>
                </a:solidFill>
                <a:latin typeface="Consolas" charset="0"/>
              </a:rPr>
              <a:t>;</a:t>
            </a:r>
            <a:endParaRPr lang="en-US" dirty="0"/>
          </a:p>
        </p:txBody>
      </p:sp>
    </p:spTree>
    <p:extLst>
      <p:ext uri="{BB962C8B-B14F-4D97-AF65-F5344CB8AC3E}">
        <p14:creationId xmlns:p14="http://schemas.microsoft.com/office/powerpoint/2010/main" val="6798414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 Delegates</a:t>
            </a:r>
          </a:p>
        </p:txBody>
      </p:sp>
      <p:sp>
        <p:nvSpPr>
          <p:cNvPr id="3" name="Content Placeholder 2"/>
          <p:cNvSpPr>
            <a:spLocks noGrp="1"/>
          </p:cNvSpPr>
          <p:nvPr>
            <p:ph idx="1"/>
          </p:nvPr>
        </p:nvSpPr>
        <p:spPr/>
        <p:txBody>
          <a:bodyPr/>
          <a:lstStyle/>
          <a:p>
            <a:r>
              <a:rPr lang="en-US" dirty="0"/>
              <a:t>A delegate is a type that defines a method signature, and can provide a reference to any method with a compatible signature. </a:t>
            </a:r>
          </a:p>
          <a:p>
            <a:r>
              <a:rPr lang="en-US" dirty="0"/>
              <a:t>You can invoke (or call) the method through the delegate. </a:t>
            </a:r>
          </a:p>
          <a:p>
            <a:r>
              <a:rPr lang="en-US" dirty="0"/>
              <a:t>Delegates are used to pass methods as arguments to other methods.</a:t>
            </a:r>
          </a:p>
        </p:txBody>
      </p:sp>
      <p:sp>
        <p:nvSpPr>
          <p:cNvPr id="4" name="Slide Number Placeholder 3"/>
          <p:cNvSpPr>
            <a:spLocks noGrp="1"/>
          </p:cNvSpPr>
          <p:nvPr>
            <p:ph type="sldNum" sz="quarter" idx="12"/>
          </p:nvPr>
        </p:nvSpPr>
        <p:spPr/>
        <p:txBody>
          <a:bodyPr/>
          <a:lstStyle/>
          <a:p>
            <a:fld id="{D57F1E4F-1CFF-5643-939E-02111984F565}" type="slidenum">
              <a:rPr lang="en-US" smtClean="0"/>
              <a:t>27</a:t>
            </a:fld>
            <a:endParaRPr lang="en-US" dirty="0"/>
          </a:p>
        </p:txBody>
      </p:sp>
    </p:spTree>
    <p:extLst>
      <p:ext uri="{BB962C8B-B14F-4D97-AF65-F5344CB8AC3E}">
        <p14:creationId xmlns:p14="http://schemas.microsoft.com/office/powerpoint/2010/main" val="8073055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 Delegates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02111984F565}" type="slidenum">
              <a:rPr lang="en-US" smtClean="0"/>
              <a:t>28</a:t>
            </a:fld>
            <a:endParaRPr lang="en-US" dirty="0"/>
          </a:p>
        </p:txBody>
      </p:sp>
      <p:sp>
        <p:nvSpPr>
          <p:cNvPr id="5" name="Rectangle 4"/>
          <p:cNvSpPr/>
          <p:nvPr/>
        </p:nvSpPr>
        <p:spPr>
          <a:xfrm>
            <a:off x="4152404" y="2366388"/>
            <a:ext cx="7877299" cy="4247317"/>
          </a:xfrm>
          <a:prstGeom prst="rect">
            <a:avLst/>
          </a:prstGeom>
          <a:solidFill>
            <a:schemeClr val="tx1"/>
          </a:solidFill>
        </p:spPr>
        <p:txBody>
          <a:bodyPr wrap="square">
            <a:spAutoFit/>
          </a:bodyPr>
          <a:lstStyle/>
          <a:p>
            <a:r>
              <a:rPr lang="en-US" dirty="0">
                <a:solidFill>
                  <a:srgbClr val="000000"/>
                </a:solidFill>
                <a:latin typeface="Consolas" charset="0"/>
              </a:rPr>
              <a:t>    </a:t>
            </a:r>
            <a:r>
              <a:rPr lang="en-US" dirty="0">
                <a:solidFill>
                  <a:srgbClr val="0000FF"/>
                </a:solidFill>
                <a:latin typeface="Consolas" charset="0"/>
              </a:rPr>
              <a:t>public</a:t>
            </a:r>
            <a:r>
              <a:rPr lang="en-US" dirty="0">
                <a:solidFill>
                  <a:srgbClr val="000000"/>
                </a:solidFill>
                <a:latin typeface="Consolas" charset="0"/>
              </a:rPr>
              <a:t> </a:t>
            </a:r>
            <a:r>
              <a:rPr lang="en-US" dirty="0">
                <a:solidFill>
                  <a:srgbClr val="0000FF"/>
                </a:solidFill>
                <a:latin typeface="Consolas" charset="0"/>
              </a:rPr>
              <a:t>delegate</a:t>
            </a:r>
            <a:r>
              <a:rPr lang="en-US" dirty="0">
                <a:solidFill>
                  <a:srgbClr val="000000"/>
                </a:solidFill>
                <a:latin typeface="Consolas" charset="0"/>
              </a:rPr>
              <a:t> </a:t>
            </a:r>
            <a:r>
              <a:rPr lang="en-US" dirty="0">
                <a:solidFill>
                  <a:srgbClr val="0000FF"/>
                </a:solidFill>
                <a:latin typeface="Consolas" charset="0"/>
              </a:rPr>
              <a:t>void</a:t>
            </a:r>
            <a:r>
              <a:rPr lang="en-US" dirty="0">
                <a:solidFill>
                  <a:srgbClr val="000000"/>
                </a:solidFill>
                <a:latin typeface="Consolas" charset="0"/>
              </a:rPr>
              <a:t> </a:t>
            </a:r>
            <a:r>
              <a:rPr lang="en-US" dirty="0" err="1">
                <a:solidFill>
                  <a:srgbClr val="2B91AF"/>
                </a:solidFill>
                <a:latin typeface="Consolas" charset="0"/>
              </a:rPr>
              <a:t>SampleDelegate</a:t>
            </a:r>
            <a:r>
              <a:rPr lang="en-US" dirty="0">
                <a:solidFill>
                  <a:srgbClr val="000000"/>
                </a:solidFill>
                <a:latin typeface="Consolas" charset="0"/>
              </a:rPr>
              <a:t>(</a:t>
            </a:r>
            <a:r>
              <a:rPr lang="en-US" dirty="0">
                <a:solidFill>
                  <a:srgbClr val="0000FF"/>
                </a:solidFill>
                <a:latin typeface="Consolas" charset="0"/>
              </a:rPr>
              <a:t>string</a:t>
            </a:r>
            <a:r>
              <a:rPr lang="en-US" dirty="0">
                <a:solidFill>
                  <a:srgbClr val="000000"/>
                </a:solidFill>
                <a:latin typeface="Consolas" charset="0"/>
              </a:rPr>
              <a:t> </a:t>
            </a:r>
            <a:r>
              <a:rPr lang="en-US" dirty="0" err="1">
                <a:solidFill>
                  <a:srgbClr val="000000"/>
                </a:solidFill>
                <a:latin typeface="Consolas" charset="0"/>
              </a:rPr>
              <a:t>str</a:t>
            </a:r>
            <a:r>
              <a:rPr lang="en-US" dirty="0">
                <a:solidFill>
                  <a:srgbClr val="000000"/>
                </a:solidFill>
                <a:latin typeface="Consolas" charset="0"/>
              </a:rPr>
              <a:t>);</a:t>
            </a:r>
          </a:p>
          <a:p>
            <a:r>
              <a:rPr lang="en-US" dirty="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err="1">
                <a:solidFill>
                  <a:srgbClr val="2B91AF"/>
                </a:solidFill>
                <a:latin typeface="Consolas" charset="0"/>
              </a:rPr>
              <a:t>SampleClassDelegate</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a:solidFill>
                  <a:srgbClr val="008000"/>
                </a:solidFill>
                <a:latin typeface="Consolas" charset="0"/>
              </a:rPr>
              <a:t>// </a:t>
            </a:r>
            <a:r>
              <a:rPr lang="de-DE" dirty="0" err="1">
                <a:solidFill>
                  <a:srgbClr val="008000"/>
                </a:solidFill>
                <a:latin typeface="Consolas" charset="0"/>
              </a:rPr>
              <a:t>Method</a:t>
            </a:r>
            <a:r>
              <a:rPr lang="de-DE" dirty="0">
                <a:solidFill>
                  <a:srgbClr val="008000"/>
                </a:solidFill>
                <a:latin typeface="Consolas" charset="0"/>
              </a:rPr>
              <a:t> </a:t>
            </a:r>
            <a:r>
              <a:rPr lang="de-DE" dirty="0" err="1">
                <a:solidFill>
                  <a:srgbClr val="008000"/>
                </a:solidFill>
                <a:latin typeface="Consolas" charset="0"/>
              </a:rPr>
              <a:t>that</a:t>
            </a:r>
            <a:r>
              <a:rPr lang="de-DE" dirty="0">
                <a:solidFill>
                  <a:srgbClr val="008000"/>
                </a:solidFill>
                <a:latin typeface="Consolas" charset="0"/>
              </a:rPr>
              <a:t> </a:t>
            </a:r>
            <a:r>
              <a:rPr lang="de-DE" dirty="0" err="1">
                <a:solidFill>
                  <a:srgbClr val="008000"/>
                </a:solidFill>
                <a:latin typeface="Consolas" charset="0"/>
              </a:rPr>
              <a:t>matches</a:t>
            </a:r>
            <a:r>
              <a:rPr lang="de-DE" dirty="0">
                <a:solidFill>
                  <a:srgbClr val="008000"/>
                </a:solidFill>
                <a:latin typeface="Consolas" charset="0"/>
              </a:rPr>
              <a:t> </a:t>
            </a:r>
            <a:r>
              <a:rPr lang="de-DE" dirty="0" err="1">
                <a:solidFill>
                  <a:srgbClr val="008000"/>
                </a:solidFill>
                <a:latin typeface="Consolas" charset="0"/>
              </a:rPr>
              <a:t>the</a:t>
            </a:r>
            <a:r>
              <a:rPr lang="de-DE" dirty="0">
                <a:solidFill>
                  <a:srgbClr val="008000"/>
                </a:solidFill>
                <a:latin typeface="Consolas" charset="0"/>
              </a:rPr>
              <a:t> </a:t>
            </a:r>
            <a:r>
              <a:rPr lang="de-DE" dirty="0" err="1">
                <a:solidFill>
                  <a:srgbClr val="008000"/>
                </a:solidFill>
                <a:latin typeface="Consolas" charset="0"/>
              </a:rPr>
              <a:t>SampleDelegate</a:t>
            </a:r>
            <a:r>
              <a:rPr lang="de-DE" dirty="0">
                <a:solidFill>
                  <a:srgbClr val="008000"/>
                </a:solidFill>
                <a:latin typeface="Consolas" charset="0"/>
              </a:rPr>
              <a:t> </a:t>
            </a:r>
            <a:r>
              <a:rPr lang="de-DE" dirty="0" err="1">
                <a:solidFill>
                  <a:srgbClr val="008000"/>
                </a:solidFill>
                <a:latin typeface="Consolas" charset="0"/>
              </a:rPr>
              <a:t>signature</a:t>
            </a:r>
            <a:r>
              <a:rPr lang="de-DE" dirty="0">
                <a:solidFill>
                  <a:srgbClr val="008000"/>
                </a:solidFill>
                <a:latin typeface="Consolas" charset="0"/>
              </a:rPr>
              <a:t>.</a:t>
            </a:r>
            <a:endParaRPr lang="de-DE" dirty="0">
              <a:solidFill>
                <a:srgbClr val="000000"/>
              </a:solidFill>
              <a:latin typeface="Consolas" charset="0"/>
            </a:endParaRP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static</a:t>
            </a:r>
            <a:r>
              <a:rPr lang="de-DE" dirty="0">
                <a:solidFill>
                  <a:srgbClr val="000000"/>
                </a:solidFill>
                <a:latin typeface="Consolas" charset="0"/>
              </a:rPr>
              <a:t> </a:t>
            </a:r>
            <a:r>
              <a:rPr lang="de-DE" dirty="0" err="1">
                <a:solidFill>
                  <a:srgbClr val="0000FF"/>
                </a:solidFill>
                <a:latin typeface="Consolas" charset="0"/>
              </a:rPr>
              <a:t>void</a:t>
            </a:r>
            <a:r>
              <a:rPr lang="de-DE" dirty="0">
                <a:solidFill>
                  <a:srgbClr val="000000"/>
                </a:solidFill>
                <a:latin typeface="Consolas" charset="0"/>
              </a:rPr>
              <a:t> </a:t>
            </a:r>
            <a:r>
              <a:rPr lang="de-DE" dirty="0" err="1">
                <a:solidFill>
                  <a:srgbClr val="000000"/>
                </a:solidFill>
                <a:latin typeface="Consolas" charset="0"/>
              </a:rPr>
              <a:t>SampleMethod</a:t>
            </a:r>
            <a:r>
              <a:rPr lang="de-DE" dirty="0">
                <a:solidFill>
                  <a:srgbClr val="000000"/>
                </a:solidFill>
                <a:latin typeface="Consolas" charset="0"/>
              </a:rPr>
              <a:t>(</a:t>
            </a:r>
            <a:r>
              <a:rPr lang="de-DE" dirty="0" err="1">
                <a:solidFill>
                  <a:srgbClr val="0000FF"/>
                </a:solidFill>
                <a:latin typeface="Consolas" charset="0"/>
              </a:rPr>
              <a:t>string</a:t>
            </a:r>
            <a:r>
              <a:rPr lang="de-DE" dirty="0">
                <a:solidFill>
                  <a:srgbClr val="000000"/>
                </a:solidFill>
                <a:latin typeface="Consolas" charset="0"/>
              </a:rPr>
              <a:t> </a:t>
            </a:r>
            <a:r>
              <a:rPr lang="de-DE" dirty="0" err="1">
                <a:solidFill>
                  <a:srgbClr val="000000"/>
                </a:solidFill>
                <a:latin typeface="Consolas" charset="0"/>
              </a:rPr>
              <a:t>message</a:t>
            </a:r>
            <a:r>
              <a:rPr lang="de-DE" dirty="0">
                <a:solidFill>
                  <a:srgbClr val="000000"/>
                </a:solidFill>
                <a:latin typeface="Consolas" charset="0"/>
              </a:rPr>
              <a:t>)</a:t>
            </a:r>
          </a:p>
          <a:p>
            <a:r>
              <a:rPr lang="de-DE" dirty="0">
                <a:solidFill>
                  <a:srgbClr val="000000"/>
                </a:solidFill>
                <a:latin typeface="Consolas" charset="0"/>
              </a:rPr>
              <a:t>        {</a:t>
            </a:r>
          </a:p>
          <a:p>
            <a:r>
              <a:rPr lang="en-US" dirty="0">
                <a:solidFill>
                  <a:srgbClr val="000000"/>
                </a:solidFill>
                <a:latin typeface="Consolas" charset="0"/>
              </a:rPr>
              <a:t>            </a:t>
            </a:r>
            <a:r>
              <a:rPr lang="en-US" dirty="0">
                <a:solidFill>
                  <a:srgbClr val="008000"/>
                </a:solidFill>
                <a:latin typeface="Consolas" charset="0"/>
              </a:rPr>
              <a:t>// Add code here.</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a:solidFill>
                  <a:srgbClr val="008000"/>
                </a:solidFill>
                <a:latin typeface="Consolas" charset="0"/>
              </a:rPr>
              <a:t>// </a:t>
            </a:r>
            <a:r>
              <a:rPr lang="de-DE" dirty="0" err="1">
                <a:solidFill>
                  <a:srgbClr val="008000"/>
                </a:solidFill>
                <a:latin typeface="Consolas" charset="0"/>
              </a:rPr>
              <a:t>Method</a:t>
            </a:r>
            <a:r>
              <a:rPr lang="de-DE" dirty="0">
                <a:solidFill>
                  <a:srgbClr val="008000"/>
                </a:solidFill>
                <a:latin typeface="Consolas" charset="0"/>
              </a:rPr>
              <a:t> </a:t>
            </a:r>
            <a:r>
              <a:rPr lang="de-DE" dirty="0" err="1">
                <a:solidFill>
                  <a:srgbClr val="008000"/>
                </a:solidFill>
                <a:latin typeface="Consolas" charset="0"/>
              </a:rPr>
              <a:t>that</a:t>
            </a:r>
            <a:r>
              <a:rPr lang="de-DE" dirty="0">
                <a:solidFill>
                  <a:srgbClr val="008000"/>
                </a:solidFill>
                <a:latin typeface="Consolas" charset="0"/>
              </a:rPr>
              <a:t> </a:t>
            </a:r>
            <a:r>
              <a:rPr lang="de-DE" dirty="0" err="1">
                <a:solidFill>
                  <a:srgbClr val="008000"/>
                </a:solidFill>
                <a:latin typeface="Consolas" charset="0"/>
              </a:rPr>
              <a:t>instantiates</a:t>
            </a:r>
            <a:r>
              <a:rPr lang="de-DE" dirty="0">
                <a:solidFill>
                  <a:srgbClr val="008000"/>
                </a:solidFill>
                <a:latin typeface="Consolas" charset="0"/>
              </a:rPr>
              <a:t> </a:t>
            </a:r>
            <a:r>
              <a:rPr lang="de-DE" dirty="0" err="1">
                <a:solidFill>
                  <a:srgbClr val="008000"/>
                </a:solidFill>
                <a:latin typeface="Consolas" charset="0"/>
              </a:rPr>
              <a:t>the</a:t>
            </a:r>
            <a:r>
              <a:rPr lang="de-DE" dirty="0">
                <a:solidFill>
                  <a:srgbClr val="008000"/>
                </a:solidFill>
                <a:latin typeface="Consolas" charset="0"/>
              </a:rPr>
              <a:t> </a:t>
            </a:r>
            <a:r>
              <a:rPr lang="de-DE" dirty="0" err="1">
                <a:solidFill>
                  <a:srgbClr val="008000"/>
                </a:solidFill>
                <a:latin typeface="Consolas" charset="0"/>
              </a:rPr>
              <a:t>delegate</a:t>
            </a:r>
            <a:r>
              <a:rPr lang="de-DE" dirty="0">
                <a:solidFill>
                  <a:srgbClr val="008000"/>
                </a:solidFill>
                <a:latin typeface="Consolas" charset="0"/>
              </a:rPr>
              <a:t>.</a:t>
            </a:r>
            <a:endParaRPr lang="de-DE" dirty="0">
              <a:solidFill>
                <a:srgbClr val="000000"/>
              </a:solidFill>
              <a:latin typeface="Consolas" charset="0"/>
            </a:endParaRPr>
          </a:p>
          <a:p>
            <a:r>
              <a:rPr lang="de-DE" dirty="0">
                <a:solidFill>
                  <a:srgbClr val="000000"/>
                </a:solidFill>
                <a:latin typeface="Consolas" charset="0"/>
              </a:rPr>
              <a:t>        </a:t>
            </a:r>
            <a:r>
              <a:rPr lang="de-DE" dirty="0" err="1">
                <a:solidFill>
                  <a:srgbClr val="0000FF"/>
                </a:solidFill>
                <a:latin typeface="Consolas" charset="0"/>
              </a:rPr>
              <a:t>void</a:t>
            </a:r>
            <a:r>
              <a:rPr lang="de-DE" dirty="0">
                <a:solidFill>
                  <a:srgbClr val="000000"/>
                </a:solidFill>
                <a:latin typeface="Consolas" charset="0"/>
              </a:rPr>
              <a:t> </a:t>
            </a:r>
            <a:r>
              <a:rPr lang="de-DE" dirty="0" err="1">
                <a:solidFill>
                  <a:srgbClr val="000000"/>
                </a:solidFill>
                <a:latin typeface="Consolas" charset="0"/>
              </a:rPr>
              <a:t>SampleDelegate</a:t>
            </a:r>
            <a:r>
              <a:rPr lang="de-DE" dirty="0">
                <a:solidFill>
                  <a:srgbClr val="000000"/>
                </a:solidFill>
                <a:latin typeface="Consolas" charset="0"/>
              </a:rPr>
              <a:t>()</a:t>
            </a: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2B91AF"/>
                </a:solidFill>
                <a:latin typeface="Consolas" charset="0"/>
              </a:rPr>
              <a:t>SampleDelegate</a:t>
            </a:r>
            <a:r>
              <a:rPr lang="de-DE" dirty="0">
                <a:solidFill>
                  <a:srgbClr val="000000"/>
                </a:solidFill>
                <a:latin typeface="Consolas" charset="0"/>
              </a:rPr>
              <a:t> </a:t>
            </a:r>
            <a:r>
              <a:rPr lang="de-DE" dirty="0" err="1">
                <a:solidFill>
                  <a:srgbClr val="000000"/>
                </a:solidFill>
                <a:latin typeface="Consolas" charset="0"/>
              </a:rPr>
              <a:t>sd</a:t>
            </a:r>
            <a:r>
              <a:rPr lang="de-DE" dirty="0">
                <a:solidFill>
                  <a:srgbClr val="000000"/>
                </a:solidFill>
                <a:latin typeface="Consolas" charset="0"/>
              </a:rPr>
              <a:t> = </a:t>
            </a:r>
            <a:r>
              <a:rPr lang="de-DE" dirty="0" err="1">
                <a:solidFill>
                  <a:srgbClr val="000000"/>
                </a:solidFill>
                <a:latin typeface="Consolas" charset="0"/>
              </a:rPr>
              <a:t>SampleMethod</a:t>
            </a:r>
            <a:r>
              <a:rPr lang="de-DE" dirty="0">
                <a:solidFill>
                  <a:srgbClr val="000000"/>
                </a:solidFill>
                <a:latin typeface="Consolas" charset="0"/>
              </a:rPr>
              <a:t>;</a:t>
            </a:r>
          </a:p>
          <a:p>
            <a:r>
              <a:rPr lang="it-IT" dirty="0">
                <a:solidFill>
                  <a:srgbClr val="000000"/>
                </a:solidFill>
                <a:latin typeface="Consolas" charset="0"/>
              </a:rPr>
              <a:t>            </a:t>
            </a:r>
            <a:r>
              <a:rPr lang="it-IT" dirty="0" err="1">
                <a:solidFill>
                  <a:srgbClr val="000000"/>
                </a:solidFill>
                <a:latin typeface="Consolas" charset="0"/>
              </a:rPr>
              <a:t>sd</a:t>
            </a:r>
            <a:r>
              <a:rPr lang="it-IT" dirty="0">
                <a:solidFill>
                  <a:srgbClr val="000000"/>
                </a:solidFill>
                <a:latin typeface="Consolas" charset="0"/>
              </a:rPr>
              <a:t>(</a:t>
            </a:r>
            <a:r>
              <a:rPr lang="it-IT" dirty="0">
                <a:solidFill>
                  <a:srgbClr val="A31515"/>
                </a:solidFill>
                <a:latin typeface="Consolas" charset="0"/>
              </a:rPr>
              <a:t>"Sample </a:t>
            </a:r>
            <a:r>
              <a:rPr lang="it-IT" dirty="0" err="1">
                <a:solidFill>
                  <a:srgbClr val="A31515"/>
                </a:solidFill>
                <a:latin typeface="Consolas" charset="0"/>
              </a:rPr>
              <a:t>string</a:t>
            </a:r>
            <a:r>
              <a:rPr lang="it-IT" dirty="0">
                <a:solidFill>
                  <a:srgbClr val="A31515"/>
                </a:solidFill>
                <a:latin typeface="Consolas" charset="0"/>
              </a:rPr>
              <a:t>"</a:t>
            </a:r>
            <a:r>
              <a:rPr lang="it-IT" dirty="0">
                <a:solidFill>
                  <a:srgbClr val="000000"/>
                </a:solidFill>
                <a:latin typeface="Consolas" charset="0"/>
              </a:rPr>
              <a:t>);</a:t>
            </a: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Tree>
    <p:extLst>
      <p:ext uri="{BB962C8B-B14F-4D97-AF65-F5344CB8AC3E}">
        <p14:creationId xmlns:p14="http://schemas.microsoft.com/office/powerpoint/2010/main" val="14857868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 Methods</a:t>
            </a:r>
          </a:p>
        </p:txBody>
      </p:sp>
      <p:sp>
        <p:nvSpPr>
          <p:cNvPr id="3" name="Content Placeholder 2"/>
          <p:cNvSpPr>
            <a:spLocks noGrp="1"/>
          </p:cNvSpPr>
          <p:nvPr>
            <p:ph idx="1"/>
          </p:nvPr>
        </p:nvSpPr>
        <p:spPr/>
        <p:txBody>
          <a:bodyPr/>
          <a:lstStyle/>
          <a:p>
            <a:r>
              <a:rPr lang="en-US" dirty="0"/>
              <a:t>A method is a code block that contains a series of statements. </a:t>
            </a:r>
          </a:p>
          <a:p>
            <a:r>
              <a:rPr lang="en-US" dirty="0"/>
              <a:t>A program causes the statements to be executed by calling the method and specifying any required method arguments. </a:t>
            </a:r>
          </a:p>
          <a:p>
            <a:r>
              <a:rPr lang="en-US" dirty="0"/>
              <a:t>In C#, every executed instruction is performed in the context of a method. </a:t>
            </a:r>
          </a:p>
          <a:p>
            <a:r>
              <a:rPr lang="en-US" dirty="0"/>
              <a:t>The Main method is the entry point for every C# application and it is called by the common language runtime (CLR) when the program is started.</a:t>
            </a:r>
          </a:p>
        </p:txBody>
      </p:sp>
      <p:sp>
        <p:nvSpPr>
          <p:cNvPr id="4" name="Slide Number Placeholder 3"/>
          <p:cNvSpPr>
            <a:spLocks noGrp="1"/>
          </p:cNvSpPr>
          <p:nvPr>
            <p:ph type="sldNum" sz="quarter" idx="12"/>
          </p:nvPr>
        </p:nvSpPr>
        <p:spPr/>
        <p:txBody>
          <a:bodyPr/>
          <a:lstStyle/>
          <a:p>
            <a:fld id="{D57F1E4F-1CFF-5643-939E-02111984F565}" type="slidenum">
              <a:rPr lang="en-US" smtClean="0"/>
              <a:t>29</a:t>
            </a:fld>
            <a:endParaRPr lang="en-US" dirty="0"/>
          </a:p>
        </p:txBody>
      </p:sp>
    </p:spTree>
    <p:extLst>
      <p:ext uri="{BB962C8B-B14F-4D97-AF65-F5344CB8AC3E}">
        <p14:creationId xmlns:p14="http://schemas.microsoft.com/office/powerpoint/2010/main" val="88101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 class</a:t>
            </a:r>
          </a:p>
        </p:txBody>
      </p:sp>
      <p:sp>
        <p:nvSpPr>
          <p:cNvPr id="3" name="Content Placeholder 2"/>
          <p:cNvSpPr>
            <a:spLocks noGrp="1"/>
          </p:cNvSpPr>
          <p:nvPr>
            <p:ph idx="1"/>
          </p:nvPr>
        </p:nvSpPr>
        <p:spPr>
          <a:xfrm>
            <a:off x="875201" y="1599091"/>
            <a:ext cx="8946541" cy="4195481"/>
          </a:xfrm>
        </p:spPr>
        <p:txBody>
          <a:bodyPr/>
          <a:lstStyle/>
          <a:p>
            <a:r>
              <a:rPr lang="en-US" dirty="0"/>
              <a:t>Object vs Class</a:t>
            </a:r>
          </a:p>
          <a:p>
            <a:pPr lvl="1"/>
            <a:r>
              <a:rPr lang="en-US" dirty="0"/>
              <a:t>Not the same thing!!!</a:t>
            </a:r>
          </a:p>
          <a:p>
            <a:pPr lvl="1"/>
            <a:r>
              <a:rPr lang="en-US" dirty="0"/>
              <a:t>Class is the code</a:t>
            </a:r>
          </a:p>
          <a:p>
            <a:endParaRPr lang="en-US" dirty="0"/>
          </a:p>
          <a:p>
            <a:r>
              <a:rPr lang="en-US" dirty="0"/>
              <a:t>Object is the usable instance of Class</a:t>
            </a:r>
          </a:p>
          <a:p>
            <a:pPr lvl="1"/>
            <a:r>
              <a:rPr lang="en-US" dirty="0"/>
              <a:t>Creating a object (from class) is often called “instantiation”</a:t>
            </a:r>
          </a:p>
          <a:p>
            <a:endParaRPr lang="en-US" dirty="0"/>
          </a:p>
          <a:p>
            <a:r>
              <a:rPr lang="en-US" dirty="0"/>
              <a:t>Class is the blueprint, object is the house made according to blueprint</a:t>
            </a:r>
          </a:p>
        </p:txBody>
      </p:sp>
      <p:sp>
        <p:nvSpPr>
          <p:cNvPr id="4" name="Slide Number Placeholder 3"/>
          <p:cNvSpPr>
            <a:spLocks noGrp="1"/>
          </p:cNvSpPr>
          <p:nvPr>
            <p:ph type="sldNum" sz="quarter" idx="12"/>
          </p:nvPr>
        </p:nvSpPr>
        <p:spPr/>
        <p:txBody>
          <a:bodyPr/>
          <a:lstStyle/>
          <a:p>
            <a:fld id="{D57F1E4F-1CFF-5643-939E-02111984F565}" type="slidenum">
              <a:rPr lang="en-US" smtClean="0"/>
              <a:t>3</a:t>
            </a:fld>
            <a:endParaRPr lang="en-US" dirty="0"/>
          </a:p>
        </p:txBody>
      </p:sp>
      <p:sp>
        <p:nvSpPr>
          <p:cNvPr id="5" name="Rectangle 4"/>
          <p:cNvSpPr/>
          <p:nvPr/>
        </p:nvSpPr>
        <p:spPr>
          <a:xfrm>
            <a:off x="6770669" y="1198188"/>
            <a:ext cx="5318411" cy="2308324"/>
          </a:xfrm>
          <a:prstGeom prst="rect">
            <a:avLst/>
          </a:prstGeom>
          <a:solidFill>
            <a:schemeClr val="tx1"/>
          </a:solidFill>
        </p:spPr>
        <p:txBody>
          <a:bodyPr wrap="square">
            <a:spAutoFit/>
          </a:bodyPr>
          <a:lstStyle/>
          <a:p>
            <a:r>
              <a:rPr lang="en-US" dirty="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err="1">
                <a:solidFill>
                  <a:srgbClr val="2B91AF"/>
                </a:solidFill>
                <a:latin typeface="Consolas" charset="0"/>
              </a:rPr>
              <a:t>ExampleClass</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SomeInt</a:t>
            </a:r>
            <a:r>
              <a:rPr lang="de-DE" dirty="0">
                <a:solidFill>
                  <a:srgbClr val="000000"/>
                </a:solidFill>
                <a:latin typeface="Consolas" charset="0"/>
              </a:rPr>
              <a:t> { </a:t>
            </a:r>
            <a:r>
              <a:rPr lang="de-DE" dirty="0" err="1">
                <a:solidFill>
                  <a:srgbClr val="0000FF"/>
                </a:solidFill>
                <a:latin typeface="Consolas" charset="0"/>
              </a:rPr>
              <a:t>get</a:t>
            </a:r>
            <a:r>
              <a:rPr lang="de-DE" dirty="0">
                <a:solidFill>
                  <a:srgbClr val="000000"/>
                </a:solidFill>
                <a:latin typeface="Consolas" charset="0"/>
              </a:rPr>
              <a:t>; </a:t>
            </a:r>
            <a:r>
              <a:rPr lang="de-DE" dirty="0" err="1">
                <a:solidFill>
                  <a:srgbClr val="0000FF"/>
                </a:solidFill>
                <a:latin typeface="Consolas" charset="0"/>
              </a:rPr>
              <a:t>set</a:t>
            </a:r>
            <a:r>
              <a:rPr lang="de-DE" dirty="0">
                <a:solidFill>
                  <a:srgbClr val="000000"/>
                </a:solidFill>
                <a:latin typeface="Consolas" charset="0"/>
              </a:rPr>
              <a:t>; }</a:t>
            </a:r>
          </a:p>
          <a:p>
            <a:r>
              <a:rPr lang="de-DE" dirty="0">
                <a:solidFill>
                  <a:srgbClr val="0000FF"/>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GetSomeIntPlusOne</a:t>
            </a:r>
            <a:r>
              <a:rPr lang="de-DE" dirty="0">
                <a:solidFill>
                  <a:srgbClr val="000000"/>
                </a:solidFill>
                <a:latin typeface="Consolas" charset="0"/>
              </a:rPr>
              <a:t>()</a:t>
            </a:r>
          </a:p>
          <a:p>
            <a:r>
              <a:rPr lang="de-DE" dirty="0">
                <a:solidFill>
                  <a:srgbClr val="000000"/>
                </a:solidFill>
                <a:latin typeface="Consolas" charset="0"/>
              </a:rPr>
              <a:t>        {</a:t>
            </a:r>
          </a:p>
          <a:p>
            <a:r>
              <a:rPr lang="en-US" dirty="0">
                <a:solidFill>
                  <a:srgbClr val="000000"/>
                </a:solidFill>
                <a:latin typeface="Consolas" charset="0"/>
              </a:rPr>
              <a:t>            </a:t>
            </a:r>
            <a:r>
              <a:rPr lang="en-US" dirty="0">
                <a:solidFill>
                  <a:srgbClr val="0000FF"/>
                </a:solidFill>
                <a:latin typeface="Consolas" charset="0"/>
              </a:rPr>
              <a:t>return</a:t>
            </a:r>
            <a:r>
              <a:rPr lang="en-US" dirty="0">
                <a:solidFill>
                  <a:srgbClr val="000000"/>
                </a:solidFill>
                <a:latin typeface="Consolas" charset="0"/>
              </a:rPr>
              <a:t> </a:t>
            </a:r>
            <a:r>
              <a:rPr lang="en-US" dirty="0" err="1">
                <a:solidFill>
                  <a:srgbClr val="000000"/>
                </a:solidFill>
                <a:latin typeface="Consolas" charset="0"/>
              </a:rPr>
              <a:t>SomeInt</a:t>
            </a:r>
            <a:r>
              <a:rPr lang="en-US" dirty="0">
                <a:solidFill>
                  <a:srgbClr val="000000"/>
                </a:solidFill>
                <a:latin typeface="Consolas" charset="0"/>
              </a:rPr>
              <a:t> + 1;</a:t>
            </a: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
        <p:nvSpPr>
          <p:cNvPr id="6" name="Rectangle 5"/>
          <p:cNvSpPr/>
          <p:nvPr/>
        </p:nvSpPr>
        <p:spPr>
          <a:xfrm>
            <a:off x="4366161" y="5540414"/>
            <a:ext cx="7722920" cy="1200329"/>
          </a:xfrm>
          <a:prstGeom prst="rect">
            <a:avLst/>
          </a:prstGeom>
          <a:solidFill>
            <a:schemeClr val="tx1"/>
          </a:solidFill>
        </p:spPr>
        <p:txBody>
          <a:bodyPr wrap="square">
            <a:spAutoFit/>
          </a:bodyPr>
          <a:lstStyle/>
          <a:p>
            <a:r>
              <a:rPr lang="en-US" dirty="0">
                <a:solidFill>
                  <a:srgbClr val="000000"/>
                </a:solidFill>
                <a:latin typeface="Consolas" charset="0"/>
              </a:rPr>
              <a:t> </a:t>
            </a:r>
            <a:r>
              <a:rPr lang="en-US" dirty="0">
                <a:solidFill>
                  <a:srgbClr val="0000FF"/>
                </a:solidFill>
                <a:latin typeface="Consolas" charset="0"/>
              </a:rPr>
              <a:t>static</a:t>
            </a:r>
            <a:r>
              <a:rPr lang="en-US" dirty="0">
                <a:solidFill>
                  <a:srgbClr val="000000"/>
                </a:solidFill>
                <a:latin typeface="Consolas" charset="0"/>
              </a:rPr>
              <a:t> </a:t>
            </a:r>
            <a:r>
              <a:rPr lang="en-US" dirty="0">
                <a:solidFill>
                  <a:srgbClr val="0000FF"/>
                </a:solidFill>
                <a:latin typeface="Consolas" charset="0"/>
              </a:rPr>
              <a:t>void</a:t>
            </a:r>
            <a:r>
              <a:rPr lang="en-US" dirty="0">
                <a:solidFill>
                  <a:srgbClr val="000000"/>
                </a:solidFill>
                <a:latin typeface="Consolas" charset="0"/>
              </a:rPr>
              <a:t> Main(</a:t>
            </a:r>
            <a:r>
              <a:rPr lang="en-US" dirty="0">
                <a:solidFill>
                  <a:srgbClr val="0000FF"/>
                </a:solidFill>
                <a:latin typeface="Consolas" charset="0"/>
              </a:rPr>
              <a:t>string</a:t>
            </a:r>
            <a:r>
              <a:rPr lang="en-US" dirty="0">
                <a:solidFill>
                  <a:srgbClr val="000000"/>
                </a:solidFill>
                <a:latin typeface="Consolas" charset="0"/>
              </a:rPr>
              <a:t>[] </a:t>
            </a:r>
            <a:r>
              <a:rPr lang="en-US" dirty="0" err="1">
                <a:solidFill>
                  <a:srgbClr val="000000"/>
                </a:solidFill>
                <a:latin typeface="Consolas" charset="0"/>
              </a:rPr>
              <a:t>args</a:t>
            </a:r>
            <a:r>
              <a:rPr lang="en-US" dirty="0">
                <a:solidFill>
                  <a:srgbClr val="000000"/>
                </a:solidFill>
                <a:latin typeface="Consolas" charset="0"/>
              </a:rPr>
              <a:t>)</a:t>
            </a: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2B91AF"/>
                </a:solidFill>
                <a:latin typeface="Consolas" charset="0"/>
              </a:rPr>
              <a:t>ExampleClass</a:t>
            </a:r>
            <a:r>
              <a:rPr lang="de-DE" dirty="0">
                <a:solidFill>
                  <a:srgbClr val="000000"/>
                </a:solidFill>
                <a:latin typeface="Consolas" charset="0"/>
              </a:rPr>
              <a:t> </a:t>
            </a:r>
            <a:r>
              <a:rPr lang="de-DE" dirty="0" err="1">
                <a:solidFill>
                  <a:srgbClr val="000000"/>
                </a:solidFill>
                <a:latin typeface="Consolas" charset="0"/>
              </a:rPr>
              <a:t>exampleClass</a:t>
            </a:r>
            <a:r>
              <a:rPr lang="de-DE" dirty="0">
                <a:solidFill>
                  <a:srgbClr val="000000"/>
                </a:solidFill>
                <a:latin typeface="Consolas" charset="0"/>
              </a:rPr>
              <a:t> = </a:t>
            </a:r>
            <a:r>
              <a:rPr lang="de-DE" dirty="0" err="1">
                <a:solidFill>
                  <a:srgbClr val="0000FF"/>
                </a:solidFill>
                <a:latin typeface="Consolas" charset="0"/>
              </a:rPr>
              <a:t>new</a:t>
            </a:r>
            <a:r>
              <a:rPr lang="de-DE" dirty="0">
                <a:solidFill>
                  <a:srgbClr val="000000"/>
                </a:solidFill>
                <a:latin typeface="Consolas" charset="0"/>
              </a:rPr>
              <a:t> </a:t>
            </a:r>
            <a:r>
              <a:rPr lang="de-DE" dirty="0" err="1">
                <a:solidFill>
                  <a:srgbClr val="2B91AF"/>
                </a:solidFill>
                <a:latin typeface="Consolas" charset="0"/>
              </a:rPr>
              <a:t>ExampleClass</a:t>
            </a:r>
            <a:r>
              <a:rPr lang="de-DE" dirty="0">
                <a:solidFill>
                  <a:srgbClr val="000000"/>
                </a:solidFill>
                <a:latin typeface="Consolas" charset="0"/>
              </a:rPr>
              <a:t>();</a:t>
            </a:r>
          </a:p>
          <a:p>
            <a:r>
              <a:rPr lang="de-DE" dirty="0">
                <a:solidFill>
                  <a:srgbClr val="000000"/>
                </a:solidFill>
                <a:latin typeface="Consolas" charset="0"/>
              </a:rPr>
              <a:t>        }</a:t>
            </a:r>
            <a:endParaRPr lang="en-US" dirty="0"/>
          </a:p>
        </p:txBody>
      </p:sp>
    </p:spTree>
    <p:extLst>
      <p:ext uri="{BB962C8B-B14F-4D97-AF65-F5344CB8AC3E}">
        <p14:creationId xmlns:p14="http://schemas.microsoft.com/office/powerpoint/2010/main" val="8554692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 Methods</a:t>
            </a:r>
          </a:p>
        </p:txBody>
      </p:sp>
      <p:sp>
        <p:nvSpPr>
          <p:cNvPr id="3" name="Content Placeholder 2"/>
          <p:cNvSpPr>
            <a:spLocks noGrp="1"/>
          </p:cNvSpPr>
          <p:nvPr>
            <p:ph idx="1"/>
          </p:nvPr>
        </p:nvSpPr>
        <p:spPr/>
        <p:txBody>
          <a:bodyPr/>
          <a:lstStyle/>
          <a:p>
            <a:r>
              <a:rPr lang="en-US" dirty="0"/>
              <a:t>Method signature</a:t>
            </a:r>
          </a:p>
          <a:p>
            <a:r>
              <a:rPr lang="en-US" dirty="0"/>
              <a:t>Methods are declared in a class or </a:t>
            </a:r>
            <a:r>
              <a:rPr lang="en-US" dirty="0" err="1"/>
              <a:t>struct</a:t>
            </a:r>
            <a:r>
              <a:rPr lang="en-US" dirty="0"/>
              <a:t> by specifying the access level such as public or private, optional modifiers such as abstract or sealed, the return value, the name of the method, and any method parameters. These parts together are the signature of the method.</a:t>
            </a:r>
          </a:p>
          <a:p>
            <a:r>
              <a:rPr lang="en-US" dirty="0"/>
              <a:t>A return type of a method is not part of the signature of the method for the purposes of method overloading. However, it is part of the signature of the method when determining the compatibility between a delegate and the method that it points to.</a:t>
            </a:r>
          </a:p>
        </p:txBody>
      </p:sp>
      <p:sp>
        <p:nvSpPr>
          <p:cNvPr id="4" name="Slide Number Placeholder 3"/>
          <p:cNvSpPr>
            <a:spLocks noGrp="1"/>
          </p:cNvSpPr>
          <p:nvPr>
            <p:ph type="sldNum" sz="quarter" idx="12"/>
          </p:nvPr>
        </p:nvSpPr>
        <p:spPr/>
        <p:txBody>
          <a:bodyPr/>
          <a:lstStyle/>
          <a:p>
            <a:fld id="{D57F1E4F-1CFF-5643-939E-02111984F565}" type="slidenum">
              <a:rPr lang="en-US" smtClean="0"/>
              <a:t>30</a:t>
            </a:fld>
            <a:endParaRPr lang="en-US" dirty="0"/>
          </a:p>
        </p:txBody>
      </p:sp>
    </p:spTree>
    <p:extLst>
      <p:ext uri="{BB962C8B-B14F-4D97-AF65-F5344CB8AC3E}">
        <p14:creationId xmlns:p14="http://schemas.microsoft.com/office/powerpoint/2010/main" val="11049382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 Methods – reference vs value</a:t>
            </a:r>
          </a:p>
        </p:txBody>
      </p:sp>
      <p:sp>
        <p:nvSpPr>
          <p:cNvPr id="3" name="Content Placeholder 2"/>
          <p:cNvSpPr>
            <a:spLocks noGrp="1"/>
          </p:cNvSpPr>
          <p:nvPr>
            <p:ph idx="1"/>
          </p:nvPr>
        </p:nvSpPr>
        <p:spPr/>
        <p:txBody>
          <a:bodyPr/>
          <a:lstStyle/>
          <a:p>
            <a:r>
              <a:rPr lang="en-US" dirty="0"/>
              <a:t>Value types</a:t>
            </a:r>
            <a:br>
              <a:rPr lang="en-US" dirty="0"/>
            </a:br>
            <a:r>
              <a:rPr lang="en-US" dirty="0"/>
              <a:t>bool, byte, char, decimal, double, </a:t>
            </a:r>
            <a:r>
              <a:rPr lang="en-US" dirty="0" err="1"/>
              <a:t>enum</a:t>
            </a:r>
            <a:r>
              <a:rPr lang="en-US" dirty="0"/>
              <a:t>, float, </a:t>
            </a:r>
            <a:r>
              <a:rPr lang="en-US" dirty="0" err="1"/>
              <a:t>int</a:t>
            </a:r>
            <a:r>
              <a:rPr lang="en-US" dirty="0"/>
              <a:t>, long, </a:t>
            </a:r>
            <a:r>
              <a:rPr lang="en-US" dirty="0" err="1"/>
              <a:t>sbyte</a:t>
            </a:r>
            <a:r>
              <a:rPr lang="en-US" dirty="0"/>
              <a:t>, short, </a:t>
            </a:r>
            <a:r>
              <a:rPr lang="en-US" dirty="0" err="1"/>
              <a:t>struct</a:t>
            </a:r>
            <a:r>
              <a:rPr lang="en-US" dirty="0"/>
              <a:t>, </a:t>
            </a:r>
            <a:r>
              <a:rPr lang="en-US" dirty="0" err="1"/>
              <a:t>uint</a:t>
            </a:r>
            <a:r>
              <a:rPr lang="en-US" dirty="0"/>
              <a:t>, </a:t>
            </a:r>
            <a:r>
              <a:rPr lang="en-US" dirty="0" err="1"/>
              <a:t>ulong</a:t>
            </a:r>
            <a:r>
              <a:rPr lang="en-US" dirty="0"/>
              <a:t>, </a:t>
            </a:r>
            <a:r>
              <a:rPr lang="en-US" dirty="0" err="1"/>
              <a:t>ushort</a:t>
            </a:r>
            <a:endParaRPr lang="en-US" dirty="0"/>
          </a:p>
          <a:p>
            <a:r>
              <a:rPr lang="en-US" dirty="0"/>
              <a:t>When value type is passed to method, copy is passed</a:t>
            </a:r>
          </a:p>
          <a:p>
            <a:r>
              <a:rPr lang="en-US" dirty="0"/>
              <a:t>Changes to the argument wont change original value</a:t>
            </a:r>
          </a:p>
          <a:p>
            <a:r>
              <a:rPr lang="en-US" dirty="0"/>
              <a:t>Use </a:t>
            </a:r>
            <a:r>
              <a:rPr lang="en-US" b="1" dirty="0"/>
              <a:t>ref</a:t>
            </a:r>
            <a:r>
              <a:rPr lang="en-US" dirty="0"/>
              <a:t> keyword for passing value types by reference</a:t>
            </a:r>
          </a:p>
          <a:p>
            <a:r>
              <a:rPr lang="en-US" dirty="0"/>
              <a:t>When reference type argument is passed, you will change the original (objects)</a:t>
            </a:r>
          </a:p>
        </p:txBody>
      </p:sp>
      <p:sp>
        <p:nvSpPr>
          <p:cNvPr id="4" name="Slide Number Placeholder 3"/>
          <p:cNvSpPr>
            <a:spLocks noGrp="1"/>
          </p:cNvSpPr>
          <p:nvPr>
            <p:ph type="sldNum" sz="quarter" idx="12"/>
          </p:nvPr>
        </p:nvSpPr>
        <p:spPr/>
        <p:txBody>
          <a:bodyPr/>
          <a:lstStyle/>
          <a:p>
            <a:fld id="{D57F1E4F-1CFF-5643-939E-02111984F565}" type="slidenum">
              <a:rPr lang="en-US" smtClean="0"/>
              <a:t>31</a:t>
            </a:fld>
            <a:endParaRPr lang="en-US" dirty="0"/>
          </a:p>
        </p:txBody>
      </p:sp>
    </p:spTree>
    <p:extLst>
      <p:ext uri="{BB962C8B-B14F-4D97-AF65-F5344CB8AC3E}">
        <p14:creationId xmlns:p14="http://schemas.microsoft.com/office/powerpoint/2010/main" val="10438561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 Methods - ref</a:t>
            </a:r>
          </a:p>
        </p:txBody>
      </p:sp>
      <p:sp>
        <p:nvSpPr>
          <p:cNvPr id="3" name="Content Placeholder 2"/>
          <p:cNvSpPr>
            <a:spLocks noGrp="1"/>
          </p:cNvSpPr>
          <p:nvPr>
            <p:ph idx="1"/>
          </p:nvPr>
        </p:nvSpPr>
        <p:spPr/>
        <p:txBody>
          <a:bodyPr/>
          <a:lstStyle/>
          <a:p>
            <a:r>
              <a:rPr lang="en-US" dirty="0"/>
              <a:t>Ref has to be used in declaration</a:t>
            </a:r>
          </a:p>
          <a:p>
            <a:r>
              <a:rPr lang="en-US" dirty="0"/>
              <a:t>Ref has to be used in calling</a:t>
            </a:r>
          </a:p>
        </p:txBody>
      </p:sp>
      <p:sp>
        <p:nvSpPr>
          <p:cNvPr id="4" name="Slide Number Placeholder 3"/>
          <p:cNvSpPr>
            <a:spLocks noGrp="1"/>
          </p:cNvSpPr>
          <p:nvPr>
            <p:ph type="sldNum" sz="quarter" idx="12"/>
          </p:nvPr>
        </p:nvSpPr>
        <p:spPr/>
        <p:txBody>
          <a:bodyPr/>
          <a:lstStyle/>
          <a:p>
            <a:fld id="{D57F1E4F-1CFF-5643-939E-02111984F565}" type="slidenum">
              <a:rPr lang="en-US" smtClean="0"/>
              <a:t>32</a:t>
            </a:fld>
            <a:endParaRPr lang="en-US" dirty="0"/>
          </a:p>
        </p:txBody>
      </p:sp>
      <p:sp>
        <p:nvSpPr>
          <p:cNvPr id="5" name="Rectangle 4"/>
          <p:cNvSpPr/>
          <p:nvPr/>
        </p:nvSpPr>
        <p:spPr>
          <a:xfrm>
            <a:off x="5773387" y="4535236"/>
            <a:ext cx="6096000" cy="1200329"/>
          </a:xfrm>
          <a:prstGeom prst="rect">
            <a:avLst/>
          </a:prstGeom>
          <a:solidFill>
            <a:schemeClr val="tx1"/>
          </a:solidFill>
        </p:spPr>
        <p:txBody>
          <a:bodyPr>
            <a:spAutoFit/>
          </a:bodyPr>
          <a:lstStyle/>
          <a:p>
            <a:r>
              <a:rPr lang="en-US" dirty="0">
                <a:solidFill>
                  <a:srgbClr val="000000"/>
                </a:solidFill>
                <a:latin typeface="Consolas" charset="0"/>
              </a:rPr>
              <a:t>        </a:t>
            </a:r>
            <a:r>
              <a:rPr lang="en-US" dirty="0">
                <a:solidFill>
                  <a:srgbClr val="0000FF"/>
                </a:solidFill>
                <a:latin typeface="Consolas" charset="0"/>
              </a:rPr>
              <a:t>public</a:t>
            </a:r>
            <a:r>
              <a:rPr lang="en-US" dirty="0">
                <a:solidFill>
                  <a:srgbClr val="000000"/>
                </a:solidFill>
                <a:latin typeface="Consolas" charset="0"/>
              </a:rPr>
              <a:t> </a:t>
            </a:r>
            <a:r>
              <a:rPr lang="en-US" dirty="0">
                <a:solidFill>
                  <a:srgbClr val="0000FF"/>
                </a:solidFill>
                <a:latin typeface="Consolas" charset="0"/>
              </a:rPr>
              <a:t>void</a:t>
            </a:r>
            <a:r>
              <a:rPr lang="en-US" dirty="0">
                <a:solidFill>
                  <a:srgbClr val="000000"/>
                </a:solidFill>
                <a:latin typeface="Consolas" charset="0"/>
              </a:rPr>
              <a:t> </a:t>
            </a:r>
            <a:r>
              <a:rPr lang="en-US" dirty="0" err="1">
                <a:solidFill>
                  <a:srgbClr val="000000"/>
                </a:solidFill>
                <a:latin typeface="Consolas" charset="0"/>
              </a:rPr>
              <a:t>RefExample</a:t>
            </a:r>
            <a:r>
              <a:rPr lang="en-US" dirty="0">
                <a:solidFill>
                  <a:srgbClr val="000000"/>
                </a:solidFill>
                <a:latin typeface="Consolas" charset="0"/>
              </a:rPr>
              <a:t>(</a:t>
            </a:r>
            <a:r>
              <a:rPr lang="en-US" dirty="0">
                <a:solidFill>
                  <a:srgbClr val="0000FF"/>
                </a:solidFill>
                <a:latin typeface="Consolas" charset="0"/>
              </a:rPr>
              <a:t>ref</a:t>
            </a:r>
            <a:r>
              <a:rPr lang="en-US" dirty="0">
                <a:solidFill>
                  <a:srgbClr val="000000"/>
                </a:solidFill>
                <a:latin typeface="Consolas" charset="0"/>
              </a:rPr>
              <a:t> </a:t>
            </a:r>
            <a:r>
              <a:rPr lang="en-US" dirty="0" err="1">
                <a:solidFill>
                  <a:srgbClr val="0000FF"/>
                </a:solidFill>
                <a:latin typeface="Consolas" charset="0"/>
              </a:rPr>
              <a:t>int</a:t>
            </a:r>
            <a:r>
              <a:rPr lang="en-US" dirty="0">
                <a:solidFill>
                  <a:srgbClr val="000000"/>
                </a:solidFill>
                <a:latin typeface="Consolas" charset="0"/>
              </a:rPr>
              <a:t> x)</a:t>
            </a:r>
          </a:p>
          <a:p>
            <a:r>
              <a:rPr lang="de-DE" dirty="0">
                <a:solidFill>
                  <a:srgbClr val="000000"/>
                </a:solidFill>
                <a:latin typeface="Consolas" charset="0"/>
              </a:rPr>
              <a:t>        {</a:t>
            </a:r>
          </a:p>
          <a:p>
            <a:r>
              <a:rPr lang="de-DE" dirty="0">
                <a:solidFill>
                  <a:srgbClr val="000000"/>
                </a:solidFill>
                <a:latin typeface="Consolas" charset="0"/>
              </a:rPr>
              <a:t>            x = x*x;</a:t>
            </a:r>
          </a:p>
          <a:p>
            <a:r>
              <a:rPr lang="de-DE" dirty="0">
                <a:solidFill>
                  <a:srgbClr val="000000"/>
                </a:solidFill>
                <a:latin typeface="Consolas" charset="0"/>
              </a:rPr>
              <a:t>        }</a:t>
            </a:r>
            <a:endParaRPr lang="en-US" dirty="0"/>
          </a:p>
        </p:txBody>
      </p:sp>
      <p:sp>
        <p:nvSpPr>
          <p:cNvPr id="6" name="Rectangle 5"/>
          <p:cNvSpPr/>
          <p:nvPr/>
        </p:nvSpPr>
        <p:spPr>
          <a:xfrm>
            <a:off x="5773387" y="5925233"/>
            <a:ext cx="6096000" cy="646331"/>
          </a:xfrm>
          <a:prstGeom prst="rect">
            <a:avLst/>
          </a:prstGeom>
          <a:solidFill>
            <a:schemeClr val="tx1"/>
          </a:solidFill>
        </p:spPr>
        <p:txBody>
          <a:bodyPr>
            <a:spAutoFit/>
          </a:bodyPr>
          <a:lstStyle/>
          <a:p>
            <a:r>
              <a:rPr lang="ro-RO" dirty="0">
                <a:solidFill>
                  <a:srgbClr val="000000"/>
                </a:solidFill>
                <a:latin typeface="Consolas" charset="0"/>
              </a:rPr>
              <a:t> </a:t>
            </a:r>
            <a:r>
              <a:rPr lang="ro-RO" dirty="0">
                <a:solidFill>
                  <a:srgbClr val="0000FF"/>
                </a:solidFill>
                <a:latin typeface="Consolas" charset="0"/>
              </a:rPr>
              <a:t>var</a:t>
            </a:r>
            <a:r>
              <a:rPr lang="ro-RO" dirty="0">
                <a:solidFill>
                  <a:srgbClr val="000000"/>
                </a:solidFill>
                <a:latin typeface="Consolas" charset="0"/>
              </a:rPr>
              <a:t> x = 5;</a:t>
            </a:r>
          </a:p>
          <a:p>
            <a:r>
              <a:rPr lang="ro-RO" dirty="0">
                <a:solidFill>
                  <a:srgbClr val="000000"/>
                </a:solidFill>
                <a:latin typeface="Consolas" charset="0"/>
              </a:rPr>
              <a:t> </a:t>
            </a:r>
            <a:r>
              <a:rPr lang="ro-RO" dirty="0" err="1">
                <a:solidFill>
                  <a:srgbClr val="000000"/>
                </a:solidFill>
                <a:latin typeface="Consolas" charset="0"/>
              </a:rPr>
              <a:t>RefExample</a:t>
            </a:r>
            <a:r>
              <a:rPr lang="ro-RO" dirty="0">
                <a:solidFill>
                  <a:srgbClr val="000000"/>
                </a:solidFill>
                <a:latin typeface="Consolas" charset="0"/>
              </a:rPr>
              <a:t>(</a:t>
            </a:r>
            <a:r>
              <a:rPr lang="ro-RO" dirty="0" err="1">
                <a:solidFill>
                  <a:srgbClr val="0000FF"/>
                </a:solidFill>
                <a:latin typeface="Consolas" charset="0"/>
              </a:rPr>
              <a:t>ref</a:t>
            </a:r>
            <a:r>
              <a:rPr lang="ro-RO" dirty="0">
                <a:solidFill>
                  <a:srgbClr val="000000"/>
                </a:solidFill>
                <a:latin typeface="Consolas" charset="0"/>
              </a:rPr>
              <a:t> x);</a:t>
            </a:r>
            <a:endParaRPr lang="en-US" dirty="0"/>
          </a:p>
        </p:txBody>
      </p:sp>
    </p:spTree>
    <p:extLst>
      <p:ext uri="{BB962C8B-B14F-4D97-AF65-F5344CB8AC3E}">
        <p14:creationId xmlns:p14="http://schemas.microsoft.com/office/powerpoint/2010/main" val="129633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 Methods - out</a:t>
            </a:r>
          </a:p>
        </p:txBody>
      </p:sp>
      <p:sp>
        <p:nvSpPr>
          <p:cNvPr id="3" name="Content Placeholder 2"/>
          <p:cNvSpPr>
            <a:spLocks noGrp="1"/>
          </p:cNvSpPr>
          <p:nvPr>
            <p:ph idx="1"/>
          </p:nvPr>
        </p:nvSpPr>
        <p:spPr>
          <a:xfrm>
            <a:off x="1103312" y="2052918"/>
            <a:ext cx="5552807" cy="4555700"/>
          </a:xfrm>
        </p:spPr>
        <p:txBody>
          <a:bodyPr/>
          <a:lstStyle/>
          <a:p>
            <a:r>
              <a:rPr lang="en-US" dirty="0"/>
              <a:t>The out keyword causes arguments to be passed by reference. </a:t>
            </a:r>
          </a:p>
          <a:p>
            <a:r>
              <a:rPr lang="en-US" dirty="0"/>
              <a:t>This is like the ref keyword, except that ref requires that the variable be initialized before it is passed. </a:t>
            </a:r>
          </a:p>
          <a:p>
            <a:r>
              <a:rPr lang="en-US" dirty="0"/>
              <a:t>To use an out parameter, both the method definition and the calling method must explicitly use the out keyword.</a:t>
            </a:r>
          </a:p>
        </p:txBody>
      </p:sp>
      <p:sp>
        <p:nvSpPr>
          <p:cNvPr id="4" name="Slide Number Placeholder 3"/>
          <p:cNvSpPr>
            <a:spLocks noGrp="1"/>
          </p:cNvSpPr>
          <p:nvPr>
            <p:ph type="sldNum" sz="quarter" idx="12"/>
          </p:nvPr>
        </p:nvSpPr>
        <p:spPr/>
        <p:txBody>
          <a:bodyPr/>
          <a:lstStyle/>
          <a:p>
            <a:fld id="{D57F1E4F-1CFF-5643-939E-02111984F565}" type="slidenum">
              <a:rPr lang="en-US" smtClean="0"/>
              <a:t>33</a:t>
            </a:fld>
            <a:endParaRPr lang="en-US" dirty="0"/>
          </a:p>
        </p:txBody>
      </p:sp>
      <p:sp>
        <p:nvSpPr>
          <p:cNvPr id="5" name="Rectangle 4"/>
          <p:cNvSpPr/>
          <p:nvPr/>
        </p:nvSpPr>
        <p:spPr>
          <a:xfrm>
            <a:off x="6907480" y="1263086"/>
            <a:ext cx="5074722" cy="3693319"/>
          </a:xfrm>
          <a:prstGeom prst="rect">
            <a:avLst/>
          </a:prstGeom>
          <a:solidFill>
            <a:schemeClr val="tx1"/>
          </a:solidFill>
        </p:spPr>
        <p:txBody>
          <a:bodyPr wrap="square">
            <a:spAutoFit/>
          </a:bodyPr>
          <a:lstStyle/>
          <a:p>
            <a:r>
              <a:rPr lang="en-US" dirty="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err="1">
                <a:solidFill>
                  <a:srgbClr val="2B91AF"/>
                </a:solidFill>
                <a:latin typeface="Consolas" charset="0"/>
              </a:rPr>
              <a:t>OutExample</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static</a:t>
            </a:r>
            <a:r>
              <a:rPr lang="de-DE" dirty="0">
                <a:solidFill>
                  <a:srgbClr val="000000"/>
                </a:solidFill>
                <a:latin typeface="Consolas" charset="0"/>
              </a:rPr>
              <a:t> </a:t>
            </a:r>
            <a:r>
              <a:rPr lang="de-DE" dirty="0" err="1">
                <a:solidFill>
                  <a:srgbClr val="0000FF"/>
                </a:solidFill>
                <a:latin typeface="Consolas" charset="0"/>
              </a:rPr>
              <a:t>void</a:t>
            </a:r>
            <a:r>
              <a:rPr lang="de-DE" dirty="0">
                <a:solidFill>
                  <a:srgbClr val="000000"/>
                </a:solidFill>
                <a:latin typeface="Consolas" charset="0"/>
              </a:rPr>
              <a:t> </a:t>
            </a:r>
            <a:r>
              <a:rPr lang="de-DE" dirty="0" err="1">
                <a:solidFill>
                  <a:srgbClr val="000000"/>
                </a:solidFill>
                <a:latin typeface="Consolas" charset="0"/>
              </a:rPr>
              <a:t>Method</a:t>
            </a:r>
            <a:r>
              <a:rPr lang="de-DE" dirty="0">
                <a:solidFill>
                  <a:srgbClr val="000000"/>
                </a:solidFill>
                <a:latin typeface="Consolas" charset="0"/>
              </a:rPr>
              <a:t>(</a:t>
            </a:r>
            <a:r>
              <a:rPr lang="de-DE" dirty="0">
                <a:solidFill>
                  <a:srgbClr val="0000FF"/>
                </a:solidFill>
                <a:latin typeface="Consolas" charset="0"/>
              </a:rPr>
              <a:t>out</a:t>
            </a:r>
            <a:r>
              <a:rPr lang="de-DE" dirty="0">
                <a:solidFill>
                  <a:srgbClr val="000000"/>
                </a:solidFill>
                <a:latin typeface="Consolas" charset="0"/>
              </a:rPr>
              <a:t> </a:t>
            </a:r>
            <a:r>
              <a:rPr lang="de-DE" dirty="0" err="1">
                <a:solidFill>
                  <a:srgbClr val="0000FF"/>
                </a:solidFill>
                <a:latin typeface="Consolas" charset="0"/>
              </a:rPr>
              <a:t>int</a:t>
            </a:r>
            <a:r>
              <a:rPr lang="de-DE" dirty="0">
                <a:solidFill>
                  <a:srgbClr val="000000"/>
                </a:solidFill>
                <a:latin typeface="Consolas" charset="0"/>
              </a:rPr>
              <a:t> i)</a:t>
            </a:r>
          </a:p>
          <a:p>
            <a:r>
              <a:rPr lang="de-DE" dirty="0">
                <a:solidFill>
                  <a:srgbClr val="000000"/>
                </a:solidFill>
                <a:latin typeface="Consolas" charset="0"/>
              </a:rPr>
              <a:t>        {</a:t>
            </a:r>
          </a:p>
          <a:p>
            <a:r>
              <a:rPr lang="de-DE" dirty="0">
                <a:solidFill>
                  <a:srgbClr val="000000"/>
                </a:solidFill>
                <a:latin typeface="Consolas" charset="0"/>
              </a:rPr>
              <a:t>            i = 44;</a:t>
            </a: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static</a:t>
            </a:r>
            <a:r>
              <a:rPr lang="de-DE" dirty="0">
                <a:solidFill>
                  <a:srgbClr val="000000"/>
                </a:solidFill>
                <a:latin typeface="Consolas" charset="0"/>
              </a:rPr>
              <a:t> </a:t>
            </a:r>
            <a:r>
              <a:rPr lang="de-DE" dirty="0" err="1">
                <a:solidFill>
                  <a:srgbClr val="0000FF"/>
                </a:solidFill>
                <a:latin typeface="Consolas" charset="0"/>
              </a:rPr>
              <a:t>void</a:t>
            </a:r>
            <a:r>
              <a:rPr lang="de-DE" dirty="0">
                <a:solidFill>
                  <a:srgbClr val="000000"/>
                </a:solidFill>
                <a:latin typeface="Consolas" charset="0"/>
              </a:rPr>
              <a:t> Main()</a:t>
            </a:r>
          </a:p>
          <a:p>
            <a:r>
              <a:rPr lang="de-DE" dirty="0">
                <a:solidFill>
                  <a:srgbClr val="000000"/>
                </a:solidFill>
                <a:latin typeface="Consolas" charset="0"/>
              </a:rPr>
              <a:t>        {</a:t>
            </a:r>
          </a:p>
          <a:p>
            <a:r>
              <a:rPr lang="ro-RO" dirty="0">
                <a:solidFill>
                  <a:srgbClr val="000000"/>
                </a:solidFill>
                <a:latin typeface="Consolas" charset="0"/>
              </a:rPr>
              <a:t>            </a:t>
            </a:r>
            <a:r>
              <a:rPr lang="ro-RO" dirty="0" err="1">
                <a:solidFill>
                  <a:srgbClr val="0000FF"/>
                </a:solidFill>
                <a:latin typeface="Consolas" charset="0"/>
              </a:rPr>
              <a:t>int</a:t>
            </a:r>
            <a:r>
              <a:rPr lang="ro-RO" dirty="0">
                <a:solidFill>
                  <a:srgbClr val="000000"/>
                </a:solidFill>
                <a:latin typeface="Consolas" charset="0"/>
              </a:rPr>
              <a:t> </a:t>
            </a:r>
            <a:r>
              <a:rPr lang="ro-RO" dirty="0" err="1">
                <a:solidFill>
                  <a:srgbClr val="000000"/>
                </a:solidFill>
                <a:latin typeface="Consolas" charset="0"/>
              </a:rPr>
              <a:t>value</a:t>
            </a:r>
            <a:r>
              <a:rPr lang="ro-RO" dirty="0">
                <a:solidFill>
                  <a:srgbClr val="000000"/>
                </a:solidFill>
                <a:latin typeface="Consolas" charset="0"/>
              </a:rPr>
              <a:t>;</a:t>
            </a:r>
          </a:p>
          <a:p>
            <a:r>
              <a:rPr lang="de-DE" dirty="0">
                <a:solidFill>
                  <a:srgbClr val="000000"/>
                </a:solidFill>
                <a:latin typeface="Consolas" charset="0"/>
              </a:rPr>
              <a:t>            </a:t>
            </a:r>
            <a:r>
              <a:rPr lang="de-DE" dirty="0" err="1">
                <a:solidFill>
                  <a:srgbClr val="000000"/>
                </a:solidFill>
                <a:latin typeface="Consolas" charset="0"/>
              </a:rPr>
              <a:t>Method</a:t>
            </a:r>
            <a:r>
              <a:rPr lang="de-DE" dirty="0">
                <a:solidFill>
                  <a:srgbClr val="000000"/>
                </a:solidFill>
                <a:latin typeface="Consolas" charset="0"/>
              </a:rPr>
              <a:t>(</a:t>
            </a:r>
            <a:r>
              <a:rPr lang="de-DE" dirty="0">
                <a:solidFill>
                  <a:srgbClr val="0000FF"/>
                </a:solidFill>
                <a:latin typeface="Consolas" charset="0"/>
              </a:rPr>
              <a:t>out</a:t>
            </a:r>
            <a:r>
              <a:rPr lang="de-DE" dirty="0">
                <a:solidFill>
                  <a:srgbClr val="000000"/>
                </a:solidFill>
                <a:latin typeface="Consolas" charset="0"/>
              </a:rPr>
              <a:t> </a:t>
            </a:r>
            <a:r>
              <a:rPr lang="de-DE" dirty="0" err="1">
                <a:solidFill>
                  <a:srgbClr val="000000"/>
                </a:solidFill>
                <a:latin typeface="Consolas" charset="0"/>
              </a:rPr>
              <a:t>value</a:t>
            </a:r>
            <a:r>
              <a:rPr lang="de-DE" dirty="0">
                <a:solidFill>
                  <a:srgbClr val="000000"/>
                </a:solidFill>
                <a:latin typeface="Consolas" charset="0"/>
              </a:rPr>
              <a:t>);</a:t>
            </a:r>
          </a:p>
          <a:p>
            <a:r>
              <a:rPr lang="en-US" dirty="0">
                <a:solidFill>
                  <a:srgbClr val="000000"/>
                </a:solidFill>
                <a:latin typeface="Consolas" charset="0"/>
              </a:rPr>
              <a:t>            </a:t>
            </a:r>
            <a:r>
              <a:rPr lang="en-US" dirty="0">
                <a:solidFill>
                  <a:srgbClr val="008000"/>
                </a:solidFill>
                <a:latin typeface="Consolas" charset="0"/>
              </a:rPr>
              <a:t>// value is now 44</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Tree>
    <p:extLst>
      <p:ext uri="{BB962C8B-B14F-4D97-AF65-F5344CB8AC3E}">
        <p14:creationId xmlns:p14="http://schemas.microsoft.com/office/powerpoint/2010/main" val="9799650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 Constructors</a:t>
            </a:r>
          </a:p>
        </p:txBody>
      </p:sp>
      <p:sp>
        <p:nvSpPr>
          <p:cNvPr id="3" name="Content Placeholder 2"/>
          <p:cNvSpPr>
            <a:spLocks noGrp="1"/>
          </p:cNvSpPr>
          <p:nvPr>
            <p:ph idx="1"/>
          </p:nvPr>
        </p:nvSpPr>
        <p:spPr>
          <a:xfrm>
            <a:off x="919245" y="1690720"/>
            <a:ext cx="8946541" cy="4195481"/>
          </a:xfrm>
        </p:spPr>
        <p:txBody>
          <a:bodyPr/>
          <a:lstStyle/>
          <a:p>
            <a:r>
              <a:rPr lang="en-US" dirty="0"/>
              <a:t>No parameters – default constructor. If class has no constructors defined, compiler </a:t>
            </a:r>
            <a:r>
              <a:rPr lang="en-US" dirty="0" err="1"/>
              <a:t>autogenerates</a:t>
            </a:r>
            <a:r>
              <a:rPr lang="en-US" dirty="0"/>
              <a:t> one for you – unless class is static.</a:t>
            </a:r>
          </a:p>
          <a:p>
            <a:r>
              <a:rPr lang="en-US" dirty="0"/>
              <a:t>Constructors can be overloaded</a:t>
            </a:r>
          </a:p>
          <a:p>
            <a:r>
              <a:rPr lang="en-US" dirty="0"/>
              <a:t>Default constructor </a:t>
            </a:r>
            <a:br>
              <a:rPr lang="en-US" dirty="0"/>
            </a:br>
            <a:r>
              <a:rPr lang="en-US" dirty="0"/>
              <a:t>is not required</a:t>
            </a:r>
          </a:p>
          <a:p>
            <a:endParaRPr lang="en-US" dirty="0"/>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34</a:t>
            </a:fld>
            <a:endParaRPr lang="en-US" dirty="0"/>
          </a:p>
        </p:txBody>
      </p:sp>
      <p:sp>
        <p:nvSpPr>
          <p:cNvPr id="5" name="Rectangle 4"/>
          <p:cNvSpPr/>
          <p:nvPr/>
        </p:nvSpPr>
        <p:spPr>
          <a:xfrm>
            <a:off x="4110842" y="3256900"/>
            <a:ext cx="7954488" cy="3416320"/>
          </a:xfrm>
          <a:prstGeom prst="rect">
            <a:avLst/>
          </a:prstGeom>
          <a:solidFill>
            <a:schemeClr val="tx1"/>
          </a:solidFill>
        </p:spPr>
        <p:txBody>
          <a:bodyPr wrap="square">
            <a:spAutoFit/>
          </a:bodyPr>
          <a:lstStyle/>
          <a:p>
            <a:r>
              <a:rPr lang="en-US" dirty="0">
                <a:solidFill>
                  <a:srgbClr val="000000"/>
                </a:solidFill>
                <a:latin typeface="Consolas" charset="0"/>
              </a:rPr>
              <a:t> </a:t>
            </a:r>
            <a:r>
              <a:rPr lang="en-US" dirty="0">
                <a:solidFill>
                  <a:srgbClr val="0000FF"/>
                </a:solidFill>
                <a:latin typeface="Consolas" charset="0"/>
              </a:rPr>
              <a:t>public</a:t>
            </a:r>
            <a:r>
              <a:rPr lang="en-US" dirty="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a:solidFill>
                  <a:srgbClr val="2B91AF"/>
                </a:solidFill>
                <a:latin typeface="Consolas" charset="0"/>
              </a:rPr>
              <a:t>Employee</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Salary</a:t>
            </a:r>
            <a:r>
              <a:rPr lang="de-DE" dirty="0">
                <a:solidFill>
                  <a:srgbClr val="000000"/>
                </a:solidFill>
                <a:latin typeface="Consolas" charset="0"/>
              </a:rPr>
              <a:t>;</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00"/>
                </a:solidFill>
                <a:latin typeface="Consolas" charset="0"/>
              </a:rPr>
              <a:t>Employee</a:t>
            </a:r>
            <a:r>
              <a:rPr lang="de-DE" dirty="0">
                <a:solidFill>
                  <a:srgbClr val="000000"/>
                </a:solidFill>
                <a:latin typeface="Consolas" charset="0"/>
              </a:rPr>
              <a:t>(</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annualSalary</a:t>
            </a:r>
            <a:r>
              <a:rPr lang="de-DE" dirty="0">
                <a:solidFill>
                  <a:srgbClr val="000000"/>
                </a:solidFill>
                <a:latin typeface="Consolas" charset="0"/>
              </a:rPr>
              <a:t>)</a:t>
            </a: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00"/>
                </a:solidFill>
                <a:latin typeface="Consolas" charset="0"/>
              </a:rPr>
              <a:t>Salary</a:t>
            </a:r>
            <a:r>
              <a:rPr lang="de-DE" dirty="0">
                <a:solidFill>
                  <a:srgbClr val="000000"/>
                </a:solidFill>
                <a:latin typeface="Consolas" charset="0"/>
              </a:rPr>
              <a:t> = </a:t>
            </a:r>
            <a:r>
              <a:rPr lang="de-DE" dirty="0" err="1">
                <a:solidFill>
                  <a:srgbClr val="000000"/>
                </a:solidFill>
                <a:latin typeface="Consolas" charset="0"/>
              </a:rPr>
              <a:t>annualSalary</a:t>
            </a:r>
            <a:r>
              <a:rPr lang="de-DE" dirty="0">
                <a:solidFill>
                  <a:srgbClr val="000000"/>
                </a:solidFill>
                <a:latin typeface="Consolas" charset="0"/>
              </a:rPr>
              <a:t>;</a:t>
            </a: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00"/>
                </a:solidFill>
                <a:latin typeface="Consolas" charset="0"/>
              </a:rPr>
              <a:t>Employee</a:t>
            </a:r>
            <a:r>
              <a:rPr lang="de-DE" dirty="0">
                <a:solidFill>
                  <a:srgbClr val="000000"/>
                </a:solidFill>
                <a:latin typeface="Consolas" charset="0"/>
              </a:rPr>
              <a:t>(</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weeklySalary</a:t>
            </a:r>
            <a:r>
              <a:rPr lang="de-DE" dirty="0">
                <a:solidFill>
                  <a:srgbClr val="000000"/>
                </a:solidFill>
                <a:latin typeface="Consolas" charset="0"/>
              </a:rPr>
              <a:t>, </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numberOfWeeks</a:t>
            </a:r>
            <a:r>
              <a:rPr lang="de-DE" dirty="0">
                <a:solidFill>
                  <a:srgbClr val="000000"/>
                </a:solidFill>
                <a:latin typeface="Consolas" charset="0"/>
              </a:rPr>
              <a:t>)</a:t>
            </a: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00"/>
                </a:solidFill>
                <a:latin typeface="Consolas" charset="0"/>
              </a:rPr>
              <a:t>Salary</a:t>
            </a:r>
            <a:r>
              <a:rPr lang="de-DE" dirty="0">
                <a:solidFill>
                  <a:srgbClr val="000000"/>
                </a:solidFill>
                <a:latin typeface="Consolas" charset="0"/>
              </a:rPr>
              <a:t> = </a:t>
            </a:r>
            <a:r>
              <a:rPr lang="de-DE" dirty="0" err="1">
                <a:solidFill>
                  <a:srgbClr val="000000"/>
                </a:solidFill>
                <a:latin typeface="Consolas" charset="0"/>
              </a:rPr>
              <a:t>weeklySalary</a:t>
            </a:r>
            <a:r>
              <a:rPr lang="de-DE" dirty="0">
                <a:solidFill>
                  <a:srgbClr val="000000"/>
                </a:solidFill>
                <a:latin typeface="Consolas" charset="0"/>
              </a:rPr>
              <a:t> * </a:t>
            </a:r>
            <a:r>
              <a:rPr lang="de-DE" dirty="0" err="1">
                <a:solidFill>
                  <a:srgbClr val="000000"/>
                </a:solidFill>
                <a:latin typeface="Consolas" charset="0"/>
              </a:rPr>
              <a:t>numberOfWeeks</a:t>
            </a:r>
            <a:r>
              <a:rPr lang="de-DE" dirty="0">
                <a:solidFill>
                  <a:srgbClr val="000000"/>
                </a:solidFill>
                <a:latin typeface="Consolas" charset="0"/>
              </a:rPr>
              <a:t>;</a:t>
            </a: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Tree>
    <p:extLst>
      <p:ext uri="{BB962C8B-B14F-4D97-AF65-F5344CB8AC3E}">
        <p14:creationId xmlns:p14="http://schemas.microsoft.com/office/powerpoint/2010/main" val="12202039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 Constructors</a:t>
            </a:r>
          </a:p>
        </p:txBody>
      </p:sp>
      <p:sp>
        <p:nvSpPr>
          <p:cNvPr id="3" name="Content Placeholder 2"/>
          <p:cNvSpPr>
            <a:spLocks noGrp="1"/>
          </p:cNvSpPr>
          <p:nvPr>
            <p:ph idx="1"/>
          </p:nvPr>
        </p:nvSpPr>
        <p:spPr/>
        <p:txBody>
          <a:bodyPr/>
          <a:lstStyle/>
          <a:p>
            <a:r>
              <a:rPr lang="en-US" dirty="0"/>
              <a:t>A constructor can use the </a:t>
            </a:r>
            <a:r>
              <a:rPr lang="en-US" b="1" dirty="0"/>
              <a:t>base</a:t>
            </a:r>
            <a:r>
              <a:rPr lang="en-US" dirty="0"/>
              <a:t> keyword to call the constructor of a base class.</a:t>
            </a:r>
          </a:p>
          <a:p>
            <a:r>
              <a:rPr lang="en-US" dirty="0"/>
              <a:t>The base keyword can be used with or without parameters. </a:t>
            </a:r>
          </a:p>
          <a:p>
            <a:r>
              <a:rPr lang="en-US" dirty="0"/>
              <a:t>Any parameters to the constructor can be used as parameters to base</a:t>
            </a:r>
          </a:p>
          <a:p>
            <a:r>
              <a:rPr lang="en-US" dirty="0"/>
              <a:t>In a derived class, if a base-class </a:t>
            </a:r>
            <a:br>
              <a:rPr lang="en-US" dirty="0"/>
            </a:br>
            <a:r>
              <a:rPr lang="en-US" dirty="0"/>
              <a:t>constructor is not called explicitly </a:t>
            </a:r>
            <a:br>
              <a:rPr lang="en-US" dirty="0"/>
            </a:br>
            <a:r>
              <a:rPr lang="en-US" dirty="0"/>
              <a:t>by using the </a:t>
            </a:r>
            <a:r>
              <a:rPr lang="en-US" b="1" dirty="0"/>
              <a:t>base</a:t>
            </a:r>
            <a:r>
              <a:rPr lang="en-US" dirty="0"/>
              <a:t> keyword, </a:t>
            </a:r>
            <a:br>
              <a:rPr lang="en-US" dirty="0"/>
            </a:br>
            <a:r>
              <a:rPr lang="en-US" dirty="0"/>
              <a:t>the default constructor, </a:t>
            </a:r>
            <a:br>
              <a:rPr lang="en-US" dirty="0"/>
            </a:br>
            <a:r>
              <a:rPr lang="en-US" dirty="0"/>
              <a:t>if there is one, is called implicitly.</a:t>
            </a:r>
          </a:p>
        </p:txBody>
      </p:sp>
      <p:sp>
        <p:nvSpPr>
          <p:cNvPr id="4" name="Slide Number Placeholder 3"/>
          <p:cNvSpPr>
            <a:spLocks noGrp="1"/>
          </p:cNvSpPr>
          <p:nvPr>
            <p:ph type="sldNum" sz="quarter" idx="12"/>
          </p:nvPr>
        </p:nvSpPr>
        <p:spPr/>
        <p:txBody>
          <a:bodyPr/>
          <a:lstStyle/>
          <a:p>
            <a:fld id="{D57F1E4F-1CFF-5643-939E-02111984F565}" type="slidenum">
              <a:rPr lang="en-US" smtClean="0"/>
              <a:t>35</a:t>
            </a:fld>
            <a:endParaRPr lang="en-US" dirty="0"/>
          </a:p>
        </p:txBody>
      </p:sp>
      <p:sp>
        <p:nvSpPr>
          <p:cNvPr id="5" name="Rectangle 4"/>
          <p:cNvSpPr/>
          <p:nvPr/>
        </p:nvSpPr>
        <p:spPr>
          <a:xfrm>
            <a:off x="5909953" y="4305519"/>
            <a:ext cx="6096000" cy="2308324"/>
          </a:xfrm>
          <a:prstGeom prst="rect">
            <a:avLst/>
          </a:prstGeom>
          <a:solidFill>
            <a:schemeClr val="tx1"/>
          </a:solidFill>
        </p:spPr>
        <p:txBody>
          <a:bodyPr>
            <a:spAutoFit/>
          </a:bodyPr>
          <a:lstStyle/>
          <a:p>
            <a:r>
              <a:rPr lang="en-US" dirty="0">
                <a:solidFill>
                  <a:srgbClr val="000000"/>
                </a:solidFill>
                <a:latin typeface="Consolas" charset="0"/>
              </a:rPr>
              <a:t> </a:t>
            </a:r>
            <a:r>
              <a:rPr lang="en-US" dirty="0">
                <a:solidFill>
                  <a:srgbClr val="0000FF"/>
                </a:solidFill>
                <a:latin typeface="Consolas" charset="0"/>
              </a:rPr>
              <a:t>public</a:t>
            </a:r>
            <a:r>
              <a:rPr lang="en-US" dirty="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a:solidFill>
                  <a:srgbClr val="2B91AF"/>
                </a:solidFill>
                <a:latin typeface="Consolas" charset="0"/>
              </a:rPr>
              <a:t>Manager</a:t>
            </a:r>
            <a:r>
              <a:rPr lang="en-US" dirty="0">
                <a:solidFill>
                  <a:srgbClr val="000000"/>
                </a:solidFill>
                <a:latin typeface="Consolas" charset="0"/>
              </a:rPr>
              <a:t> : </a:t>
            </a:r>
            <a:r>
              <a:rPr lang="en-US" dirty="0">
                <a:solidFill>
                  <a:srgbClr val="2B91AF"/>
                </a:solidFill>
                <a:latin typeface="Consolas" charset="0"/>
              </a:rPr>
              <a:t>Employee</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Manager(</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annualSalary</a:t>
            </a:r>
            <a:r>
              <a:rPr lang="de-DE" dirty="0">
                <a:solidFill>
                  <a:srgbClr val="000000"/>
                </a:solidFill>
                <a:latin typeface="Consolas" charset="0"/>
              </a:rPr>
              <a:t>)</a:t>
            </a:r>
          </a:p>
          <a:p>
            <a:r>
              <a:rPr lang="en-US" dirty="0">
                <a:solidFill>
                  <a:srgbClr val="000000"/>
                </a:solidFill>
                <a:latin typeface="Consolas" charset="0"/>
              </a:rPr>
              <a:t>            : </a:t>
            </a:r>
            <a:r>
              <a:rPr lang="en-US" dirty="0">
                <a:solidFill>
                  <a:srgbClr val="0000FF"/>
                </a:solidFill>
                <a:latin typeface="Consolas" charset="0"/>
              </a:rPr>
              <a:t>base</a:t>
            </a:r>
            <a:r>
              <a:rPr lang="en-US" dirty="0">
                <a:solidFill>
                  <a:srgbClr val="000000"/>
                </a:solidFill>
                <a:latin typeface="Consolas" charset="0"/>
              </a:rPr>
              <a:t>(</a:t>
            </a:r>
            <a:r>
              <a:rPr lang="en-US" dirty="0" err="1">
                <a:solidFill>
                  <a:srgbClr val="000000"/>
                </a:solidFill>
                <a:latin typeface="Consolas" charset="0"/>
              </a:rPr>
              <a:t>annualSalary</a:t>
            </a:r>
            <a:r>
              <a:rPr lang="en-US" dirty="0">
                <a:solidFill>
                  <a:srgbClr val="000000"/>
                </a:solidFill>
                <a:latin typeface="Consolas" charset="0"/>
              </a:rPr>
              <a:t>)</a:t>
            </a:r>
          </a:p>
          <a:p>
            <a:r>
              <a:rPr lang="de-DE" dirty="0">
                <a:solidFill>
                  <a:srgbClr val="000000"/>
                </a:solidFill>
                <a:latin typeface="Consolas" charset="0"/>
              </a:rPr>
              <a:t>        {</a:t>
            </a:r>
          </a:p>
          <a:p>
            <a:r>
              <a:rPr lang="de-DE" dirty="0">
                <a:solidFill>
                  <a:srgbClr val="000000"/>
                </a:solidFill>
                <a:latin typeface="Consolas" charset="0"/>
              </a:rPr>
              <a:t>            </a:t>
            </a:r>
            <a:r>
              <a:rPr lang="de-DE" dirty="0">
                <a:solidFill>
                  <a:srgbClr val="008000"/>
                </a:solidFill>
                <a:latin typeface="Consolas" charset="0"/>
              </a:rPr>
              <a:t>//Add </a:t>
            </a:r>
            <a:r>
              <a:rPr lang="de-DE" dirty="0" err="1">
                <a:solidFill>
                  <a:srgbClr val="008000"/>
                </a:solidFill>
                <a:latin typeface="Consolas" charset="0"/>
              </a:rPr>
              <a:t>further</a:t>
            </a:r>
            <a:r>
              <a:rPr lang="de-DE" dirty="0">
                <a:solidFill>
                  <a:srgbClr val="008000"/>
                </a:solidFill>
                <a:latin typeface="Consolas" charset="0"/>
              </a:rPr>
              <a:t> </a:t>
            </a:r>
            <a:r>
              <a:rPr lang="de-DE" dirty="0" err="1">
                <a:solidFill>
                  <a:srgbClr val="008000"/>
                </a:solidFill>
                <a:latin typeface="Consolas" charset="0"/>
              </a:rPr>
              <a:t>instructions</a:t>
            </a:r>
            <a:r>
              <a:rPr lang="de-DE" dirty="0">
                <a:solidFill>
                  <a:srgbClr val="008000"/>
                </a:solidFill>
                <a:latin typeface="Consolas" charset="0"/>
              </a:rPr>
              <a:t> </a:t>
            </a:r>
            <a:r>
              <a:rPr lang="de-DE" dirty="0" err="1">
                <a:solidFill>
                  <a:srgbClr val="008000"/>
                </a:solidFill>
                <a:latin typeface="Consolas" charset="0"/>
              </a:rPr>
              <a:t>here</a:t>
            </a:r>
            <a:r>
              <a:rPr lang="de-DE" dirty="0">
                <a:solidFill>
                  <a:srgbClr val="008000"/>
                </a:solidFill>
                <a:latin typeface="Consolas" charset="0"/>
              </a:rPr>
              <a:t>.</a:t>
            </a:r>
            <a:endParaRPr lang="de-DE"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Tree>
    <p:extLst>
      <p:ext uri="{BB962C8B-B14F-4D97-AF65-F5344CB8AC3E}">
        <p14:creationId xmlns:p14="http://schemas.microsoft.com/office/powerpoint/2010/main" val="16469634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 Constructors</a:t>
            </a:r>
          </a:p>
        </p:txBody>
      </p:sp>
      <p:sp>
        <p:nvSpPr>
          <p:cNvPr id="3" name="Content Placeholder 2"/>
          <p:cNvSpPr>
            <a:spLocks noGrp="1"/>
          </p:cNvSpPr>
          <p:nvPr>
            <p:ph idx="1"/>
          </p:nvPr>
        </p:nvSpPr>
        <p:spPr>
          <a:xfrm>
            <a:off x="830180" y="1696659"/>
            <a:ext cx="8946541" cy="4195481"/>
          </a:xfrm>
        </p:spPr>
        <p:txBody>
          <a:bodyPr/>
          <a:lstStyle/>
          <a:p>
            <a:r>
              <a:rPr lang="en-US" dirty="0"/>
              <a:t>A constructor can invoke another constructor in the same object by using the </a:t>
            </a:r>
            <a:r>
              <a:rPr lang="en-US" b="1" dirty="0"/>
              <a:t>this</a:t>
            </a:r>
            <a:r>
              <a:rPr lang="en-US" dirty="0"/>
              <a:t> keyword. </a:t>
            </a:r>
          </a:p>
          <a:p>
            <a:r>
              <a:rPr lang="en-US" dirty="0"/>
              <a:t>Like </a:t>
            </a:r>
            <a:r>
              <a:rPr lang="en-US" b="1" dirty="0"/>
              <a:t>base</a:t>
            </a:r>
            <a:r>
              <a:rPr lang="en-US" dirty="0"/>
              <a:t>, </a:t>
            </a:r>
            <a:r>
              <a:rPr lang="en-US" b="1" dirty="0"/>
              <a:t>this</a:t>
            </a:r>
            <a:r>
              <a:rPr lang="en-US" dirty="0"/>
              <a:t> can be used with or without parameters, and any parameters in the constructor are available as parameters to </a:t>
            </a:r>
            <a:r>
              <a:rPr lang="en-US" b="1" dirty="0"/>
              <a:t>this</a:t>
            </a:r>
            <a:r>
              <a:rPr lang="en-US" dirty="0"/>
              <a:t>.</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36</a:t>
            </a:fld>
            <a:endParaRPr lang="en-US" dirty="0"/>
          </a:p>
        </p:txBody>
      </p:sp>
      <p:sp>
        <p:nvSpPr>
          <p:cNvPr id="5" name="Rectangle 4"/>
          <p:cNvSpPr/>
          <p:nvPr/>
        </p:nvSpPr>
        <p:spPr>
          <a:xfrm>
            <a:off x="3974276" y="3349830"/>
            <a:ext cx="8037616" cy="3416320"/>
          </a:xfrm>
          <a:prstGeom prst="rect">
            <a:avLst/>
          </a:prstGeom>
          <a:solidFill>
            <a:schemeClr val="tx1"/>
          </a:solidFill>
        </p:spPr>
        <p:txBody>
          <a:bodyPr wrap="square">
            <a:spAutoFit/>
          </a:bodyPr>
          <a:lstStyle/>
          <a:p>
            <a:r>
              <a:rPr lang="en-US" dirty="0">
                <a:solidFill>
                  <a:srgbClr val="000000"/>
                </a:solidFill>
                <a:latin typeface="Consolas" charset="0"/>
              </a:rPr>
              <a:t>    </a:t>
            </a:r>
            <a:r>
              <a:rPr lang="en-US" dirty="0">
                <a:solidFill>
                  <a:srgbClr val="0000FF"/>
                </a:solidFill>
                <a:latin typeface="Consolas" charset="0"/>
              </a:rPr>
              <a:t>public</a:t>
            </a:r>
            <a:r>
              <a:rPr lang="en-US" dirty="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a:solidFill>
                  <a:srgbClr val="2B91AF"/>
                </a:solidFill>
                <a:latin typeface="Consolas" charset="0"/>
              </a:rPr>
              <a:t>Employee</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Salary</a:t>
            </a:r>
            <a:r>
              <a:rPr lang="de-DE" dirty="0">
                <a:solidFill>
                  <a:srgbClr val="000000"/>
                </a:solidFill>
                <a:latin typeface="Consolas" charset="0"/>
              </a:rPr>
              <a:t>;</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00"/>
                </a:solidFill>
                <a:latin typeface="Consolas" charset="0"/>
              </a:rPr>
              <a:t>Employee</a:t>
            </a:r>
            <a:r>
              <a:rPr lang="de-DE" dirty="0">
                <a:solidFill>
                  <a:srgbClr val="000000"/>
                </a:solidFill>
                <a:latin typeface="Consolas" charset="0"/>
              </a:rPr>
              <a:t>(</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annualSalary</a:t>
            </a:r>
            <a:r>
              <a:rPr lang="de-DE" dirty="0">
                <a:solidFill>
                  <a:srgbClr val="000000"/>
                </a:solidFill>
                <a:latin typeface="Consolas" charset="0"/>
              </a:rPr>
              <a:t>)</a:t>
            </a: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00"/>
                </a:solidFill>
                <a:latin typeface="Consolas" charset="0"/>
              </a:rPr>
              <a:t>Salary</a:t>
            </a:r>
            <a:r>
              <a:rPr lang="de-DE" dirty="0">
                <a:solidFill>
                  <a:srgbClr val="000000"/>
                </a:solidFill>
                <a:latin typeface="Consolas" charset="0"/>
              </a:rPr>
              <a:t> = </a:t>
            </a:r>
            <a:r>
              <a:rPr lang="de-DE" dirty="0" err="1">
                <a:solidFill>
                  <a:srgbClr val="000000"/>
                </a:solidFill>
                <a:latin typeface="Consolas" charset="0"/>
              </a:rPr>
              <a:t>annualSalary</a:t>
            </a:r>
            <a:r>
              <a:rPr lang="de-DE" dirty="0">
                <a:solidFill>
                  <a:srgbClr val="000000"/>
                </a:solidFill>
                <a:latin typeface="Consolas" charset="0"/>
              </a:rPr>
              <a:t>;</a:t>
            </a: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00"/>
                </a:solidFill>
                <a:latin typeface="Consolas" charset="0"/>
              </a:rPr>
              <a:t>Employee</a:t>
            </a:r>
            <a:r>
              <a:rPr lang="de-DE" dirty="0">
                <a:solidFill>
                  <a:srgbClr val="000000"/>
                </a:solidFill>
                <a:latin typeface="Consolas" charset="0"/>
              </a:rPr>
              <a:t>(</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weeklySalary</a:t>
            </a:r>
            <a:r>
              <a:rPr lang="de-DE" dirty="0">
                <a:solidFill>
                  <a:srgbClr val="000000"/>
                </a:solidFill>
                <a:latin typeface="Consolas" charset="0"/>
              </a:rPr>
              <a:t>, </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numberOfWeeks</a:t>
            </a:r>
            <a:r>
              <a:rPr lang="de-DE" dirty="0">
                <a:solidFill>
                  <a:srgbClr val="000000"/>
                </a:solidFill>
                <a:latin typeface="Consolas" charset="0"/>
              </a:rPr>
              <a:t>)</a:t>
            </a:r>
          </a:p>
          <a:p>
            <a:r>
              <a:rPr lang="de-DE" dirty="0">
                <a:solidFill>
                  <a:srgbClr val="000000"/>
                </a:solidFill>
                <a:latin typeface="Consolas" charset="0"/>
              </a:rPr>
              <a:t>            : </a:t>
            </a:r>
            <a:r>
              <a:rPr lang="de-DE" dirty="0" err="1">
                <a:solidFill>
                  <a:srgbClr val="0000FF"/>
                </a:solidFill>
                <a:latin typeface="Consolas" charset="0"/>
              </a:rPr>
              <a:t>this</a:t>
            </a:r>
            <a:r>
              <a:rPr lang="de-DE" dirty="0">
                <a:solidFill>
                  <a:srgbClr val="000000"/>
                </a:solidFill>
                <a:latin typeface="Consolas" charset="0"/>
              </a:rPr>
              <a:t>(</a:t>
            </a:r>
            <a:r>
              <a:rPr lang="de-DE" dirty="0" err="1">
                <a:solidFill>
                  <a:srgbClr val="000000"/>
                </a:solidFill>
                <a:latin typeface="Consolas" charset="0"/>
              </a:rPr>
              <a:t>weeklySalary</a:t>
            </a:r>
            <a:r>
              <a:rPr lang="de-DE" dirty="0">
                <a:solidFill>
                  <a:srgbClr val="000000"/>
                </a:solidFill>
                <a:latin typeface="Consolas" charset="0"/>
              </a:rPr>
              <a:t> * </a:t>
            </a:r>
            <a:r>
              <a:rPr lang="de-DE" dirty="0" err="1">
                <a:solidFill>
                  <a:srgbClr val="000000"/>
                </a:solidFill>
                <a:latin typeface="Consolas" charset="0"/>
              </a:rPr>
              <a:t>numberOfWeeks</a:t>
            </a:r>
            <a:r>
              <a:rPr lang="de-DE" dirty="0">
                <a:solidFill>
                  <a:srgbClr val="000000"/>
                </a:solidFill>
                <a:latin typeface="Consolas" charset="0"/>
              </a:rPr>
              <a:t>)</a:t>
            </a:r>
          </a:p>
          <a:p>
            <a:r>
              <a:rPr lang="de-DE" dirty="0">
                <a:solidFill>
                  <a:srgbClr val="000000"/>
                </a:solidFill>
                <a:latin typeface="Consolas" charset="0"/>
              </a:rPr>
              <a:t>        {</a:t>
            </a: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Tree>
    <p:extLst>
      <p:ext uri="{BB962C8B-B14F-4D97-AF65-F5344CB8AC3E}">
        <p14:creationId xmlns:p14="http://schemas.microsoft.com/office/powerpoint/2010/main" val="15982132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 Constructors</a:t>
            </a:r>
          </a:p>
        </p:txBody>
      </p:sp>
      <p:sp>
        <p:nvSpPr>
          <p:cNvPr id="3" name="Content Placeholder 2"/>
          <p:cNvSpPr>
            <a:spLocks noGrp="1"/>
          </p:cNvSpPr>
          <p:nvPr>
            <p:ph idx="1"/>
          </p:nvPr>
        </p:nvSpPr>
        <p:spPr/>
        <p:txBody>
          <a:bodyPr/>
          <a:lstStyle/>
          <a:p>
            <a:r>
              <a:rPr lang="en-US" dirty="0"/>
              <a:t>Constructors can be marked as </a:t>
            </a:r>
          </a:p>
          <a:p>
            <a:pPr lvl="1"/>
            <a:r>
              <a:rPr lang="en-US" dirty="0"/>
              <a:t>public</a:t>
            </a:r>
          </a:p>
          <a:p>
            <a:pPr lvl="1"/>
            <a:r>
              <a:rPr lang="en-US" dirty="0"/>
              <a:t>private</a:t>
            </a:r>
          </a:p>
          <a:p>
            <a:pPr lvl="1"/>
            <a:r>
              <a:rPr lang="en-US" dirty="0"/>
              <a:t>protected</a:t>
            </a:r>
          </a:p>
          <a:p>
            <a:pPr lvl="1"/>
            <a:r>
              <a:rPr lang="en-US" dirty="0"/>
              <a:t>internal</a:t>
            </a:r>
          </a:p>
          <a:p>
            <a:pPr lvl="1"/>
            <a:r>
              <a:rPr lang="en-US" dirty="0"/>
              <a:t>protected internal</a:t>
            </a:r>
          </a:p>
          <a:p>
            <a:r>
              <a:rPr lang="en-US" dirty="0"/>
              <a:t>A constructor can be declared static by using the static keyword. Static constructors are called automatically, immediately before any static fields are accessed, and are generally used to initialize static class members. No access modifiers or parameters are allowed.</a:t>
            </a:r>
          </a:p>
        </p:txBody>
      </p:sp>
      <p:sp>
        <p:nvSpPr>
          <p:cNvPr id="4" name="Slide Number Placeholder 3"/>
          <p:cNvSpPr>
            <a:spLocks noGrp="1"/>
          </p:cNvSpPr>
          <p:nvPr>
            <p:ph type="sldNum" sz="quarter" idx="12"/>
          </p:nvPr>
        </p:nvSpPr>
        <p:spPr/>
        <p:txBody>
          <a:bodyPr/>
          <a:lstStyle/>
          <a:p>
            <a:fld id="{D57F1E4F-1CFF-5643-939E-02111984F565}" type="slidenum">
              <a:rPr lang="en-US" smtClean="0"/>
              <a:t>37</a:t>
            </a:fld>
            <a:endParaRPr lang="en-US" dirty="0"/>
          </a:p>
        </p:txBody>
      </p:sp>
    </p:spTree>
    <p:extLst>
      <p:ext uri="{BB962C8B-B14F-4D97-AF65-F5344CB8AC3E}">
        <p14:creationId xmlns:p14="http://schemas.microsoft.com/office/powerpoint/2010/main" val="3558378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 this</a:t>
            </a:r>
          </a:p>
        </p:txBody>
      </p:sp>
      <p:sp>
        <p:nvSpPr>
          <p:cNvPr id="3" name="Content Placeholder 2"/>
          <p:cNvSpPr>
            <a:spLocks noGrp="1"/>
          </p:cNvSpPr>
          <p:nvPr>
            <p:ph idx="1"/>
          </p:nvPr>
        </p:nvSpPr>
        <p:spPr/>
        <p:txBody>
          <a:bodyPr/>
          <a:lstStyle/>
          <a:p>
            <a:r>
              <a:rPr lang="en-US" dirty="0"/>
              <a:t>The </a:t>
            </a:r>
            <a:r>
              <a:rPr lang="en-US" b="1" dirty="0"/>
              <a:t>this</a:t>
            </a:r>
            <a:r>
              <a:rPr lang="en-US" dirty="0"/>
              <a:t> keyword refers to the current instance of the class and is also used as a modifier of the first parameter of an extension method.</a:t>
            </a:r>
          </a:p>
          <a:p>
            <a:r>
              <a:rPr lang="en-US" dirty="0"/>
              <a:t>To qualify members hidden by similar names</a:t>
            </a:r>
          </a:p>
          <a:p>
            <a:r>
              <a:rPr lang="en-US" dirty="0"/>
              <a:t>To pass an object as a parameter to other methods</a:t>
            </a:r>
          </a:p>
          <a:p>
            <a:r>
              <a:rPr lang="en-US" dirty="0"/>
              <a:t>To declare indexers</a:t>
            </a:r>
          </a:p>
          <a:p>
            <a:r>
              <a:rPr lang="en-US" dirty="0"/>
              <a:t>Static member functions, because they exist at the class level and not as part of an object, do not have a </a:t>
            </a:r>
            <a:r>
              <a:rPr lang="en-US" b="1" dirty="0"/>
              <a:t>this</a:t>
            </a:r>
            <a:r>
              <a:rPr lang="en-US" dirty="0"/>
              <a:t> pointer</a:t>
            </a:r>
          </a:p>
        </p:txBody>
      </p:sp>
      <p:sp>
        <p:nvSpPr>
          <p:cNvPr id="4" name="Slide Number Placeholder 3"/>
          <p:cNvSpPr>
            <a:spLocks noGrp="1"/>
          </p:cNvSpPr>
          <p:nvPr>
            <p:ph type="sldNum" sz="quarter" idx="12"/>
          </p:nvPr>
        </p:nvSpPr>
        <p:spPr/>
        <p:txBody>
          <a:bodyPr/>
          <a:lstStyle/>
          <a:p>
            <a:fld id="{D57F1E4F-1CFF-5643-939E-02111984F565}" type="slidenum">
              <a:rPr lang="en-US" smtClean="0"/>
              <a:t>38</a:t>
            </a:fld>
            <a:endParaRPr lang="en-US" dirty="0"/>
          </a:p>
        </p:txBody>
      </p:sp>
    </p:spTree>
    <p:extLst>
      <p:ext uri="{BB962C8B-B14F-4D97-AF65-F5344CB8AC3E}">
        <p14:creationId xmlns:p14="http://schemas.microsoft.com/office/powerpoint/2010/main" val="20709431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 this</a:t>
            </a:r>
          </a:p>
        </p:txBody>
      </p:sp>
      <p:sp>
        <p:nvSpPr>
          <p:cNvPr id="3" name="Content Placeholder 2"/>
          <p:cNvSpPr>
            <a:spLocks noGrp="1"/>
          </p:cNvSpPr>
          <p:nvPr>
            <p:ph idx="1"/>
          </p:nvPr>
        </p:nvSpPr>
        <p:spPr/>
        <p:txBody>
          <a:bodyPr/>
          <a:lstStyle/>
          <a:p>
            <a:r>
              <a:rPr lang="en-US" dirty="0"/>
              <a:t>qualify members hidden </a:t>
            </a:r>
            <a:br>
              <a:rPr lang="en-US" dirty="0"/>
            </a:br>
            <a:r>
              <a:rPr lang="en-US" dirty="0"/>
              <a:t>by similar names</a:t>
            </a:r>
          </a:p>
          <a:p>
            <a:endParaRPr lang="en-US" dirty="0"/>
          </a:p>
          <a:p>
            <a:endParaRPr lang="en-US" dirty="0"/>
          </a:p>
          <a:p>
            <a:endParaRPr lang="en-US" dirty="0"/>
          </a:p>
          <a:p>
            <a:endParaRPr lang="en-US" dirty="0"/>
          </a:p>
          <a:p>
            <a:endParaRPr lang="en-US" dirty="0"/>
          </a:p>
          <a:p>
            <a:r>
              <a:rPr lang="en-US" dirty="0"/>
              <a:t>Indexer</a:t>
            </a:r>
            <a:br>
              <a:rPr lang="en-US" dirty="0"/>
            </a:br>
            <a:r>
              <a:rPr lang="en-US" dirty="0" err="1"/>
              <a:t>var</a:t>
            </a:r>
            <a:r>
              <a:rPr lang="en-US" dirty="0"/>
              <a:t> x = new List&lt;string&gt;();</a:t>
            </a:r>
            <a:br>
              <a:rPr lang="en-US" dirty="0"/>
            </a:br>
            <a:r>
              <a:rPr lang="en-US" dirty="0" err="1"/>
              <a:t>var</a:t>
            </a:r>
            <a:r>
              <a:rPr lang="en-US" dirty="0"/>
              <a:t> s = x[0];</a:t>
            </a:r>
          </a:p>
        </p:txBody>
      </p:sp>
      <p:sp>
        <p:nvSpPr>
          <p:cNvPr id="4" name="Slide Number Placeholder 3"/>
          <p:cNvSpPr>
            <a:spLocks noGrp="1"/>
          </p:cNvSpPr>
          <p:nvPr>
            <p:ph type="sldNum" sz="quarter" idx="12"/>
          </p:nvPr>
        </p:nvSpPr>
        <p:spPr/>
        <p:txBody>
          <a:bodyPr/>
          <a:lstStyle/>
          <a:p>
            <a:fld id="{D57F1E4F-1CFF-5643-939E-02111984F565}" type="slidenum">
              <a:rPr lang="en-US" smtClean="0"/>
              <a:t>39</a:t>
            </a:fld>
            <a:endParaRPr lang="en-US" dirty="0"/>
          </a:p>
        </p:txBody>
      </p:sp>
      <p:sp>
        <p:nvSpPr>
          <p:cNvPr id="5" name="Rectangle 4"/>
          <p:cNvSpPr/>
          <p:nvPr/>
        </p:nvSpPr>
        <p:spPr>
          <a:xfrm>
            <a:off x="5945579" y="2292651"/>
            <a:ext cx="6096000" cy="2308324"/>
          </a:xfrm>
          <a:prstGeom prst="rect">
            <a:avLst/>
          </a:prstGeom>
          <a:solidFill>
            <a:schemeClr val="tx1"/>
          </a:solidFill>
        </p:spPr>
        <p:txBody>
          <a:bodyPr>
            <a:spAutoFit/>
          </a:bodyPr>
          <a:lstStyle/>
          <a:p>
            <a:r>
              <a:rPr lang="en-US" dirty="0">
                <a:solidFill>
                  <a:srgbClr val="000000"/>
                </a:solidFill>
                <a:latin typeface="Consolas" charset="0"/>
              </a:rPr>
              <a:t> </a:t>
            </a:r>
            <a:r>
              <a:rPr lang="en-US" dirty="0">
                <a:solidFill>
                  <a:srgbClr val="0000FF"/>
                </a:solidFill>
                <a:latin typeface="Consolas" charset="0"/>
              </a:rPr>
              <a:t>public</a:t>
            </a:r>
            <a:r>
              <a:rPr lang="en-US" dirty="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a:solidFill>
                  <a:srgbClr val="2B91AF"/>
                </a:solidFill>
                <a:latin typeface="Consolas" charset="0"/>
              </a:rPr>
              <a:t>Employee</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a:solidFill>
                  <a:srgbClr val="0000FF"/>
                </a:solidFill>
                <a:latin typeface="Consolas" charset="0"/>
              </a:rPr>
              <a:t>private</a:t>
            </a:r>
            <a:r>
              <a:rPr lang="de-DE" dirty="0">
                <a:solidFill>
                  <a:srgbClr val="000000"/>
                </a:solidFill>
                <a:latin typeface="Consolas" charset="0"/>
              </a:rPr>
              <a:t> </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salary</a:t>
            </a:r>
            <a:r>
              <a:rPr lang="de-DE" dirty="0">
                <a:solidFill>
                  <a:srgbClr val="000000"/>
                </a:solidFill>
                <a:latin typeface="Consolas" charset="0"/>
              </a:rPr>
              <a:t>;</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00"/>
                </a:solidFill>
                <a:latin typeface="Consolas" charset="0"/>
              </a:rPr>
              <a:t>Employee</a:t>
            </a:r>
            <a:r>
              <a:rPr lang="de-DE" dirty="0">
                <a:solidFill>
                  <a:srgbClr val="000000"/>
                </a:solidFill>
                <a:latin typeface="Consolas" charset="0"/>
              </a:rPr>
              <a:t>(</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salary</a:t>
            </a:r>
            <a:r>
              <a:rPr lang="de-DE" dirty="0">
                <a:solidFill>
                  <a:srgbClr val="000000"/>
                </a:solidFill>
                <a:latin typeface="Consolas" charset="0"/>
              </a:rPr>
              <a:t>)</a:t>
            </a:r>
          </a:p>
          <a:p>
            <a:r>
              <a:rPr lang="de-DE" dirty="0">
                <a:solidFill>
                  <a:srgbClr val="000000"/>
                </a:solidFill>
                <a:latin typeface="Consolas" charset="0"/>
              </a:rPr>
              <a:t>        {</a:t>
            </a:r>
          </a:p>
          <a:p>
            <a:r>
              <a:rPr lang="en-US" dirty="0">
                <a:solidFill>
                  <a:srgbClr val="000000"/>
                </a:solidFill>
                <a:latin typeface="Consolas" charset="0"/>
              </a:rPr>
              <a:t>            </a:t>
            </a:r>
            <a:r>
              <a:rPr lang="en-US" dirty="0" err="1">
                <a:solidFill>
                  <a:srgbClr val="0000FF"/>
                </a:solidFill>
                <a:latin typeface="Consolas" charset="0"/>
              </a:rPr>
              <a:t>this</a:t>
            </a:r>
            <a:r>
              <a:rPr lang="en-US" dirty="0" err="1">
                <a:solidFill>
                  <a:srgbClr val="000000"/>
                </a:solidFill>
                <a:latin typeface="Consolas" charset="0"/>
              </a:rPr>
              <a:t>.salary</a:t>
            </a:r>
            <a:r>
              <a:rPr lang="en-US" dirty="0">
                <a:solidFill>
                  <a:srgbClr val="000000"/>
                </a:solidFill>
                <a:latin typeface="Consolas" charset="0"/>
              </a:rPr>
              <a:t> = salary;</a:t>
            </a: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
        <p:nvSpPr>
          <p:cNvPr id="6" name="Rectangle 5"/>
          <p:cNvSpPr/>
          <p:nvPr/>
        </p:nvSpPr>
        <p:spPr>
          <a:xfrm>
            <a:off x="5945579" y="5040378"/>
            <a:ext cx="6096000" cy="1477328"/>
          </a:xfrm>
          <a:prstGeom prst="rect">
            <a:avLst/>
          </a:prstGeom>
          <a:solidFill>
            <a:schemeClr val="tx1"/>
          </a:solidFill>
        </p:spPr>
        <p:txBody>
          <a:bodyPr>
            <a:spAutoFit/>
          </a:bodyPr>
          <a:lstStyle/>
          <a:p>
            <a:r>
              <a:rPr lang="en-US" dirty="0">
                <a:solidFill>
                  <a:srgbClr val="0000FF"/>
                </a:solidFill>
                <a:latin typeface="Courier" charset="0"/>
              </a:rPr>
              <a:t>public</a:t>
            </a:r>
            <a:r>
              <a:rPr lang="en-US" dirty="0">
                <a:solidFill>
                  <a:prstClr val="black"/>
                </a:solidFill>
                <a:latin typeface="Courier" charset="0"/>
              </a:rPr>
              <a:t> </a:t>
            </a:r>
            <a:r>
              <a:rPr lang="en-US" dirty="0" err="1">
                <a:solidFill>
                  <a:srgbClr val="0000FF"/>
                </a:solidFill>
                <a:latin typeface="Courier" charset="0"/>
              </a:rPr>
              <a:t>int</a:t>
            </a:r>
            <a:r>
              <a:rPr lang="en-US" dirty="0">
                <a:solidFill>
                  <a:prstClr val="black"/>
                </a:solidFill>
                <a:latin typeface="Courier" charset="0"/>
              </a:rPr>
              <a:t> </a:t>
            </a:r>
            <a:r>
              <a:rPr lang="en-US" dirty="0">
                <a:solidFill>
                  <a:srgbClr val="0000FF"/>
                </a:solidFill>
                <a:latin typeface="Courier" charset="0"/>
              </a:rPr>
              <a:t>this</a:t>
            </a:r>
            <a:r>
              <a:rPr lang="en-US" dirty="0">
                <a:solidFill>
                  <a:prstClr val="black"/>
                </a:solidFill>
                <a:latin typeface="Courier" charset="0"/>
              </a:rPr>
              <a:t>[</a:t>
            </a:r>
            <a:r>
              <a:rPr lang="en-US" dirty="0" err="1">
                <a:solidFill>
                  <a:srgbClr val="0000FF"/>
                </a:solidFill>
                <a:latin typeface="Courier" charset="0"/>
              </a:rPr>
              <a:t>int</a:t>
            </a:r>
            <a:r>
              <a:rPr lang="en-US" dirty="0">
                <a:solidFill>
                  <a:prstClr val="black"/>
                </a:solidFill>
                <a:latin typeface="Courier" charset="0"/>
              </a:rPr>
              <a:t> index]</a:t>
            </a:r>
          </a:p>
          <a:p>
            <a:r>
              <a:rPr lang="en-US" dirty="0">
                <a:solidFill>
                  <a:prstClr val="black"/>
                </a:solidFill>
                <a:latin typeface="Courier" charset="0"/>
              </a:rPr>
              <a:t>{</a:t>
            </a:r>
          </a:p>
          <a:p>
            <a:r>
              <a:rPr lang="en-US" dirty="0">
                <a:solidFill>
                  <a:prstClr val="black"/>
                </a:solidFill>
                <a:latin typeface="Courier" charset="0"/>
              </a:rPr>
              <a:t>    </a:t>
            </a:r>
            <a:r>
              <a:rPr lang="en-US" dirty="0">
                <a:solidFill>
                  <a:srgbClr val="0000FF"/>
                </a:solidFill>
                <a:latin typeface="Courier" charset="0"/>
              </a:rPr>
              <a:t>get</a:t>
            </a:r>
            <a:r>
              <a:rPr lang="en-US" dirty="0">
                <a:solidFill>
                  <a:prstClr val="black"/>
                </a:solidFill>
                <a:latin typeface="Courier" charset="0"/>
              </a:rPr>
              <a:t> { </a:t>
            </a:r>
            <a:r>
              <a:rPr lang="en-US" dirty="0">
                <a:solidFill>
                  <a:srgbClr val="0000FF"/>
                </a:solidFill>
                <a:latin typeface="Courier" charset="0"/>
              </a:rPr>
              <a:t>return</a:t>
            </a:r>
            <a:r>
              <a:rPr lang="en-US" dirty="0">
                <a:solidFill>
                  <a:prstClr val="black"/>
                </a:solidFill>
                <a:latin typeface="Courier" charset="0"/>
              </a:rPr>
              <a:t> array[index]; }</a:t>
            </a:r>
          </a:p>
          <a:p>
            <a:r>
              <a:rPr lang="en-US" dirty="0">
                <a:solidFill>
                  <a:prstClr val="black"/>
                </a:solidFill>
                <a:latin typeface="Courier" charset="0"/>
              </a:rPr>
              <a:t>    </a:t>
            </a:r>
            <a:r>
              <a:rPr lang="en-US" dirty="0">
                <a:solidFill>
                  <a:srgbClr val="0000FF"/>
                </a:solidFill>
                <a:latin typeface="Courier" charset="0"/>
              </a:rPr>
              <a:t>set</a:t>
            </a:r>
            <a:r>
              <a:rPr lang="en-US" dirty="0">
                <a:solidFill>
                  <a:prstClr val="black"/>
                </a:solidFill>
                <a:latin typeface="Courier" charset="0"/>
              </a:rPr>
              <a:t> { array[index] = value; }</a:t>
            </a:r>
          </a:p>
          <a:p>
            <a:r>
              <a:rPr lang="en-US" dirty="0">
                <a:solidFill>
                  <a:prstClr val="black"/>
                </a:solidFill>
                <a:latin typeface="Courier" charset="0"/>
              </a:rPr>
              <a:t>}</a:t>
            </a:r>
            <a:endParaRPr lang="en-US" dirty="0"/>
          </a:p>
        </p:txBody>
      </p:sp>
    </p:spTree>
    <p:extLst>
      <p:ext uri="{BB962C8B-B14F-4D97-AF65-F5344CB8AC3E}">
        <p14:creationId xmlns:p14="http://schemas.microsoft.com/office/powerpoint/2010/main" val="686501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 class members</a:t>
            </a:r>
          </a:p>
        </p:txBody>
      </p:sp>
      <p:sp>
        <p:nvSpPr>
          <p:cNvPr id="3" name="Content Placeholder 2"/>
          <p:cNvSpPr>
            <a:spLocks noGrp="1"/>
          </p:cNvSpPr>
          <p:nvPr>
            <p:ph idx="1"/>
          </p:nvPr>
        </p:nvSpPr>
        <p:spPr>
          <a:xfrm>
            <a:off x="875201" y="2379489"/>
            <a:ext cx="10857620" cy="4195481"/>
          </a:xfrm>
        </p:spPr>
        <p:txBody>
          <a:bodyPr/>
          <a:lstStyle/>
          <a:p>
            <a:r>
              <a:rPr lang="en-US" dirty="0"/>
              <a:t>Fields</a:t>
            </a:r>
          </a:p>
          <a:p>
            <a:pPr lvl="1"/>
            <a:r>
              <a:rPr lang="en-US" dirty="0"/>
              <a:t>Like variables, can be read and set directly</a:t>
            </a:r>
          </a:p>
          <a:p>
            <a:r>
              <a:rPr lang="en-US" dirty="0"/>
              <a:t>Properties</a:t>
            </a:r>
          </a:p>
          <a:p>
            <a:pPr lvl="1"/>
            <a:r>
              <a:rPr lang="en-US" dirty="0"/>
              <a:t>Have get and set procedures, more control over values</a:t>
            </a:r>
          </a:p>
          <a:p>
            <a:pPr lvl="1"/>
            <a:r>
              <a:rPr lang="en-US" dirty="0"/>
              <a:t>Auto-implemented property: </a:t>
            </a:r>
            <a:br>
              <a:rPr lang="en-US" dirty="0"/>
            </a:br>
            <a:r>
              <a:rPr lang="en-US" dirty="0"/>
              <a:t>public string </a:t>
            </a:r>
            <a:r>
              <a:rPr lang="en-US" dirty="0" err="1"/>
              <a:t>SampleStringProperty</a:t>
            </a:r>
            <a:r>
              <a:rPr lang="en-US" dirty="0"/>
              <a:t> { get; set; }</a:t>
            </a:r>
          </a:p>
          <a:p>
            <a:pPr lvl="1"/>
            <a:r>
              <a:rPr lang="en-US" dirty="0"/>
              <a:t>Write in VS: </a:t>
            </a:r>
            <a:r>
              <a:rPr lang="en-US" dirty="0" err="1"/>
              <a:t>prop+TAB</a:t>
            </a:r>
            <a:r>
              <a:rPr lang="en-US" dirty="0"/>
              <a:t> for editor help</a:t>
            </a:r>
          </a:p>
          <a:p>
            <a:pPr lvl="1"/>
            <a:r>
              <a:rPr lang="en-US" dirty="0"/>
              <a:t>Need more control – </a:t>
            </a:r>
            <a:br>
              <a:rPr lang="en-US" dirty="0"/>
            </a:br>
            <a:r>
              <a:rPr lang="en-US" dirty="0"/>
              <a:t>have backing field and </a:t>
            </a:r>
            <a:br>
              <a:rPr lang="en-US" dirty="0"/>
            </a:br>
            <a:r>
              <a:rPr lang="en-US" dirty="0"/>
              <a:t>provide logic for storing and retrieving</a:t>
            </a:r>
          </a:p>
          <a:p>
            <a:pPr lvl="1"/>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4</a:t>
            </a:fld>
            <a:endParaRPr lang="en-US" dirty="0"/>
          </a:p>
        </p:txBody>
      </p:sp>
      <p:sp>
        <p:nvSpPr>
          <p:cNvPr id="6" name="Rectangle 5"/>
          <p:cNvSpPr/>
          <p:nvPr/>
        </p:nvSpPr>
        <p:spPr>
          <a:xfrm>
            <a:off x="4799611" y="1263086"/>
            <a:ext cx="7304540" cy="1477328"/>
          </a:xfrm>
          <a:prstGeom prst="rect">
            <a:avLst/>
          </a:prstGeom>
          <a:solidFill>
            <a:schemeClr val="tx1"/>
          </a:solidFill>
        </p:spPr>
        <p:txBody>
          <a:bodyPr wrap="square">
            <a:spAutoFit/>
          </a:bodyPr>
          <a:lstStyle/>
          <a:p>
            <a:r>
              <a:rPr lang="en-US" dirty="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err="1">
                <a:solidFill>
                  <a:srgbClr val="2B91AF"/>
                </a:solidFill>
                <a:latin typeface="Consolas" charset="0"/>
              </a:rPr>
              <a:t>SampleClass</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string</a:t>
            </a:r>
            <a:r>
              <a:rPr lang="de-DE" dirty="0">
                <a:solidFill>
                  <a:srgbClr val="000000"/>
                </a:solidFill>
                <a:latin typeface="Consolas" charset="0"/>
              </a:rPr>
              <a:t> </a:t>
            </a:r>
            <a:r>
              <a:rPr lang="de-DE" dirty="0" err="1">
                <a:solidFill>
                  <a:srgbClr val="000000"/>
                </a:solidFill>
                <a:latin typeface="Consolas" charset="0"/>
              </a:rPr>
              <a:t>SampleStringField</a:t>
            </a:r>
            <a:r>
              <a:rPr lang="de-DE" dirty="0">
                <a:solidFill>
                  <a:srgbClr val="000000"/>
                </a:solidFill>
                <a:latin typeface="Consolas" charset="0"/>
              </a:rPr>
              <a:t>;</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string</a:t>
            </a:r>
            <a:r>
              <a:rPr lang="de-DE" dirty="0">
                <a:solidFill>
                  <a:srgbClr val="000000"/>
                </a:solidFill>
                <a:latin typeface="Consolas" charset="0"/>
              </a:rPr>
              <a:t> </a:t>
            </a:r>
            <a:r>
              <a:rPr lang="de-DE" dirty="0" err="1">
                <a:solidFill>
                  <a:srgbClr val="000000"/>
                </a:solidFill>
                <a:latin typeface="Consolas" charset="0"/>
              </a:rPr>
              <a:t>SampleStringProperty</a:t>
            </a:r>
            <a:r>
              <a:rPr lang="de-DE" dirty="0">
                <a:solidFill>
                  <a:srgbClr val="000000"/>
                </a:solidFill>
                <a:latin typeface="Consolas" charset="0"/>
              </a:rPr>
              <a:t> { </a:t>
            </a:r>
            <a:r>
              <a:rPr lang="de-DE" dirty="0" err="1">
                <a:solidFill>
                  <a:srgbClr val="0000FF"/>
                </a:solidFill>
                <a:latin typeface="Consolas" charset="0"/>
              </a:rPr>
              <a:t>get</a:t>
            </a:r>
            <a:r>
              <a:rPr lang="de-DE" dirty="0">
                <a:solidFill>
                  <a:srgbClr val="000000"/>
                </a:solidFill>
                <a:latin typeface="Consolas" charset="0"/>
              </a:rPr>
              <a:t>; </a:t>
            </a:r>
            <a:r>
              <a:rPr lang="de-DE" dirty="0" err="1">
                <a:solidFill>
                  <a:srgbClr val="0000FF"/>
                </a:solidFill>
                <a:latin typeface="Consolas" charset="0"/>
              </a:rPr>
              <a:t>set</a:t>
            </a:r>
            <a:r>
              <a:rPr lang="de-DE" dirty="0">
                <a:solidFill>
                  <a:srgbClr val="000000"/>
                </a:solidFill>
                <a:latin typeface="Consolas" charset="0"/>
              </a:rPr>
              <a:t>; }</a:t>
            </a:r>
          </a:p>
          <a:p>
            <a:r>
              <a:rPr lang="de-DE" dirty="0">
                <a:solidFill>
                  <a:srgbClr val="000000"/>
                </a:solidFill>
                <a:latin typeface="Consolas" charset="0"/>
              </a:rPr>
              <a:t>    }</a:t>
            </a:r>
            <a:endParaRPr lang="en-US" dirty="0"/>
          </a:p>
        </p:txBody>
      </p:sp>
      <p:sp>
        <p:nvSpPr>
          <p:cNvPr id="8" name="Rectangle 7"/>
          <p:cNvSpPr/>
          <p:nvPr/>
        </p:nvSpPr>
        <p:spPr>
          <a:xfrm>
            <a:off x="7311096" y="3989647"/>
            <a:ext cx="4793055" cy="2585323"/>
          </a:xfrm>
          <a:prstGeom prst="rect">
            <a:avLst/>
          </a:prstGeom>
          <a:solidFill>
            <a:schemeClr val="tx1"/>
          </a:solidFill>
        </p:spPr>
        <p:txBody>
          <a:bodyPr wrap="square">
            <a:spAutoFit/>
          </a:bodyPr>
          <a:lstStyle/>
          <a:p>
            <a:r>
              <a:rPr lang="en-US" dirty="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err="1">
                <a:solidFill>
                  <a:srgbClr val="2B91AF"/>
                </a:solidFill>
                <a:latin typeface="Consolas" charset="0"/>
              </a:rPr>
              <a:t>SampleClass</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a:solidFill>
                  <a:srgbClr val="0000FF"/>
                </a:solidFill>
                <a:latin typeface="Consolas" charset="0"/>
              </a:rPr>
              <a:t>private</a:t>
            </a:r>
            <a:r>
              <a:rPr lang="de-DE" dirty="0">
                <a:solidFill>
                  <a:srgbClr val="000000"/>
                </a:solidFill>
                <a:latin typeface="Consolas" charset="0"/>
              </a:rPr>
              <a:t> </a:t>
            </a:r>
            <a:r>
              <a:rPr lang="de-DE" dirty="0" err="1">
                <a:solidFill>
                  <a:srgbClr val="0000FF"/>
                </a:solidFill>
                <a:latin typeface="Consolas" charset="0"/>
              </a:rPr>
              <a:t>int</a:t>
            </a:r>
            <a:r>
              <a:rPr lang="de-DE" dirty="0">
                <a:solidFill>
                  <a:srgbClr val="000000"/>
                </a:solidFill>
                <a:latin typeface="Consolas" charset="0"/>
              </a:rPr>
              <a:t> _sample;</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int</a:t>
            </a:r>
            <a:r>
              <a:rPr lang="de-DE" dirty="0">
                <a:solidFill>
                  <a:srgbClr val="000000"/>
                </a:solidFill>
                <a:latin typeface="Consolas" charset="0"/>
              </a:rPr>
              <a:t> Sample</a:t>
            </a:r>
          </a:p>
          <a:p>
            <a:r>
              <a:rPr lang="de-DE" dirty="0">
                <a:solidFill>
                  <a:srgbClr val="000000"/>
                </a:solidFill>
                <a:latin typeface="Consolas" charset="0"/>
              </a:rPr>
              <a:t>        {</a:t>
            </a:r>
          </a:p>
          <a:p>
            <a:r>
              <a:rPr lang="en-US" dirty="0">
                <a:solidFill>
                  <a:srgbClr val="000000"/>
                </a:solidFill>
                <a:latin typeface="Consolas" charset="0"/>
              </a:rPr>
              <a:t>            </a:t>
            </a:r>
            <a:r>
              <a:rPr lang="en-US" dirty="0">
                <a:solidFill>
                  <a:srgbClr val="0000FF"/>
                </a:solidFill>
                <a:latin typeface="Consolas" charset="0"/>
              </a:rPr>
              <a:t>get</a:t>
            </a:r>
            <a:r>
              <a:rPr lang="en-US" dirty="0">
                <a:solidFill>
                  <a:srgbClr val="000000"/>
                </a:solidFill>
                <a:latin typeface="Consolas" charset="0"/>
              </a:rPr>
              <a:t> { </a:t>
            </a:r>
            <a:r>
              <a:rPr lang="en-US" dirty="0">
                <a:solidFill>
                  <a:srgbClr val="0000FF"/>
                </a:solidFill>
                <a:latin typeface="Consolas" charset="0"/>
              </a:rPr>
              <a:t>return</a:t>
            </a:r>
            <a:r>
              <a:rPr lang="en-US" dirty="0">
                <a:solidFill>
                  <a:srgbClr val="000000"/>
                </a:solidFill>
                <a:latin typeface="Consolas" charset="0"/>
              </a:rPr>
              <a:t> _sample; }</a:t>
            </a:r>
          </a:p>
          <a:p>
            <a:r>
              <a:rPr lang="en-US" dirty="0">
                <a:solidFill>
                  <a:srgbClr val="000000"/>
                </a:solidFill>
                <a:latin typeface="Consolas" charset="0"/>
              </a:rPr>
              <a:t>            </a:t>
            </a:r>
            <a:r>
              <a:rPr lang="en-US" dirty="0">
                <a:solidFill>
                  <a:srgbClr val="0000FF"/>
                </a:solidFill>
                <a:latin typeface="Consolas" charset="0"/>
              </a:rPr>
              <a:t>set</a:t>
            </a:r>
            <a:r>
              <a:rPr lang="en-US" dirty="0">
                <a:solidFill>
                  <a:srgbClr val="000000"/>
                </a:solidFill>
                <a:latin typeface="Consolas" charset="0"/>
              </a:rPr>
              <a:t> { _sample = </a:t>
            </a:r>
            <a:r>
              <a:rPr lang="en-US" dirty="0">
                <a:solidFill>
                  <a:srgbClr val="0000FF"/>
                </a:solidFill>
                <a:latin typeface="Consolas" charset="0"/>
              </a:rPr>
              <a:t>value</a:t>
            </a:r>
            <a:r>
              <a:rPr lang="en-US" dirty="0">
                <a:solidFill>
                  <a:srgbClr val="000000"/>
                </a:solidFill>
                <a:latin typeface="Consolas" charset="0"/>
              </a:rPr>
              <a:t>; }</a:t>
            </a: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Tree>
    <p:extLst>
      <p:ext uri="{BB962C8B-B14F-4D97-AF65-F5344CB8AC3E}">
        <p14:creationId xmlns:p14="http://schemas.microsoft.com/office/powerpoint/2010/main" val="7280164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 Extension methods</a:t>
            </a:r>
          </a:p>
        </p:txBody>
      </p:sp>
      <p:sp>
        <p:nvSpPr>
          <p:cNvPr id="3" name="Content Placeholder 2"/>
          <p:cNvSpPr>
            <a:spLocks noGrp="1"/>
          </p:cNvSpPr>
          <p:nvPr>
            <p:ph idx="1"/>
          </p:nvPr>
        </p:nvSpPr>
        <p:spPr/>
        <p:txBody>
          <a:bodyPr/>
          <a:lstStyle/>
          <a:p>
            <a:r>
              <a:rPr lang="en-US" dirty="0"/>
              <a:t>Extension methods enable you to "add" methods to existing types without creating a new derived type.</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40</a:t>
            </a:fld>
            <a:endParaRPr lang="en-US" dirty="0"/>
          </a:p>
        </p:txBody>
      </p:sp>
      <p:sp>
        <p:nvSpPr>
          <p:cNvPr id="5" name="Rectangle 4"/>
          <p:cNvSpPr/>
          <p:nvPr/>
        </p:nvSpPr>
        <p:spPr>
          <a:xfrm>
            <a:off x="2214748" y="2996496"/>
            <a:ext cx="9737767" cy="2308324"/>
          </a:xfrm>
          <a:prstGeom prst="rect">
            <a:avLst/>
          </a:prstGeom>
          <a:solidFill>
            <a:schemeClr val="tx1"/>
          </a:solidFill>
        </p:spPr>
        <p:txBody>
          <a:bodyPr wrap="square">
            <a:spAutoFit/>
          </a:bodyPr>
          <a:lstStyle/>
          <a:p>
            <a:r>
              <a:rPr lang="en-US" dirty="0">
                <a:solidFill>
                  <a:srgbClr val="000000"/>
                </a:solidFill>
                <a:latin typeface="Consolas" charset="0"/>
              </a:rPr>
              <a:t> </a:t>
            </a:r>
            <a:r>
              <a:rPr lang="en-US" dirty="0">
                <a:solidFill>
                  <a:srgbClr val="0000FF"/>
                </a:solidFill>
                <a:latin typeface="Consolas" charset="0"/>
              </a:rPr>
              <a:t>public</a:t>
            </a:r>
            <a:r>
              <a:rPr lang="en-US" dirty="0">
                <a:solidFill>
                  <a:srgbClr val="000000"/>
                </a:solidFill>
                <a:latin typeface="Consolas" charset="0"/>
              </a:rPr>
              <a:t> </a:t>
            </a:r>
            <a:r>
              <a:rPr lang="en-US" dirty="0">
                <a:solidFill>
                  <a:srgbClr val="0000FF"/>
                </a:solidFill>
                <a:latin typeface="Consolas" charset="0"/>
              </a:rPr>
              <a:t>static</a:t>
            </a:r>
            <a:r>
              <a:rPr lang="en-US" dirty="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err="1">
                <a:solidFill>
                  <a:srgbClr val="2B91AF"/>
                </a:solidFill>
                <a:latin typeface="Consolas" charset="0"/>
              </a:rPr>
              <a:t>MyExtensions</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static</a:t>
            </a:r>
            <a:r>
              <a:rPr lang="de-DE" dirty="0">
                <a:solidFill>
                  <a:srgbClr val="000000"/>
                </a:solidFill>
                <a:latin typeface="Consolas" charset="0"/>
              </a:rPr>
              <a:t> </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WordCount</a:t>
            </a:r>
            <a:r>
              <a:rPr lang="de-DE" dirty="0">
                <a:solidFill>
                  <a:srgbClr val="000000"/>
                </a:solidFill>
                <a:latin typeface="Consolas" charset="0"/>
              </a:rPr>
              <a:t>(</a:t>
            </a:r>
            <a:r>
              <a:rPr lang="de-DE" dirty="0" err="1">
                <a:solidFill>
                  <a:srgbClr val="0000FF"/>
                </a:solidFill>
                <a:latin typeface="Consolas" charset="0"/>
              </a:rPr>
              <a:t>this</a:t>
            </a:r>
            <a:r>
              <a:rPr lang="de-DE" dirty="0">
                <a:solidFill>
                  <a:srgbClr val="000000"/>
                </a:solidFill>
                <a:latin typeface="Consolas" charset="0"/>
              </a:rPr>
              <a:t> </a:t>
            </a:r>
            <a:r>
              <a:rPr lang="de-DE" dirty="0">
                <a:solidFill>
                  <a:srgbClr val="2B91AF"/>
                </a:solidFill>
                <a:latin typeface="Consolas" charset="0"/>
              </a:rPr>
              <a:t>String</a:t>
            </a:r>
            <a:r>
              <a:rPr lang="de-DE" dirty="0">
                <a:solidFill>
                  <a:srgbClr val="000000"/>
                </a:solidFill>
                <a:latin typeface="Consolas" charset="0"/>
              </a:rPr>
              <a:t> </a:t>
            </a:r>
            <a:r>
              <a:rPr lang="de-DE" dirty="0" err="1">
                <a:solidFill>
                  <a:srgbClr val="000000"/>
                </a:solidFill>
                <a:latin typeface="Consolas" charset="0"/>
              </a:rPr>
              <a:t>str</a:t>
            </a:r>
            <a:r>
              <a:rPr lang="de-DE" dirty="0">
                <a:solidFill>
                  <a:srgbClr val="000000"/>
                </a:solidFill>
                <a:latin typeface="Consolas" charset="0"/>
              </a:rPr>
              <a:t>)</a:t>
            </a:r>
          </a:p>
          <a:p>
            <a:r>
              <a:rPr lang="de-DE" dirty="0">
                <a:solidFill>
                  <a:srgbClr val="000000"/>
                </a:solidFill>
                <a:latin typeface="Consolas" charset="0"/>
              </a:rPr>
              <a:t>        {</a:t>
            </a:r>
          </a:p>
          <a:p>
            <a:r>
              <a:rPr lang="en-US" dirty="0">
                <a:solidFill>
                  <a:srgbClr val="000000"/>
                </a:solidFill>
                <a:latin typeface="Consolas" charset="0"/>
              </a:rPr>
              <a:t>            </a:t>
            </a:r>
            <a:r>
              <a:rPr lang="en-US" dirty="0">
                <a:solidFill>
                  <a:srgbClr val="0000FF"/>
                </a:solidFill>
                <a:latin typeface="Consolas" charset="0"/>
              </a:rPr>
              <a:t>return</a:t>
            </a:r>
            <a:r>
              <a:rPr lang="en-US" dirty="0">
                <a:solidFill>
                  <a:srgbClr val="000000"/>
                </a:solidFill>
                <a:latin typeface="Consolas" charset="0"/>
              </a:rPr>
              <a:t> </a:t>
            </a:r>
            <a:r>
              <a:rPr lang="en-US" dirty="0" err="1">
                <a:solidFill>
                  <a:srgbClr val="000000"/>
                </a:solidFill>
                <a:latin typeface="Consolas" charset="0"/>
              </a:rPr>
              <a:t>str.Split</a:t>
            </a:r>
            <a:r>
              <a:rPr lang="en-US" dirty="0">
                <a:solidFill>
                  <a:srgbClr val="000000"/>
                </a:solidFill>
                <a:latin typeface="Consolas" charset="0"/>
              </a:rPr>
              <a:t>(</a:t>
            </a:r>
            <a:r>
              <a:rPr lang="en-US" dirty="0">
                <a:solidFill>
                  <a:srgbClr val="0000FF"/>
                </a:solidFill>
                <a:latin typeface="Consolas" charset="0"/>
              </a:rPr>
              <a:t>new</a:t>
            </a:r>
            <a:r>
              <a:rPr lang="en-US" dirty="0">
                <a:solidFill>
                  <a:srgbClr val="000000"/>
                </a:solidFill>
                <a:latin typeface="Consolas" charset="0"/>
              </a:rPr>
              <a:t>[] { </a:t>
            </a:r>
            <a:r>
              <a:rPr lang="en-US" dirty="0">
                <a:solidFill>
                  <a:srgbClr val="A31515"/>
                </a:solidFill>
                <a:latin typeface="Consolas" charset="0"/>
              </a:rPr>
              <a:t>' '</a:t>
            </a:r>
            <a:r>
              <a:rPr lang="en-US" dirty="0">
                <a:solidFill>
                  <a:srgbClr val="000000"/>
                </a:solidFill>
                <a:latin typeface="Consolas" charset="0"/>
              </a:rPr>
              <a:t>, </a:t>
            </a:r>
            <a:r>
              <a:rPr lang="en-US" dirty="0">
                <a:solidFill>
                  <a:srgbClr val="A31515"/>
                </a:solidFill>
                <a:latin typeface="Consolas" charset="0"/>
              </a:rPr>
              <a:t>'.'</a:t>
            </a:r>
            <a:r>
              <a:rPr lang="en-US" dirty="0">
                <a:solidFill>
                  <a:srgbClr val="000000"/>
                </a:solidFill>
                <a:latin typeface="Consolas" charset="0"/>
              </a:rPr>
              <a:t>, </a:t>
            </a:r>
            <a:r>
              <a:rPr lang="en-US" dirty="0">
                <a:solidFill>
                  <a:srgbClr val="A31515"/>
                </a:solidFill>
                <a:latin typeface="Consolas" charset="0"/>
              </a:rPr>
              <a:t>'?'</a:t>
            </a:r>
            <a:r>
              <a:rPr lang="en-US" dirty="0">
                <a:solidFill>
                  <a:srgbClr val="000000"/>
                </a:solidFill>
                <a:latin typeface="Consolas" charset="0"/>
              </a:rPr>
              <a:t> },</a:t>
            </a:r>
          </a:p>
          <a:p>
            <a:r>
              <a:rPr lang="en-US" dirty="0">
                <a:solidFill>
                  <a:srgbClr val="000000"/>
                </a:solidFill>
                <a:latin typeface="Consolas" charset="0"/>
              </a:rPr>
              <a:t>                             </a:t>
            </a:r>
            <a:r>
              <a:rPr lang="en-US" dirty="0" err="1">
                <a:solidFill>
                  <a:srgbClr val="2B91AF"/>
                </a:solidFill>
                <a:latin typeface="Consolas" charset="0"/>
              </a:rPr>
              <a:t>StringSplitOptions</a:t>
            </a:r>
            <a:r>
              <a:rPr lang="en-US" dirty="0" err="1">
                <a:solidFill>
                  <a:srgbClr val="000000"/>
                </a:solidFill>
                <a:latin typeface="Consolas" charset="0"/>
              </a:rPr>
              <a:t>.RemoveEmptyEntries</a:t>
            </a:r>
            <a:r>
              <a:rPr lang="en-US" dirty="0">
                <a:solidFill>
                  <a:srgbClr val="000000"/>
                </a:solidFill>
                <a:latin typeface="Consolas" charset="0"/>
              </a:rPr>
              <a:t>).Length;</a:t>
            </a: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
        <p:nvSpPr>
          <p:cNvPr id="6" name="Rectangle 5"/>
          <p:cNvSpPr/>
          <p:nvPr/>
        </p:nvSpPr>
        <p:spPr>
          <a:xfrm>
            <a:off x="2214748" y="5860910"/>
            <a:ext cx="6096000" cy="646331"/>
          </a:xfrm>
          <a:prstGeom prst="rect">
            <a:avLst/>
          </a:prstGeom>
          <a:solidFill>
            <a:schemeClr val="tx1"/>
          </a:solidFill>
        </p:spPr>
        <p:txBody>
          <a:bodyPr>
            <a:spAutoFit/>
          </a:bodyPr>
          <a:lstStyle/>
          <a:p>
            <a:r>
              <a:rPr lang="en-US" dirty="0">
                <a:solidFill>
                  <a:srgbClr val="000000"/>
                </a:solidFill>
                <a:latin typeface="Consolas" charset="0"/>
              </a:rPr>
              <a:t> </a:t>
            </a:r>
            <a:r>
              <a:rPr lang="en-US" dirty="0">
                <a:solidFill>
                  <a:srgbClr val="0000FF"/>
                </a:solidFill>
                <a:latin typeface="Consolas" charset="0"/>
              </a:rPr>
              <a:t>string</a:t>
            </a:r>
            <a:r>
              <a:rPr lang="en-US" dirty="0">
                <a:solidFill>
                  <a:srgbClr val="000000"/>
                </a:solidFill>
                <a:latin typeface="Consolas" charset="0"/>
              </a:rPr>
              <a:t> s = </a:t>
            </a:r>
            <a:r>
              <a:rPr lang="en-US" dirty="0">
                <a:solidFill>
                  <a:srgbClr val="A31515"/>
                </a:solidFill>
                <a:latin typeface="Consolas" charset="0"/>
              </a:rPr>
              <a:t>"Hello Extension Methods"</a:t>
            </a:r>
            <a:r>
              <a:rPr lang="en-US" dirty="0">
                <a:solidFill>
                  <a:srgbClr val="000000"/>
                </a:solidFill>
                <a:latin typeface="Consolas" charset="0"/>
              </a:rPr>
              <a:t>;</a:t>
            </a:r>
          </a:p>
          <a:p>
            <a:r>
              <a:rPr lang="en-US" dirty="0">
                <a:solidFill>
                  <a:srgbClr val="0000FF"/>
                </a:solidFill>
                <a:latin typeface="Consolas" charset="0"/>
              </a:rPr>
              <a:t> </a:t>
            </a:r>
            <a:r>
              <a:rPr lang="en-US" dirty="0" err="1">
                <a:solidFill>
                  <a:srgbClr val="0000FF"/>
                </a:solidFill>
                <a:latin typeface="Consolas" charset="0"/>
              </a:rPr>
              <a:t>int</a:t>
            </a:r>
            <a:r>
              <a:rPr lang="en-US" dirty="0">
                <a:solidFill>
                  <a:srgbClr val="000000"/>
                </a:solidFill>
                <a:latin typeface="Consolas" charset="0"/>
              </a:rPr>
              <a:t> </a:t>
            </a:r>
            <a:r>
              <a:rPr lang="en-US" dirty="0" err="1">
                <a:solidFill>
                  <a:srgbClr val="000000"/>
                </a:solidFill>
                <a:latin typeface="Consolas" charset="0"/>
              </a:rPr>
              <a:t>i</a:t>
            </a:r>
            <a:r>
              <a:rPr lang="en-US" dirty="0">
                <a:solidFill>
                  <a:srgbClr val="000000"/>
                </a:solidFill>
                <a:latin typeface="Consolas" charset="0"/>
              </a:rPr>
              <a:t> = </a:t>
            </a:r>
            <a:r>
              <a:rPr lang="en-US" dirty="0" err="1">
                <a:solidFill>
                  <a:srgbClr val="000000"/>
                </a:solidFill>
                <a:latin typeface="Consolas" charset="0"/>
              </a:rPr>
              <a:t>s.WordCount</a:t>
            </a:r>
            <a:r>
              <a:rPr lang="en-US" dirty="0">
                <a:solidFill>
                  <a:srgbClr val="000000"/>
                </a:solidFill>
                <a:latin typeface="Consolas" charset="0"/>
              </a:rPr>
              <a:t>();</a:t>
            </a:r>
            <a:endParaRPr lang="en-US" dirty="0"/>
          </a:p>
        </p:txBody>
      </p:sp>
    </p:spTree>
    <p:extLst>
      <p:ext uri="{BB962C8B-B14F-4D97-AF65-F5344CB8AC3E}">
        <p14:creationId xmlns:p14="http://schemas.microsoft.com/office/powerpoint/2010/main" val="17530967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 Named arguments</a:t>
            </a:r>
          </a:p>
        </p:txBody>
      </p:sp>
      <p:sp>
        <p:nvSpPr>
          <p:cNvPr id="3" name="Content Placeholder 2"/>
          <p:cNvSpPr>
            <a:spLocks noGrp="1"/>
          </p:cNvSpPr>
          <p:nvPr>
            <p:ph idx="1"/>
          </p:nvPr>
        </p:nvSpPr>
        <p:spPr/>
        <p:txBody>
          <a:bodyPr/>
          <a:lstStyle/>
          <a:p>
            <a:r>
              <a:rPr lang="en-US" dirty="0"/>
              <a:t>Named arguments free you from the need to remember or to look up the order of parameters in the parameter lists of called methods. </a:t>
            </a:r>
          </a:p>
          <a:p>
            <a:r>
              <a:rPr lang="en-US" dirty="0"/>
              <a:t>The parameter for each argument can be specified by parameter name.</a:t>
            </a:r>
          </a:p>
          <a:p>
            <a:r>
              <a:rPr lang="en-US" dirty="0"/>
              <a:t>A named argument can follow positional arguments.</a:t>
            </a:r>
          </a:p>
          <a:p>
            <a:r>
              <a:rPr lang="en-US" dirty="0"/>
              <a:t>A positional argument cannot follow a named argument.</a:t>
            </a:r>
          </a:p>
        </p:txBody>
      </p:sp>
      <p:sp>
        <p:nvSpPr>
          <p:cNvPr id="4" name="Slide Number Placeholder 3"/>
          <p:cNvSpPr>
            <a:spLocks noGrp="1"/>
          </p:cNvSpPr>
          <p:nvPr>
            <p:ph type="sldNum" sz="quarter" idx="12"/>
          </p:nvPr>
        </p:nvSpPr>
        <p:spPr/>
        <p:txBody>
          <a:bodyPr/>
          <a:lstStyle/>
          <a:p>
            <a:fld id="{D57F1E4F-1CFF-5643-939E-02111984F565}" type="slidenum">
              <a:rPr lang="en-US" smtClean="0"/>
              <a:t>41</a:t>
            </a:fld>
            <a:endParaRPr lang="en-US" dirty="0"/>
          </a:p>
        </p:txBody>
      </p:sp>
    </p:spTree>
    <p:extLst>
      <p:ext uri="{BB962C8B-B14F-4D97-AF65-F5344CB8AC3E}">
        <p14:creationId xmlns:p14="http://schemas.microsoft.com/office/powerpoint/2010/main" val="2325952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 Named arguments</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42</a:t>
            </a:fld>
            <a:endParaRPr lang="en-US" dirty="0"/>
          </a:p>
        </p:txBody>
      </p:sp>
      <p:sp>
        <p:nvSpPr>
          <p:cNvPr id="5" name="Rectangle 4"/>
          <p:cNvSpPr/>
          <p:nvPr/>
        </p:nvSpPr>
        <p:spPr>
          <a:xfrm>
            <a:off x="100941" y="1809834"/>
            <a:ext cx="11905013" cy="4801314"/>
          </a:xfrm>
          <a:prstGeom prst="rect">
            <a:avLst/>
          </a:prstGeom>
          <a:solidFill>
            <a:schemeClr val="tx1"/>
          </a:solidFill>
        </p:spPr>
        <p:txBody>
          <a:bodyPr wrap="square">
            <a:spAutoFit/>
          </a:bodyPr>
          <a:lstStyle/>
          <a:p>
            <a:r>
              <a:rPr lang="en-US" dirty="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err="1">
                <a:solidFill>
                  <a:srgbClr val="2B91AF"/>
                </a:solidFill>
                <a:latin typeface="Consolas" charset="0"/>
              </a:rPr>
              <a:t>NamedExample</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static</a:t>
            </a:r>
            <a:r>
              <a:rPr lang="de-DE" dirty="0">
                <a:solidFill>
                  <a:srgbClr val="000000"/>
                </a:solidFill>
                <a:latin typeface="Consolas" charset="0"/>
              </a:rPr>
              <a:t> </a:t>
            </a:r>
            <a:r>
              <a:rPr lang="de-DE" dirty="0" err="1">
                <a:solidFill>
                  <a:srgbClr val="0000FF"/>
                </a:solidFill>
                <a:latin typeface="Consolas" charset="0"/>
              </a:rPr>
              <a:t>void</a:t>
            </a:r>
            <a:r>
              <a:rPr lang="de-DE" dirty="0">
                <a:solidFill>
                  <a:srgbClr val="000000"/>
                </a:solidFill>
                <a:latin typeface="Consolas" charset="0"/>
              </a:rPr>
              <a:t> Main(</a:t>
            </a:r>
            <a:r>
              <a:rPr lang="de-DE" dirty="0" err="1">
                <a:solidFill>
                  <a:srgbClr val="0000FF"/>
                </a:solidFill>
                <a:latin typeface="Consolas" charset="0"/>
              </a:rPr>
              <a:t>string</a:t>
            </a:r>
            <a:r>
              <a:rPr lang="de-DE" dirty="0">
                <a:solidFill>
                  <a:srgbClr val="000000"/>
                </a:solidFill>
                <a:latin typeface="Consolas" charset="0"/>
              </a:rPr>
              <a:t>[] </a:t>
            </a:r>
            <a:r>
              <a:rPr lang="de-DE" dirty="0" err="1">
                <a:solidFill>
                  <a:srgbClr val="000000"/>
                </a:solidFill>
                <a:latin typeface="Consolas" charset="0"/>
              </a:rPr>
              <a:t>args</a:t>
            </a:r>
            <a:r>
              <a:rPr lang="de-DE" dirty="0">
                <a:solidFill>
                  <a:srgbClr val="000000"/>
                </a:solidFill>
                <a:latin typeface="Consolas" charset="0"/>
              </a:rPr>
              <a:t>)</a:t>
            </a:r>
          </a:p>
          <a:p>
            <a:r>
              <a:rPr lang="de-DE" dirty="0">
                <a:solidFill>
                  <a:srgbClr val="000000"/>
                </a:solidFill>
                <a:latin typeface="Consolas" charset="0"/>
              </a:rPr>
              <a:t>        {</a:t>
            </a:r>
          </a:p>
          <a:p>
            <a:r>
              <a:rPr lang="de-DE" dirty="0">
                <a:solidFill>
                  <a:srgbClr val="000000"/>
                </a:solidFill>
                <a:latin typeface="Consolas" charset="0"/>
              </a:rPr>
              <a:t>            </a:t>
            </a:r>
            <a:r>
              <a:rPr lang="de-DE" dirty="0">
                <a:solidFill>
                  <a:srgbClr val="008000"/>
                </a:solidFill>
                <a:latin typeface="Consolas" charset="0"/>
              </a:rPr>
              <a:t>// The </a:t>
            </a:r>
            <a:r>
              <a:rPr lang="de-DE" dirty="0" err="1">
                <a:solidFill>
                  <a:srgbClr val="008000"/>
                </a:solidFill>
                <a:latin typeface="Consolas" charset="0"/>
              </a:rPr>
              <a:t>method</a:t>
            </a:r>
            <a:r>
              <a:rPr lang="de-DE" dirty="0">
                <a:solidFill>
                  <a:srgbClr val="008000"/>
                </a:solidFill>
                <a:latin typeface="Consolas" charset="0"/>
              </a:rPr>
              <a:t> </a:t>
            </a:r>
            <a:r>
              <a:rPr lang="de-DE" dirty="0" err="1">
                <a:solidFill>
                  <a:srgbClr val="008000"/>
                </a:solidFill>
                <a:latin typeface="Consolas" charset="0"/>
              </a:rPr>
              <a:t>can</a:t>
            </a:r>
            <a:r>
              <a:rPr lang="de-DE" dirty="0">
                <a:solidFill>
                  <a:srgbClr val="008000"/>
                </a:solidFill>
                <a:latin typeface="Consolas" charset="0"/>
              </a:rPr>
              <a:t> </a:t>
            </a:r>
            <a:r>
              <a:rPr lang="de-DE" dirty="0" err="1">
                <a:solidFill>
                  <a:srgbClr val="008000"/>
                </a:solidFill>
                <a:latin typeface="Consolas" charset="0"/>
              </a:rPr>
              <a:t>be</a:t>
            </a:r>
            <a:r>
              <a:rPr lang="de-DE" dirty="0">
                <a:solidFill>
                  <a:srgbClr val="008000"/>
                </a:solidFill>
                <a:latin typeface="Consolas" charset="0"/>
              </a:rPr>
              <a:t> </a:t>
            </a:r>
            <a:r>
              <a:rPr lang="de-DE" dirty="0" err="1">
                <a:solidFill>
                  <a:srgbClr val="008000"/>
                </a:solidFill>
                <a:latin typeface="Consolas" charset="0"/>
              </a:rPr>
              <a:t>called</a:t>
            </a:r>
            <a:r>
              <a:rPr lang="de-DE" dirty="0">
                <a:solidFill>
                  <a:srgbClr val="008000"/>
                </a:solidFill>
                <a:latin typeface="Consolas" charset="0"/>
              </a:rPr>
              <a:t> in </a:t>
            </a:r>
            <a:r>
              <a:rPr lang="de-DE" dirty="0" err="1">
                <a:solidFill>
                  <a:srgbClr val="008000"/>
                </a:solidFill>
                <a:latin typeface="Consolas" charset="0"/>
              </a:rPr>
              <a:t>the</a:t>
            </a:r>
            <a:r>
              <a:rPr lang="de-DE" dirty="0">
                <a:solidFill>
                  <a:srgbClr val="008000"/>
                </a:solidFill>
                <a:latin typeface="Consolas" charset="0"/>
              </a:rPr>
              <a:t> normal </a:t>
            </a:r>
            <a:r>
              <a:rPr lang="de-DE" dirty="0" err="1">
                <a:solidFill>
                  <a:srgbClr val="008000"/>
                </a:solidFill>
                <a:latin typeface="Consolas" charset="0"/>
              </a:rPr>
              <a:t>way</a:t>
            </a:r>
            <a:r>
              <a:rPr lang="de-DE" dirty="0">
                <a:solidFill>
                  <a:srgbClr val="008000"/>
                </a:solidFill>
                <a:latin typeface="Consolas" charset="0"/>
              </a:rPr>
              <a:t>, </a:t>
            </a:r>
            <a:r>
              <a:rPr lang="de-DE" dirty="0" err="1">
                <a:solidFill>
                  <a:srgbClr val="008000"/>
                </a:solidFill>
                <a:latin typeface="Consolas" charset="0"/>
              </a:rPr>
              <a:t>by</a:t>
            </a:r>
            <a:r>
              <a:rPr lang="de-DE" dirty="0">
                <a:solidFill>
                  <a:srgbClr val="008000"/>
                </a:solidFill>
                <a:latin typeface="Consolas" charset="0"/>
              </a:rPr>
              <a:t> </a:t>
            </a:r>
            <a:r>
              <a:rPr lang="de-DE" dirty="0" err="1">
                <a:solidFill>
                  <a:srgbClr val="008000"/>
                </a:solidFill>
                <a:latin typeface="Consolas" charset="0"/>
              </a:rPr>
              <a:t>using</a:t>
            </a:r>
            <a:r>
              <a:rPr lang="de-DE" dirty="0">
                <a:solidFill>
                  <a:srgbClr val="008000"/>
                </a:solidFill>
                <a:latin typeface="Consolas" charset="0"/>
              </a:rPr>
              <a:t> </a:t>
            </a:r>
            <a:r>
              <a:rPr lang="de-DE" dirty="0" err="1">
                <a:solidFill>
                  <a:srgbClr val="008000"/>
                </a:solidFill>
                <a:latin typeface="Consolas" charset="0"/>
              </a:rPr>
              <a:t>positional</a:t>
            </a:r>
            <a:r>
              <a:rPr lang="de-DE" dirty="0">
                <a:solidFill>
                  <a:srgbClr val="008000"/>
                </a:solidFill>
                <a:latin typeface="Consolas" charset="0"/>
              </a:rPr>
              <a:t> </a:t>
            </a:r>
            <a:r>
              <a:rPr lang="de-DE" dirty="0" err="1">
                <a:solidFill>
                  <a:srgbClr val="008000"/>
                </a:solidFill>
                <a:latin typeface="Consolas" charset="0"/>
              </a:rPr>
              <a:t>arguments</a:t>
            </a:r>
            <a:r>
              <a:rPr lang="de-DE" dirty="0">
                <a:solidFill>
                  <a:srgbClr val="008000"/>
                </a:solidFill>
                <a:latin typeface="Consolas" charset="0"/>
              </a:rPr>
              <a:t>.</a:t>
            </a:r>
            <a:endParaRPr lang="de-DE" dirty="0">
              <a:solidFill>
                <a:srgbClr val="000000"/>
              </a:solidFill>
              <a:latin typeface="Consolas" charset="0"/>
            </a:endParaRPr>
          </a:p>
          <a:p>
            <a:r>
              <a:rPr lang="de-DE" dirty="0">
                <a:solidFill>
                  <a:srgbClr val="000000"/>
                </a:solidFill>
                <a:latin typeface="Consolas" charset="0"/>
              </a:rPr>
              <a:t>            </a:t>
            </a:r>
            <a:r>
              <a:rPr lang="de-DE" dirty="0" err="1">
                <a:solidFill>
                  <a:srgbClr val="2B91AF"/>
                </a:solidFill>
                <a:latin typeface="Consolas" charset="0"/>
              </a:rPr>
              <a:t>Console</a:t>
            </a:r>
            <a:r>
              <a:rPr lang="de-DE" dirty="0" err="1">
                <a:solidFill>
                  <a:srgbClr val="000000"/>
                </a:solidFill>
                <a:latin typeface="Consolas" charset="0"/>
              </a:rPr>
              <a:t>.WriteLine</a:t>
            </a:r>
            <a:r>
              <a:rPr lang="de-DE" dirty="0">
                <a:solidFill>
                  <a:srgbClr val="000000"/>
                </a:solidFill>
                <a:latin typeface="Consolas" charset="0"/>
              </a:rPr>
              <a:t>(</a:t>
            </a:r>
            <a:r>
              <a:rPr lang="de-DE" dirty="0" err="1">
                <a:solidFill>
                  <a:srgbClr val="000000"/>
                </a:solidFill>
                <a:latin typeface="Consolas" charset="0"/>
              </a:rPr>
              <a:t>CalculateBMI</a:t>
            </a:r>
            <a:r>
              <a:rPr lang="de-DE" dirty="0">
                <a:solidFill>
                  <a:srgbClr val="000000"/>
                </a:solidFill>
                <a:latin typeface="Consolas" charset="0"/>
              </a:rPr>
              <a:t>(180, 184));</a:t>
            </a:r>
          </a:p>
          <a:p>
            <a:r>
              <a:rPr lang="de-DE" dirty="0">
                <a:solidFill>
                  <a:srgbClr val="008000"/>
                </a:solidFill>
                <a:latin typeface="Consolas" charset="0"/>
              </a:rPr>
              <a:t>            // </a:t>
            </a:r>
            <a:r>
              <a:rPr lang="de-DE" dirty="0" err="1">
                <a:solidFill>
                  <a:srgbClr val="008000"/>
                </a:solidFill>
                <a:latin typeface="Consolas" charset="0"/>
              </a:rPr>
              <a:t>Named</a:t>
            </a:r>
            <a:r>
              <a:rPr lang="de-DE" dirty="0">
                <a:solidFill>
                  <a:srgbClr val="008000"/>
                </a:solidFill>
                <a:latin typeface="Consolas" charset="0"/>
              </a:rPr>
              <a:t> </a:t>
            </a:r>
            <a:r>
              <a:rPr lang="de-DE" dirty="0" err="1">
                <a:solidFill>
                  <a:srgbClr val="008000"/>
                </a:solidFill>
                <a:latin typeface="Consolas" charset="0"/>
              </a:rPr>
              <a:t>arguments</a:t>
            </a:r>
            <a:r>
              <a:rPr lang="de-DE" dirty="0">
                <a:solidFill>
                  <a:srgbClr val="008000"/>
                </a:solidFill>
                <a:latin typeface="Consolas" charset="0"/>
              </a:rPr>
              <a:t> </a:t>
            </a:r>
            <a:r>
              <a:rPr lang="de-DE" dirty="0" err="1">
                <a:solidFill>
                  <a:srgbClr val="008000"/>
                </a:solidFill>
                <a:latin typeface="Consolas" charset="0"/>
              </a:rPr>
              <a:t>can</a:t>
            </a:r>
            <a:r>
              <a:rPr lang="de-DE" dirty="0">
                <a:solidFill>
                  <a:srgbClr val="008000"/>
                </a:solidFill>
                <a:latin typeface="Consolas" charset="0"/>
              </a:rPr>
              <a:t> </a:t>
            </a:r>
            <a:r>
              <a:rPr lang="de-DE" dirty="0" err="1">
                <a:solidFill>
                  <a:srgbClr val="008000"/>
                </a:solidFill>
                <a:latin typeface="Consolas" charset="0"/>
              </a:rPr>
              <a:t>be</a:t>
            </a:r>
            <a:r>
              <a:rPr lang="de-DE" dirty="0">
                <a:solidFill>
                  <a:srgbClr val="008000"/>
                </a:solidFill>
                <a:latin typeface="Consolas" charset="0"/>
              </a:rPr>
              <a:t> </a:t>
            </a:r>
            <a:r>
              <a:rPr lang="de-DE" dirty="0" err="1">
                <a:solidFill>
                  <a:srgbClr val="008000"/>
                </a:solidFill>
                <a:latin typeface="Consolas" charset="0"/>
              </a:rPr>
              <a:t>supplied</a:t>
            </a:r>
            <a:r>
              <a:rPr lang="de-DE" dirty="0">
                <a:solidFill>
                  <a:srgbClr val="008000"/>
                </a:solidFill>
                <a:latin typeface="Consolas" charset="0"/>
              </a:rPr>
              <a:t> </a:t>
            </a:r>
            <a:r>
              <a:rPr lang="de-DE" dirty="0" err="1">
                <a:solidFill>
                  <a:srgbClr val="008000"/>
                </a:solidFill>
                <a:latin typeface="Consolas" charset="0"/>
              </a:rPr>
              <a:t>for</a:t>
            </a:r>
            <a:r>
              <a:rPr lang="de-DE" dirty="0">
                <a:solidFill>
                  <a:srgbClr val="008000"/>
                </a:solidFill>
                <a:latin typeface="Consolas" charset="0"/>
              </a:rPr>
              <a:t> </a:t>
            </a:r>
            <a:r>
              <a:rPr lang="de-DE" dirty="0" err="1">
                <a:solidFill>
                  <a:srgbClr val="008000"/>
                </a:solidFill>
                <a:latin typeface="Consolas" charset="0"/>
              </a:rPr>
              <a:t>the</a:t>
            </a:r>
            <a:r>
              <a:rPr lang="de-DE" dirty="0">
                <a:solidFill>
                  <a:srgbClr val="008000"/>
                </a:solidFill>
                <a:latin typeface="Consolas" charset="0"/>
              </a:rPr>
              <a:t> </a:t>
            </a:r>
            <a:r>
              <a:rPr lang="de-DE" dirty="0" err="1">
                <a:solidFill>
                  <a:srgbClr val="008000"/>
                </a:solidFill>
                <a:latin typeface="Consolas" charset="0"/>
              </a:rPr>
              <a:t>parameters</a:t>
            </a:r>
            <a:r>
              <a:rPr lang="de-DE" dirty="0">
                <a:solidFill>
                  <a:srgbClr val="008000"/>
                </a:solidFill>
                <a:latin typeface="Consolas" charset="0"/>
              </a:rPr>
              <a:t> in </a:t>
            </a:r>
            <a:r>
              <a:rPr lang="de-DE" dirty="0" err="1">
                <a:solidFill>
                  <a:srgbClr val="008000"/>
                </a:solidFill>
                <a:latin typeface="Consolas" charset="0"/>
              </a:rPr>
              <a:t>either</a:t>
            </a:r>
            <a:r>
              <a:rPr lang="de-DE" dirty="0">
                <a:solidFill>
                  <a:srgbClr val="008000"/>
                </a:solidFill>
                <a:latin typeface="Consolas" charset="0"/>
              </a:rPr>
              <a:t> </a:t>
            </a:r>
            <a:r>
              <a:rPr lang="de-DE" dirty="0" err="1">
                <a:solidFill>
                  <a:srgbClr val="008000"/>
                </a:solidFill>
                <a:latin typeface="Consolas" charset="0"/>
              </a:rPr>
              <a:t>order</a:t>
            </a:r>
            <a:r>
              <a:rPr lang="de-DE" dirty="0">
                <a:solidFill>
                  <a:srgbClr val="008000"/>
                </a:solidFill>
                <a:latin typeface="Consolas" charset="0"/>
              </a:rPr>
              <a:t>.</a:t>
            </a:r>
            <a:endParaRPr lang="de-DE" dirty="0">
              <a:solidFill>
                <a:srgbClr val="000000"/>
              </a:solidFill>
              <a:latin typeface="Consolas" charset="0"/>
            </a:endParaRPr>
          </a:p>
          <a:p>
            <a:r>
              <a:rPr lang="de-DE" dirty="0">
                <a:solidFill>
                  <a:srgbClr val="000000"/>
                </a:solidFill>
                <a:latin typeface="Consolas" charset="0"/>
              </a:rPr>
              <a:t>            </a:t>
            </a:r>
            <a:r>
              <a:rPr lang="de-DE" dirty="0" err="1">
                <a:solidFill>
                  <a:srgbClr val="2B91AF"/>
                </a:solidFill>
                <a:latin typeface="Consolas" charset="0"/>
              </a:rPr>
              <a:t>Console</a:t>
            </a:r>
            <a:r>
              <a:rPr lang="de-DE" dirty="0" err="1">
                <a:solidFill>
                  <a:srgbClr val="000000"/>
                </a:solidFill>
                <a:latin typeface="Consolas" charset="0"/>
              </a:rPr>
              <a:t>.WriteLine</a:t>
            </a:r>
            <a:r>
              <a:rPr lang="de-DE" dirty="0">
                <a:solidFill>
                  <a:srgbClr val="000000"/>
                </a:solidFill>
                <a:latin typeface="Consolas" charset="0"/>
              </a:rPr>
              <a:t>(</a:t>
            </a:r>
            <a:r>
              <a:rPr lang="de-DE" dirty="0" err="1">
                <a:solidFill>
                  <a:srgbClr val="000000"/>
                </a:solidFill>
                <a:latin typeface="Consolas" charset="0"/>
              </a:rPr>
              <a:t>CalculateBMI</a:t>
            </a:r>
            <a:r>
              <a:rPr lang="de-DE" dirty="0">
                <a:solidFill>
                  <a:srgbClr val="000000"/>
                </a:solidFill>
                <a:latin typeface="Consolas" charset="0"/>
              </a:rPr>
              <a:t>(</a:t>
            </a:r>
            <a:r>
              <a:rPr lang="de-DE" dirty="0" err="1">
                <a:solidFill>
                  <a:srgbClr val="000000"/>
                </a:solidFill>
                <a:latin typeface="Consolas" charset="0"/>
              </a:rPr>
              <a:t>weight</a:t>
            </a:r>
            <a:r>
              <a:rPr lang="de-DE" dirty="0">
                <a:solidFill>
                  <a:srgbClr val="000000"/>
                </a:solidFill>
                <a:latin typeface="Consolas" charset="0"/>
              </a:rPr>
              <a:t>: 123, </a:t>
            </a:r>
            <a:r>
              <a:rPr lang="de-DE" dirty="0" err="1">
                <a:solidFill>
                  <a:srgbClr val="000000"/>
                </a:solidFill>
                <a:latin typeface="Consolas" charset="0"/>
              </a:rPr>
              <a:t>height</a:t>
            </a:r>
            <a:r>
              <a:rPr lang="de-DE" dirty="0">
                <a:solidFill>
                  <a:srgbClr val="000000"/>
                </a:solidFill>
                <a:latin typeface="Consolas" charset="0"/>
              </a:rPr>
              <a:t>: 64));</a:t>
            </a:r>
          </a:p>
          <a:p>
            <a:r>
              <a:rPr lang="de-DE" dirty="0">
                <a:solidFill>
                  <a:srgbClr val="000000"/>
                </a:solidFill>
                <a:latin typeface="Consolas" charset="0"/>
              </a:rPr>
              <a:t>            </a:t>
            </a:r>
            <a:r>
              <a:rPr lang="de-DE" dirty="0" err="1">
                <a:solidFill>
                  <a:srgbClr val="2B91AF"/>
                </a:solidFill>
                <a:latin typeface="Consolas" charset="0"/>
              </a:rPr>
              <a:t>Console</a:t>
            </a:r>
            <a:r>
              <a:rPr lang="de-DE" dirty="0" err="1">
                <a:solidFill>
                  <a:srgbClr val="000000"/>
                </a:solidFill>
                <a:latin typeface="Consolas" charset="0"/>
              </a:rPr>
              <a:t>.WriteLine</a:t>
            </a:r>
            <a:r>
              <a:rPr lang="de-DE" dirty="0">
                <a:solidFill>
                  <a:srgbClr val="000000"/>
                </a:solidFill>
                <a:latin typeface="Consolas" charset="0"/>
              </a:rPr>
              <a:t>(</a:t>
            </a:r>
            <a:r>
              <a:rPr lang="de-DE" dirty="0" err="1">
                <a:solidFill>
                  <a:srgbClr val="000000"/>
                </a:solidFill>
                <a:latin typeface="Consolas" charset="0"/>
              </a:rPr>
              <a:t>CalculateBMI</a:t>
            </a:r>
            <a:r>
              <a:rPr lang="de-DE" dirty="0">
                <a:solidFill>
                  <a:srgbClr val="000000"/>
                </a:solidFill>
                <a:latin typeface="Consolas" charset="0"/>
              </a:rPr>
              <a:t>(</a:t>
            </a:r>
            <a:r>
              <a:rPr lang="de-DE" dirty="0" err="1">
                <a:solidFill>
                  <a:srgbClr val="000000"/>
                </a:solidFill>
                <a:latin typeface="Consolas" charset="0"/>
              </a:rPr>
              <a:t>height</a:t>
            </a:r>
            <a:r>
              <a:rPr lang="de-DE" dirty="0">
                <a:solidFill>
                  <a:srgbClr val="000000"/>
                </a:solidFill>
                <a:latin typeface="Consolas" charset="0"/>
              </a:rPr>
              <a:t>: 64, </a:t>
            </a:r>
            <a:r>
              <a:rPr lang="de-DE" dirty="0" err="1">
                <a:solidFill>
                  <a:srgbClr val="000000"/>
                </a:solidFill>
                <a:latin typeface="Consolas" charset="0"/>
              </a:rPr>
              <a:t>weight</a:t>
            </a:r>
            <a:r>
              <a:rPr lang="de-DE" dirty="0">
                <a:solidFill>
                  <a:srgbClr val="000000"/>
                </a:solidFill>
                <a:latin typeface="Consolas" charset="0"/>
              </a:rPr>
              <a:t>: 123));</a:t>
            </a:r>
          </a:p>
          <a:p>
            <a:r>
              <a:rPr lang="de-DE" dirty="0">
                <a:solidFill>
                  <a:srgbClr val="000000"/>
                </a:solidFill>
                <a:latin typeface="Consolas" charset="0"/>
              </a:rPr>
              <a:t>            </a:t>
            </a:r>
            <a:r>
              <a:rPr lang="de-DE" dirty="0">
                <a:solidFill>
                  <a:srgbClr val="008000"/>
                </a:solidFill>
                <a:latin typeface="Consolas" charset="0"/>
              </a:rPr>
              <a:t>// </a:t>
            </a:r>
            <a:r>
              <a:rPr lang="de-DE" dirty="0" err="1">
                <a:solidFill>
                  <a:srgbClr val="008000"/>
                </a:solidFill>
                <a:latin typeface="Consolas" charset="0"/>
              </a:rPr>
              <a:t>Named</a:t>
            </a:r>
            <a:r>
              <a:rPr lang="de-DE" dirty="0">
                <a:solidFill>
                  <a:srgbClr val="008000"/>
                </a:solidFill>
                <a:latin typeface="Consolas" charset="0"/>
              </a:rPr>
              <a:t> </a:t>
            </a:r>
            <a:r>
              <a:rPr lang="de-DE" dirty="0" err="1">
                <a:solidFill>
                  <a:srgbClr val="008000"/>
                </a:solidFill>
                <a:latin typeface="Consolas" charset="0"/>
              </a:rPr>
              <a:t>arguments</a:t>
            </a:r>
            <a:r>
              <a:rPr lang="de-DE" dirty="0">
                <a:solidFill>
                  <a:srgbClr val="008000"/>
                </a:solidFill>
                <a:latin typeface="Consolas" charset="0"/>
              </a:rPr>
              <a:t> </a:t>
            </a:r>
            <a:r>
              <a:rPr lang="de-DE" dirty="0" err="1">
                <a:solidFill>
                  <a:srgbClr val="008000"/>
                </a:solidFill>
                <a:latin typeface="Consolas" charset="0"/>
              </a:rPr>
              <a:t>can</a:t>
            </a:r>
            <a:r>
              <a:rPr lang="de-DE" dirty="0">
                <a:solidFill>
                  <a:srgbClr val="008000"/>
                </a:solidFill>
                <a:latin typeface="Consolas" charset="0"/>
              </a:rPr>
              <a:t> follow </a:t>
            </a:r>
            <a:r>
              <a:rPr lang="de-DE" dirty="0" err="1">
                <a:solidFill>
                  <a:srgbClr val="008000"/>
                </a:solidFill>
                <a:latin typeface="Consolas" charset="0"/>
              </a:rPr>
              <a:t>positional</a:t>
            </a:r>
            <a:r>
              <a:rPr lang="de-DE" dirty="0">
                <a:solidFill>
                  <a:srgbClr val="008000"/>
                </a:solidFill>
                <a:latin typeface="Consolas" charset="0"/>
              </a:rPr>
              <a:t> </a:t>
            </a:r>
            <a:r>
              <a:rPr lang="de-DE" dirty="0" err="1">
                <a:solidFill>
                  <a:srgbClr val="008000"/>
                </a:solidFill>
                <a:latin typeface="Consolas" charset="0"/>
              </a:rPr>
              <a:t>arguments</a:t>
            </a:r>
            <a:r>
              <a:rPr lang="de-DE" dirty="0">
                <a:solidFill>
                  <a:srgbClr val="008000"/>
                </a:solidFill>
                <a:latin typeface="Consolas" charset="0"/>
              </a:rPr>
              <a:t>.</a:t>
            </a:r>
            <a:endParaRPr lang="de-DE" dirty="0">
              <a:solidFill>
                <a:srgbClr val="000000"/>
              </a:solidFill>
              <a:latin typeface="Consolas" charset="0"/>
            </a:endParaRPr>
          </a:p>
          <a:p>
            <a:r>
              <a:rPr lang="de-DE" dirty="0">
                <a:solidFill>
                  <a:srgbClr val="000000"/>
                </a:solidFill>
                <a:latin typeface="Consolas" charset="0"/>
              </a:rPr>
              <a:t>            </a:t>
            </a:r>
            <a:r>
              <a:rPr lang="de-DE" dirty="0" err="1">
                <a:solidFill>
                  <a:srgbClr val="2B91AF"/>
                </a:solidFill>
                <a:latin typeface="Consolas" charset="0"/>
              </a:rPr>
              <a:t>Console</a:t>
            </a:r>
            <a:r>
              <a:rPr lang="de-DE" dirty="0" err="1">
                <a:solidFill>
                  <a:srgbClr val="000000"/>
                </a:solidFill>
                <a:latin typeface="Consolas" charset="0"/>
              </a:rPr>
              <a:t>.WriteLine</a:t>
            </a:r>
            <a:r>
              <a:rPr lang="de-DE" dirty="0">
                <a:solidFill>
                  <a:srgbClr val="000000"/>
                </a:solidFill>
                <a:latin typeface="Consolas" charset="0"/>
              </a:rPr>
              <a:t>(</a:t>
            </a:r>
            <a:r>
              <a:rPr lang="de-DE" dirty="0" err="1">
                <a:solidFill>
                  <a:srgbClr val="000000"/>
                </a:solidFill>
                <a:latin typeface="Consolas" charset="0"/>
              </a:rPr>
              <a:t>CalculateBMI</a:t>
            </a:r>
            <a:r>
              <a:rPr lang="de-DE" dirty="0">
                <a:solidFill>
                  <a:srgbClr val="000000"/>
                </a:solidFill>
                <a:latin typeface="Consolas" charset="0"/>
              </a:rPr>
              <a:t>(123, </a:t>
            </a:r>
            <a:r>
              <a:rPr lang="de-DE" dirty="0" err="1">
                <a:solidFill>
                  <a:srgbClr val="000000"/>
                </a:solidFill>
                <a:latin typeface="Consolas" charset="0"/>
              </a:rPr>
              <a:t>height</a:t>
            </a:r>
            <a:r>
              <a:rPr lang="de-DE" dirty="0">
                <a:solidFill>
                  <a:srgbClr val="000000"/>
                </a:solidFill>
                <a:latin typeface="Consolas" charset="0"/>
              </a:rPr>
              <a:t>: 64));</a:t>
            </a: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static</a:t>
            </a:r>
            <a:r>
              <a:rPr lang="de-DE" dirty="0">
                <a:solidFill>
                  <a:srgbClr val="000000"/>
                </a:solidFill>
                <a:latin typeface="Consolas" charset="0"/>
              </a:rPr>
              <a:t> </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CalculateBMI</a:t>
            </a:r>
            <a:r>
              <a:rPr lang="de-DE" dirty="0">
                <a:solidFill>
                  <a:srgbClr val="000000"/>
                </a:solidFill>
                <a:latin typeface="Consolas" charset="0"/>
              </a:rPr>
              <a:t>(</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weight</a:t>
            </a:r>
            <a:r>
              <a:rPr lang="de-DE" dirty="0">
                <a:solidFill>
                  <a:srgbClr val="000000"/>
                </a:solidFill>
                <a:latin typeface="Consolas" charset="0"/>
              </a:rPr>
              <a:t>, </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height</a:t>
            </a:r>
            <a:r>
              <a:rPr lang="de-DE" dirty="0">
                <a:solidFill>
                  <a:srgbClr val="000000"/>
                </a:solidFill>
                <a:latin typeface="Consolas" charset="0"/>
              </a:rPr>
              <a:t>)</a:t>
            </a:r>
          </a:p>
          <a:p>
            <a:r>
              <a:rPr lang="de-DE" dirty="0">
                <a:solidFill>
                  <a:srgbClr val="000000"/>
                </a:solidFill>
                <a:latin typeface="Consolas" charset="0"/>
              </a:rPr>
              <a:t>        {</a:t>
            </a:r>
          </a:p>
          <a:p>
            <a:r>
              <a:rPr lang="en-US" dirty="0">
                <a:solidFill>
                  <a:srgbClr val="000000"/>
                </a:solidFill>
                <a:latin typeface="Consolas" charset="0"/>
              </a:rPr>
              <a:t>            </a:t>
            </a:r>
            <a:r>
              <a:rPr lang="en-US" dirty="0">
                <a:solidFill>
                  <a:srgbClr val="0000FF"/>
                </a:solidFill>
                <a:latin typeface="Consolas" charset="0"/>
              </a:rPr>
              <a:t>return</a:t>
            </a:r>
            <a:r>
              <a:rPr lang="en-US" dirty="0">
                <a:solidFill>
                  <a:srgbClr val="000000"/>
                </a:solidFill>
                <a:latin typeface="Consolas" charset="0"/>
              </a:rPr>
              <a:t> (weight * 703) / (height * height);</a:t>
            </a: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Tree>
    <p:extLst>
      <p:ext uri="{BB962C8B-B14F-4D97-AF65-F5344CB8AC3E}">
        <p14:creationId xmlns:p14="http://schemas.microsoft.com/office/powerpoint/2010/main" val="20325431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 Optional arguments</a:t>
            </a:r>
          </a:p>
        </p:txBody>
      </p:sp>
      <p:sp>
        <p:nvSpPr>
          <p:cNvPr id="3" name="Content Placeholder 2"/>
          <p:cNvSpPr>
            <a:spLocks noGrp="1"/>
          </p:cNvSpPr>
          <p:nvPr>
            <p:ph idx="1"/>
          </p:nvPr>
        </p:nvSpPr>
        <p:spPr/>
        <p:txBody>
          <a:bodyPr/>
          <a:lstStyle/>
          <a:p>
            <a:r>
              <a:rPr lang="en-US" dirty="0"/>
              <a:t>The definition of a method, constructor, indexer, or delegate can specify that its parameters are required or that they are optional.</a:t>
            </a:r>
          </a:p>
          <a:p>
            <a:r>
              <a:rPr lang="en-US" dirty="0"/>
              <a:t>Any call must provide arguments for all required parameters, but can omit arguments for optional parameters.</a:t>
            </a:r>
          </a:p>
          <a:p>
            <a:r>
              <a:rPr lang="en-US" dirty="0"/>
              <a:t>Each optional parameter has a default value as part of its definition.</a:t>
            </a:r>
          </a:p>
          <a:p>
            <a:r>
              <a:rPr lang="en-US" dirty="0"/>
              <a:t>If no argument is sent for that parameter, the default value is used.</a:t>
            </a:r>
          </a:p>
          <a:p>
            <a:r>
              <a:rPr lang="en-US" dirty="0"/>
              <a:t>Optional parameters are defined at the end of the parameter list, after any required parameters.</a:t>
            </a:r>
          </a:p>
        </p:txBody>
      </p:sp>
      <p:sp>
        <p:nvSpPr>
          <p:cNvPr id="4" name="Slide Number Placeholder 3"/>
          <p:cNvSpPr>
            <a:spLocks noGrp="1"/>
          </p:cNvSpPr>
          <p:nvPr>
            <p:ph type="sldNum" sz="quarter" idx="12"/>
          </p:nvPr>
        </p:nvSpPr>
        <p:spPr/>
        <p:txBody>
          <a:bodyPr/>
          <a:lstStyle/>
          <a:p>
            <a:fld id="{D57F1E4F-1CFF-5643-939E-02111984F565}" type="slidenum">
              <a:rPr lang="en-US" smtClean="0"/>
              <a:t>43</a:t>
            </a:fld>
            <a:endParaRPr lang="en-US" dirty="0"/>
          </a:p>
        </p:txBody>
      </p:sp>
      <p:sp>
        <p:nvSpPr>
          <p:cNvPr id="5" name="Rectangle 4"/>
          <p:cNvSpPr/>
          <p:nvPr/>
        </p:nvSpPr>
        <p:spPr>
          <a:xfrm>
            <a:off x="767938" y="5325068"/>
            <a:ext cx="10270176" cy="923330"/>
          </a:xfrm>
          <a:prstGeom prst="rect">
            <a:avLst/>
          </a:prstGeom>
          <a:solidFill>
            <a:schemeClr val="tx1"/>
          </a:solidFill>
        </p:spPr>
        <p:txBody>
          <a:bodyPr wrap="square">
            <a:spAutoFit/>
          </a:bodyPr>
          <a:lstStyle/>
          <a:p>
            <a:r>
              <a:rPr lang="en-US" dirty="0">
                <a:solidFill>
                  <a:srgbClr val="0000FF"/>
                </a:solidFill>
                <a:latin typeface="Courier" charset="0"/>
              </a:rPr>
              <a:t>public</a:t>
            </a:r>
            <a:r>
              <a:rPr lang="en-US" dirty="0">
                <a:solidFill>
                  <a:prstClr val="black"/>
                </a:solidFill>
                <a:latin typeface="Courier" charset="0"/>
              </a:rPr>
              <a:t> </a:t>
            </a:r>
            <a:r>
              <a:rPr lang="en-US" dirty="0">
                <a:solidFill>
                  <a:srgbClr val="0000FF"/>
                </a:solidFill>
                <a:latin typeface="Courier" charset="0"/>
              </a:rPr>
              <a:t>void</a:t>
            </a:r>
            <a:r>
              <a:rPr lang="en-US" dirty="0">
                <a:solidFill>
                  <a:prstClr val="black"/>
                </a:solidFill>
                <a:latin typeface="Courier" charset="0"/>
              </a:rPr>
              <a:t> </a:t>
            </a:r>
            <a:r>
              <a:rPr lang="en-US" dirty="0" err="1">
                <a:solidFill>
                  <a:prstClr val="black"/>
                </a:solidFill>
                <a:latin typeface="Courier" charset="0"/>
              </a:rPr>
              <a:t>ExampleMethod</a:t>
            </a:r>
            <a:r>
              <a:rPr lang="en-US" dirty="0">
                <a:solidFill>
                  <a:prstClr val="black"/>
                </a:solidFill>
                <a:latin typeface="Courier" charset="0"/>
              </a:rPr>
              <a:t>(</a:t>
            </a:r>
            <a:r>
              <a:rPr lang="en-US" dirty="0" err="1">
                <a:solidFill>
                  <a:srgbClr val="0000FF"/>
                </a:solidFill>
                <a:latin typeface="Courier" charset="0"/>
              </a:rPr>
              <a:t>int</a:t>
            </a:r>
            <a:r>
              <a:rPr lang="en-US" dirty="0">
                <a:solidFill>
                  <a:prstClr val="black"/>
                </a:solidFill>
                <a:latin typeface="Courier" charset="0"/>
              </a:rPr>
              <a:t> required,</a:t>
            </a:r>
          </a:p>
          <a:p>
            <a:r>
              <a:rPr lang="en-US" dirty="0">
                <a:solidFill>
                  <a:prstClr val="black"/>
                </a:solidFill>
                <a:latin typeface="Courier" charset="0"/>
              </a:rPr>
              <a:t>	 </a:t>
            </a:r>
            <a:r>
              <a:rPr lang="en-US" dirty="0">
                <a:solidFill>
                  <a:srgbClr val="0000FF"/>
                </a:solidFill>
                <a:latin typeface="Courier" charset="0"/>
              </a:rPr>
              <a:t>string</a:t>
            </a:r>
            <a:r>
              <a:rPr lang="en-US" dirty="0">
                <a:solidFill>
                  <a:prstClr val="black"/>
                </a:solidFill>
                <a:latin typeface="Courier" charset="0"/>
              </a:rPr>
              <a:t> </a:t>
            </a:r>
            <a:r>
              <a:rPr lang="en-US" dirty="0" err="1">
                <a:solidFill>
                  <a:prstClr val="black"/>
                </a:solidFill>
                <a:latin typeface="Courier" charset="0"/>
              </a:rPr>
              <a:t>optionalStr</a:t>
            </a:r>
            <a:r>
              <a:rPr lang="en-US" dirty="0">
                <a:solidFill>
                  <a:prstClr val="black"/>
                </a:solidFill>
                <a:latin typeface="Courier" charset="0"/>
              </a:rPr>
              <a:t> = </a:t>
            </a:r>
            <a:r>
              <a:rPr lang="en-US" dirty="0">
                <a:solidFill>
                  <a:srgbClr val="900112"/>
                </a:solidFill>
                <a:latin typeface="Courier" charset="0"/>
              </a:rPr>
              <a:t>"default string"</a:t>
            </a:r>
            <a:r>
              <a:rPr lang="en-US" dirty="0">
                <a:solidFill>
                  <a:prstClr val="black"/>
                </a:solidFill>
                <a:latin typeface="Courier" charset="0"/>
              </a:rPr>
              <a:t>,</a:t>
            </a:r>
          </a:p>
          <a:p>
            <a:r>
              <a:rPr lang="en-US" dirty="0">
                <a:solidFill>
                  <a:prstClr val="black"/>
                </a:solidFill>
                <a:latin typeface="Courier" charset="0"/>
              </a:rPr>
              <a:t>    </a:t>
            </a:r>
            <a:r>
              <a:rPr lang="en-US" dirty="0" err="1">
                <a:solidFill>
                  <a:srgbClr val="0000FF"/>
                </a:solidFill>
                <a:latin typeface="Courier" charset="0"/>
              </a:rPr>
              <a:t>int</a:t>
            </a:r>
            <a:r>
              <a:rPr lang="en-US" dirty="0">
                <a:solidFill>
                  <a:prstClr val="black"/>
                </a:solidFill>
                <a:latin typeface="Courier" charset="0"/>
              </a:rPr>
              <a:t> </a:t>
            </a:r>
            <a:r>
              <a:rPr lang="en-US" dirty="0" err="1">
                <a:solidFill>
                  <a:prstClr val="black"/>
                </a:solidFill>
                <a:latin typeface="Courier" charset="0"/>
              </a:rPr>
              <a:t>optionalInt</a:t>
            </a:r>
            <a:r>
              <a:rPr lang="en-US" dirty="0">
                <a:solidFill>
                  <a:prstClr val="black"/>
                </a:solidFill>
                <a:latin typeface="Courier" charset="0"/>
              </a:rPr>
              <a:t> = 10)</a:t>
            </a:r>
            <a:endParaRPr lang="en-US" dirty="0"/>
          </a:p>
        </p:txBody>
      </p:sp>
    </p:spTree>
    <p:extLst>
      <p:ext uri="{BB962C8B-B14F-4D97-AF65-F5344CB8AC3E}">
        <p14:creationId xmlns:p14="http://schemas.microsoft.com/office/powerpoint/2010/main" val="19061132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88373" y="3092009"/>
            <a:ext cx="5012480" cy="1521555"/>
          </a:xfrm>
        </p:spPr>
        <p:txBody>
          <a:bodyPr>
            <a:normAutofit lnSpcReduction="10000"/>
          </a:bodyPr>
          <a:lstStyle/>
          <a:p>
            <a:pPr marL="0" indent="0">
              <a:buNone/>
            </a:pPr>
            <a:r>
              <a:rPr lang="en-US" sz="9600" dirty="0"/>
              <a:t>THE END</a:t>
            </a:r>
          </a:p>
        </p:txBody>
      </p:sp>
      <p:sp>
        <p:nvSpPr>
          <p:cNvPr id="4" name="Slide Number Placeholder 3"/>
          <p:cNvSpPr>
            <a:spLocks noGrp="1"/>
          </p:cNvSpPr>
          <p:nvPr>
            <p:ph type="sldNum" sz="quarter" idx="12"/>
          </p:nvPr>
        </p:nvSpPr>
        <p:spPr/>
        <p:txBody>
          <a:bodyPr/>
          <a:lstStyle/>
          <a:p>
            <a:fld id="{D57F1E4F-1CFF-5643-939E-02111984F565}" type="slidenum">
              <a:rPr lang="en-US" smtClean="0"/>
              <a:t>44</a:t>
            </a:fld>
            <a:endParaRPr lang="en-US" dirty="0"/>
          </a:p>
        </p:txBody>
      </p:sp>
      <p:sp>
        <p:nvSpPr>
          <p:cNvPr id="5" name="Title 4"/>
          <p:cNvSpPr>
            <a:spLocks noGrp="1"/>
          </p:cNvSpPr>
          <p:nvPr>
            <p:ph type="title"/>
          </p:nvPr>
        </p:nvSpPr>
        <p:spPr/>
        <p:txBody>
          <a:bodyPr/>
          <a:lstStyle/>
          <a:p>
            <a:endParaRPr lang="en-US"/>
          </a:p>
        </p:txBody>
      </p:sp>
    </p:spTree>
    <p:extLst>
      <p:ext uri="{BB962C8B-B14F-4D97-AF65-F5344CB8AC3E}">
        <p14:creationId xmlns:p14="http://schemas.microsoft.com/office/powerpoint/2010/main" val="8078434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02111984F565}" type="slidenum">
              <a:rPr lang="en-US" smtClean="0"/>
              <a:t>45</a:t>
            </a:fld>
            <a:endParaRPr lang="en-US" dirty="0"/>
          </a:p>
        </p:txBody>
      </p:sp>
    </p:spTree>
    <p:extLst>
      <p:ext uri="{BB962C8B-B14F-4D97-AF65-F5344CB8AC3E}">
        <p14:creationId xmlns:p14="http://schemas.microsoft.com/office/powerpoint/2010/main" val="957184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02111984F565}" type="slidenum">
              <a:rPr lang="en-US" smtClean="0"/>
              <a:t>46</a:t>
            </a:fld>
            <a:endParaRPr lang="en-US" dirty="0"/>
          </a:p>
        </p:txBody>
      </p:sp>
    </p:spTree>
    <p:extLst>
      <p:ext uri="{BB962C8B-B14F-4D97-AF65-F5344CB8AC3E}">
        <p14:creationId xmlns:p14="http://schemas.microsoft.com/office/powerpoint/2010/main" val="9312233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 NOTES/TODO!!!!</a:t>
            </a:r>
          </a:p>
        </p:txBody>
      </p:sp>
      <p:sp>
        <p:nvSpPr>
          <p:cNvPr id="3" name="Content Placeholder 2"/>
          <p:cNvSpPr>
            <a:spLocks noGrp="1"/>
          </p:cNvSpPr>
          <p:nvPr>
            <p:ph idx="1"/>
          </p:nvPr>
        </p:nvSpPr>
        <p:spPr/>
        <p:txBody>
          <a:bodyPr/>
          <a:lstStyle/>
          <a:p>
            <a:r>
              <a:rPr lang="en-US" dirty="0"/>
              <a:t>Methods</a:t>
            </a:r>
          </a:p>
          <a:p>
            <a:pPr lvl="1"/>
            <a:r>
              <a:rPr lang="en-US" dirty="0"/>
              <a:t>https://</a:t>
            </a:r>
            <a:r>
              <a:rPr lang="en-US" dirty="0" err="1"/>
              <a:t>msdn.microsoft.com</a:t>
            </a:r>
            <a:r>
              <a:rPr lang="en-US" dirty="0"/>
              <a:t>/</a:t>
            </a:r>
            <a:r>
              <a:rPr lang="en-US" dirty="0" err="1"/>
              <a:t>en</a:t>
            </a:r>
            <a:r>
              <a:rPr lang="en-US" dirty="0"/>
              <a:t>-us/library/ms173114.aspx</a:t>
            </a:r>
          </a:p>
          <a:p>
            <a:r>
              <a:rPr lang="en-US" dirty="0"/>
              <a:t>Extension Methods</a:t>
            </a:r>
            <a:endParaRPr lang="en-US" dirty="0">
              <a:hlinkClick r:id="rId2"/>
            </a:endParaRPr>
          </a:p>
          <a:p>
            <a:pPr lvl="1"/>
            <a:r>
              <a:rPr lang="en-US" dirty="0">
                <a:hlinkClick r:id="rId2"/>
              </a:rPr>
              <a:t>https://msdn.microsoft.com/en-us/library/bb383977.aspx</a:t>
            </a:r>
            <a:endParaRPr lang="en-US" dirty="0"/>
          </a:p>
          <a:p>
            <a:r>
              <a:rPr lang="en-US" dirty="0" err="1"/>
              <a:t>Structs</a:t>
            </a:r>
            <a:endParaRPr lang="en-US" dirty="0"/>
          </a:p>
          <a:p>
            <a:pPr lvl="1"/>
            <a:r>
              <a:rPr lang="en-US" dirty="0">
                <a:hlinkClick r:id="rId3"/>
              </a:rPr>
              <a:t>https://msdn.microsoft.com/en-us/library/0taef578.aspx</a:t>
            </a:r>
            <a:endParaRPr lang="en-US" dirty="0"/>
          </a:p>
          <a:p>
            <a:r>
              <a:rPr lang="en-US" dirty="0"/>
              <a:t>Events</a:t>
            </a:r>
          </a:p>
          <a:p>
            <a:pPr lvl="1"/>
            <a:r>
              <a:rPr lang="en-US" dirty="0">
                <a:hlinkClick r:id="rId4"/>
              </a:rPr>
              <a:t>https://msdn.microsoft.com/en-us/library/awbftdfh.aspx</a:t>
            </a:r>
            <a:endParaRPr lang="en-US" dirty="0"/>
          </a:p>
          <a:p>
            <a:pPr lvl="1"/>
            <a:r>
              <a:rPr lang="en-US" dirty="0"/>
              <a:t>https://</a:t>
            </a:r>
            <a:r>
              <a:rPr lang="en-US" dirty="0" err="1"/>
              <a:t>msdn.microsoft.com</a:t>
            </a:r>
            <a:r>
              <a:rPr lang="en-US" dirty="0"/>
              <a:t>/</a:t>
            </a:r>
            <a:r>
              <a:rPr lang="en-US" dirty="0" err="1"/>
              <a:t>en</a:t>
            </a:r>
            <a:r>
              <a:rPr lang="en-US" dirty="0"/>
              <a:t>-us/library/edzehd2t.aspx</a:t>
            </a:r>
          </a:p>
        </p:txBody>
      </p:sp>
      <p:sp>
        <p:nvSpPr>
          <p:cNvPr id="4" name="Slide Number Placeholder 3"/>
          <p:cNvSpPr>
            <a:spLocks noGrp="1"/>
          </p:cNvSpPr>
          <p:nvPr>
            <p:ph type="sldNum" sz="quarter" idx="12"/>
          </p:nvPr>
        </p:nvSpPr>
        <p:spPr/>
        <p:txBody>
          <a:bodyPr/>
          <a:lstStyle/>
          <a:p>
            <a:fld id="{D57F1E4F-1CFF-5643-939E-02111984F565}" type="slidenum">
              <a:rPr lang="en-US" smtClean="0"/>
              <a:t>47</a:t>
            </a:fld>
            <a:endParaRPr lang="en-US" dirty="0"/>
          </a:p>
        </p:txBody>
      </p:sp>
    </p:spTree>
    <p:extLst>
      <p:ext uri="{BB962C8B-B14F-4D97-AF65-F5344CB8AC3E}">
        <p14:creationId xmlns:p14="http://schemas.microsoft.com/office/powerpoint/2010/main" val="143983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 class members</a:t>
            </a:r>
          </a:p>
        </p:txBody>
      </p:sp>
      <p:sp>
        <p:nvSpPr>
          <p:cNvPr id="3" name="Content Placeholder 2"/>
          <p:cNvSpPr>
            <a:spLocks noGrp="1"/>
          </p:cNvSpPr>
          <p:nvPr>
            <p:ph idx="1"/>
          </p:nvPr>
        </p:nvSpPr>
        <p:spPr/>
        <p:txBody>
          <a:bodyPr/>
          <a:lstStyle/>
          <a:p>
            <a:r>
              <a:rPr lang="en-US" dirty="0"/>
              <a:t>Methods</a:t>
            </a:r>
          </a:p>
          <a:p>
            <a:pPr lvl="1"/>
            <a:r>
              <a:rPr lang="en-US" dirty="0"/>
              <a:t>Action, that the object can perform</a:t>
            </a:r>
          </a:p>
          <a:p>
            <a:pPr lvl="1"/>
            <a:r>
              <a:rPr lang="en-US" dirty="0"/>
              <a:t>Can have several implementations of the same method, called overloads. Number of parameters or types have to differ. </a:t>
            </a:r>
          </a:p>
        </p:txBody>
      </p:sp>
      <p:sp>
        <p:nvSpPr>
          <p:cNvPr id="4" name="Slide Number Placeholder 3"/>
          <p:cNvSpPr>
            <a:spLocks noGrp="1"/>
          </p:cNvSpPr>
          <p:nvPr>
            <p:ph type="sldNum" sz="quarter" idx="12"/>
          </p:nvPr>
        </p:nvSpPr>
        <p:spPr/>
        <p:txBody>
          <a:bodyPr/>
          <a:lstStyle/>
          <a:p>
            <a:fld id="{D57F1E4F-1CFF-5643-939E-02111984F565}" type="slidenum">
              <a:rPr lang="en-US" smtClean="0"/>
              <a:t>5</a:t>
            </a:fld>
            <a:endParaRPr lang="en-US" dirty="0"/>
          </a:p>
        </p:txBody>
      </p:sp>
      <p:sp>
        <p:nvSpPr>
          <p:cNvPr id="5" name="Rectangle 4"/>
          <p:cNvSpPr/>
          <p:nvPr/>
        </p:nvSpPr>
        <p:spPr>
          <a:xfrm>
            <a:off x="5274623" y="3618959"/>
            <a:ext cx="6749144" cy="3139321"/>
          </a:xfrm>
          <a:prstGeom prst="rect">
            <a:avLst/>
          </a:prstGeom>
          <a:solidFill>
            <a:schemeClr val="tx1"/>
          </a:solidFill>
        </p:spPr>
        <p:txBody>
          <a:bodyPr wrap="square">
            <a:spAutoFit/>
          </a:bodyPr>
          <a:lstStyle/>
          <a:p>
            <a:r>
              <a:rPr lang="en-US" dirty="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err="1">
                <a:solidFill>
                  <a:srgbClr val="2B91AF"/>
                </a:solidFill>
                <a:latin typeface="Consolas" charset="0"/>
              </a:rPr>
              <a:t>SampleClass</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SampleMethod</a:t>
            </a:r>
            <a:r>
              <a:rPr lang="de-DE" dirty="0">
                <a:solidFill>
                  <a:srgbClr val="000000"/>
                </a:solidFill>
                <a:latin typeface="Consolas" charset="0"/>
              </a:rPr>
              <a:t>(</a:t>
            </a:r>
            <a:r>
              <a:rPr lang="de-DE" dirty="0" err="1">
                <a:solidFill>
                  <a:srgbClr val="0000FF"/>
                </a:solidFill>
                <a:latin typeface="Consolas" charset="0"/>
              </a:rPr>
              <a:t>string</a:t>
            </a:r>
            <a:r>
              <a:rPr lang="de-DE" dirty="0">
                <a:solidFill>
                  <a:srgbClr val="000000"/>
                </a:solidFill>
                <a:latin typeface="Consolas" charset="0"/>
              </a:rPr>
              <a:t> </a:t>
            </a:r>
            <a:r>
              <a:rPr lang="de-DE" dirty="0" err="1">
                <a:solidFill>
                  <a:srgbClr val="000000"/>
                </a:solidFill>
                <a:latin typeface="Consolas" charset="0"/>
              </a:rPr>
              <a:t>sampleParam</a:t>
            </a:r>
            <a:r>
              <a:rPr lang="de-DE" dirty="0">
                <a:solidFill>
                  <a:srgbClr val="000000"/>
                </a:solidFill>
                <a:latin typeface="Consolas" charset="0"/>
              </a:rPr>
              <a:t>)</a:t>
            </a:r>
          </a:p>
          <a:p>
            <a:r>
              <a:rPr lang="de-DE" dirty="0">
                <a:solidFill>
                  <a:srgbClr val="000000"/>
                </a:solidFill>
                <a:latin typeface="Consolas" charset="0"/>
              </a:rPr>
              <a:t>        {</a:t>
            </a:r>
          </a:p>
          <a:p>
            <a:r>
              <a:rPr lang="ro-RO" dirty="0">
                <a:solidFill>
                  <a:srgbClr val="000000"/>
                </a:solidFill>
                <a:latin typeface="Consolas" charset="0"/>
              </a:rPr>
              <a:t>            </a:t>
            </a:r>
            <a:r>
              <a:rPr lang="ro-RO" dirty="0" err="1">
                <a:solidFill>
                  <a:srgbClr val="0000FF"/>
                </a:solidFill>
                <a:latin typeface="Consolas" charset="0"/>
              </a:rPr>
              <a:t>return</a:t>
            </a:r>
            <a:r>
              <a:rPr lang="ro-RO" dirty="0">
                <a:solidFill>
                  <a:srgbClr val="000000"/>
                </a:solidFill>
                <a:latin typeface="Consolas" charset="0"/>
              </a:rPr>
              <a:t> 0;</a:t>
            </a: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SampleMethod</a:t>
            </a:r>
            <a:r>
              <a:rPr lang="de-DE" dirty="0">
                <a:solidFill>
                  <a:srgbClr val="000000"/>
                </a:solidFill>
                <a:latin typeface="Consolas" charset="0"/>
              </a:rPr>
              <a:t>(</a:t>
            </a:r>
            <a:r>
              <a:rPr lang="de-DE" dirty="0" err="1">
                <a:solidFill>
                  <a:srgbClr val="0000FF"/>
                </a:solidFill>
                <a:latin typeface="Consolas" charset="0"/>
              </a:rPr>
              <a:t>int</a:t>
            </a:r>
            <a:r>
              <a:rPr lang="de-DE" dirty="0">
                <a:solidFill>
                  <a:srgbClr val="000000"/>
                </a:solidFill>
                <a:latin typeface="Consolas" charset="0"/>
              </a:rPr>
              <a:t> </a:t>
            </a:r>
            <a:r>
              <a:rPr lang="de-DE" dirty="0" err="1">
                <a:solidFill>
                  <a:srgbClr val="000000"/>
                </a:solidFill>
                <a:latin typeface="Consolas" charset="0"/>
              </a:rPr>
              <a:t>sampleParam</a:t>
            </a:r>
            <a:r>
              <a:rPr lang="de-DE" dirty="0">
                <a:solidFill>
                  <a:srgbClr val="000000"/>
                </a:solidFill>
                <a:latin typeface="Consolas" charset="0"/>
              </a:rPr>
              <a:t>)</a:t>
            </a:r>
          </a:p>
          <a:p>
            <a:r>
              <a:rPr lang="de-DE" dirty="0">
                <a:solidFill>
                  <a:srgbClr val="000000"/>
                </a:solidFill>
                <a:latin typeface="Consolas" charset="0"/>
              </a:rPr>
              <a:t>        {</a:t>
            </a:r>
          </a:p>
          <a:p>
            <a:r>
              <a:rPr lang="ro-RO" dirty="0">
                <a:solidFill>
                  <a:srgbClr val="000000"/>
                </a:solidFill>
                <a:latin typeface="Consolas" charset="0"/>
              </a:rPr>
              <a:t>            </a:t>
            </a:r>
            <a:r>
              <a:rPr lang="ro-RO" dirty="0" err="1">
                <a:solidFill>
                  <a:srgbClr val="0000FF"/>
                </a:solidFill>
                <a:latin typeface="Consolas" charset="0"/>
              </a:rPr>
              <a:t>return</a:t>
            </a:r>
            <a:r>
              <a:rPr lang="ro-RO" dirty="0">
                <a:solidFill>
                  <a:srgbClr val="000000"/>
                </a:solidFill>
                <a:latin typeface="Consolas" charset="0"/>
              </a:rPr>
              <a:t> 1;</a:t>
            </a: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Tree>
    <p:extLst>
      <p:ext uri="{BB962C8B-B14F-4D97-AF65-F5344CB8AC3E}">
        <p14:creationId xmlns:p14="http://schemas.microsoft.com/office/powerpoint/2010/main" val="21886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 class members </a:t>
            </a:r>
          </a:p>
        </p:txBody>
      </p:sp>
      <p:sp>
        <p:nvSpPr>
          <p:cNvPr id="3" name="Content Placeholder 2"/>
          <p:cNvSpPr>
            <a:spLocks noGrp="1"/>
          </p:cNvSpPr>
          <p:nvPr>
            <p:ph idx="1"/>
          </p:nvPr>
        </p:nvSpPr>
        <p:spPr/>
        <p:txBody>
          <a:bodyPr/>
          <a:lstStyle/>
          <a:p>
            <a:r>
              <a:rPr lang="en-US" dirty="0"/>
              <a:t>Constructors</a:t>
            </a:r>
          </a:p>
          <a:p>
            <a:pPr lvl="1"/>
            <a:r>
              <a:rPr lang="en-US" dirty="0"/>
              <a:t>Class method, executed automatically when object is created.</a:t>
            </a:r>
          </a:p>
          <a:p>
            <a:pPr lvl="1"/>
            <a:r>
              <a:rPr lang="en-US" dirty="0"/>
              <a:t>Can run only once, before any other code in class.</a:t>
            </a:r>
          </a:p>
          <a:p>
            <a:pPr lvl="1"/>
            <a:r>
              <a:rPr lang="en-US" dirty="0"/>
              <a:t>Overloads</a:t>
            </a:r>
          </a:p>
          <a:p>
            <a:r>
              <a:rPr lang="en-US" dirty="0"/>
              <a:t>Default constructor is </a:t>
            </a:r>
            <a:r>
              <a:rPr lang="en-US" dirty="0" err="1"/>
              <a:t>parameterless</a:t>
            </a:r>
            <a:r>
              <a:rPr lang="en-US" dirty="0"/>
              <a:t>, auto created by compiler.</a:t>
            </a:r>
          </a:p>
          <a:p>
            <a:r>
              <a:rPr lang="en-US" dirty="0"/>
              <a:t>Name of the constructor method is identical to class name</a:t>
            </a:r>
          </a:p>
          <a:p>
            <a:r>
              <a:rPr lang="en-US" dirty="0"/>
              <a:t>VS shortcut: </a:t>
            </a:r>
            <a:r>
              <a:rPr lang="en-US" dirty="0" err="1"/>
              <a:t>ctor+TAB</a:t>
            </a:r>
            <a:endParaRPr lang="en-US" dirty="0"/>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6</a:t>
            </a:fld>
            <a:endParaRPr lang="en-US" dirty="0"/>
          </a:p>
        </p:txBody>
      </p:sp>
      <p:sp>
        <p:nvSpPr>
          <p:cNvPr id="5" name="Rectangle 4"/>
          <p:cNvSpPr/>
          <p:nvPr/>
        </p:nvSpPr>
        <p:spPr>
          <a:xfrm>
            <a:off x="5619007" y="4754710"/>
            <a:ext cx="6096000" cy="1754326"/>
          </a:xfrm>
          <a:prstGeom prst="rect">
            <a:avLst/>
          </a:prstGeom>
          <a:solidFill>
            <a:schemeClr val="tx1"/>
          </a:solidFill>
        </p:spPr>
        <p:txBody>
          <a:bodyPr>
            <a:spAutoFit/>
          </a:bodyPr>
          <a:lstStyle/>
          <a:p>
            <a:r>
              <a:rPr lang="en-US" dirty="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err="1">
                <a:solidFill>
                  <a:srgbClr val="2B91AF"/>
                </a:solidFill>
                <a:latin typeface="Consolas" charset="0"/>
              </a:rPr>
              <a:t>SampleClass</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public</a:t>
            </a:r>
            <a:r>
              <a:rPr lang="de-DE" dirty="0">
                <a:solidFill>
                  <a:srgbClr val="000000"/>
                </a:solidFill>
                <a:latin typeface="Consolas" charset="0"/>
              </a:rPr>
              <a:t> </a:t>
            </a:r>
            <a:r>
              <a:rPr lang="de-DE" dirty="0" err="1">
                <a:solidFill>
                  <a:srgbClr val="000000"/>
                </a:solidFill>
                <a:latin typeface="Consolas" charset="0"/>
              </a:rPr>
              <a:t>SampleClass</a:t>
            </a:r>
            <a:r>
              <a:rPr lang="de-DE" dirty="0">
                <a:solidFill>
                  <a:srgbClr val="000000"/>
                </a:solidFill>
                <a:latin typeface="Consolas" charset="0"/>
              </a:rPr>
              <a:t>()</a:t>
            </a:r>
          </a:p>
          <a:p>
            <a:r>
              <a:rPr lang="de-DE" dirty="0">
                <a:solidFill>
                  <a:srgbClr val="000000"/>
                </a:solidFill>
                <a:latin typeface="Consolas" charset="0"/>
              </a:rPr>
              <a:t>        {</a:t>
            </a: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Tree>
    <p:extLst>
      <p:ext uri="{BB962C8B-B14F-4D97-AF65-F5344CB8AC3E}">
        <p14:creationId xmlns:p14="http://schemas.microsoft.com/office/powerpoint/2010/main" val="623189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 class members</a:t>
            </a:r>
          </a:p>
        </p:txBody>
      </p:sp>
      <p:sp>
        <p:nvSpPr>
          <p:cNvPr id="3" name="Content Placeholder 2"/>
          <p:cNvSpPr>
            <a:spLocks noGrp="1"/>
          </p:cNvSpPr>
          <p:nvPr>
            <p:ph idx="1"/>
          </p:nvPr>
        </p:nvSpPr>
        <p:spPr/>
        <p:txBody>
          <a:bodyPr/>
          <a:lstStyle/>
          <a:p>
            <a:r>
              <a:rPr lang="en-US" dirty="0"/>
              <a:t>Destructors</a:t>
            </a:r>
          </a:p>
          <a:p>
            <a:pPr lvl="1"/>
            <a:r>
              <a:rPr lang="en-US" dirty="0"/>
              <a:t>GC (Garbage Collection) takes care of object destruction and memory management in most cases.</a:t>
            </a:r>
          </a:p>
          <a:p>
            <a:pPr lvl="1"/>
            <a:r>
              <a:rPr lang="en-US" dirty="0"/>
              <a:t>Needed in case of unmanaged resources.</a:t>
            </a:r>
          </a:p>
          <a:p>
            <a:pPr lvl="1"/>
            <a:r>
              <a:rPr lang="en-US" dirty="0"/>
              <a:t>There can only be one destructor in class.</a:t>
            </a:r>
          </a:p>
          <a:p>
            <a:r>
              <a:rPr lang="en-US" dirty="0"/>
              <a:t>Almost never used – </a:t>
            </a:r>
            <a:r>
              <a:rPr lang="en-US" dirty="0" err="1"/>
              <a:t>IDisposable</a:t>
            </a:r>
            <a:r>
              <a:rPr lang="en-US" dirty="0"/>
              <a:t> is recommended pattern.</a:t>
            </a:r>
          </a:p>
          <a:p>
            <a:endParaRPr lang="en-US" dirty="0"/>
          </a:p>
          <a:p>
            <a:pPr lvl="1"/>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7</a:t>
            </a:fld>
            <a:endParaRPr lang="en-US" dirty="0"/>
          </a:p>
        </p:txBody>
      </p:sp>
      <p:sp>
        <p:nvSpPr>
          <p:cNvPr id="5" name="Rectangle 4"/>
          <p:cNvSpPr/>
          <p:nvPr/>
        </p:nvSpPr>
        <p:spPr>
          <a:xfrm>
            <a:off x="5915890" y="4790336"/>
            <a:ext cx="6096000" cy="1754326"/>
          </a:xfrm>
          <a:prstGeom prst="rect">
            <a:avLst/>
          </a:prstGeom>
          <a:solidFill>
            <a:schemeClr val="tx1"/>
          </a:solidFill>
        </p:spPr>
        <p:txBody>
          <a:bodyPr>
            <a:spAutoFit/>
          </a:bodyPr>
          <a:lstStyle/>
          <a:p>
            <a:r>
              <a:rPr lang="en-US" dirty="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err="1">
                <a:solidFill>
                  <a:srgbClr val="2B91AF"/>
                </a:solidFill>
                <a:latin typeface="Consolas" charset="0"/>
              </a:rPr>
              <a:t>SampleClass</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00"/>
                </a:solidFill>
                <a:latin typeface="Consolas" charset="0"/>
              </a:rPr>
              <a:t>SampleClass</a:t>
            </a:r>
            <a:r>
              <a:rPr lang="de-DE" dirty="0">
                <a:solidFill>
                  <a:srgbClr val="000000"/>
                </a:solidFill>
                <a:latin typeface="Consolas" charset="0"/>
              </a:rPr>
              <a:t>() </a:t>
            </a:r>
            <a:r>
              <a:rPr lang="de-DE" dirty="0">
                <a:solidFill>
                  <a:srgbClr val="008000"/>
                </a:solidFill>
                <a:latin typeface="Consolas" charset="0"/>
              </a:rPr>
              <a:t>//</a:t>
            </a:r>
            <a:r>
              <a:rPr lang="de-DE" dirty="0" err="1">
                <a:solidFill>
                  <a:srgbClr val="008000"/>
                </a:solidFill>
                <a:latin typeface="Consolas" charset="0"/>
              </a:rPr>
              <a:t>destructor</a:t>
            </a:r>
            <a:endParaRPr lang="de-DE"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Tree>
    <p:extLst>
      <p:ext uri="{BB962C8B-B14F-4D97-AF65-F5344CB8AC3E}">
        <p14:creationId xmlns:p14="http://schemas.microsoft.com/office/powerpoint/2010/main" val="2067402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 Events</a:t>
            </a:r>
          </a:p>
        </p:txBody>
      </p:sp>
      <p:sp>
        <p:nvSpPr>
          <p:cNvPr id="3" name="Content Placeholder 2"/>
          <p:cNvSpPr>
            <a:spLocks noGrp="1"/>
          </p:cNvSpPr>
          <p:nvPr>
            <p:ph idx="1"/>
          </p:nvPr>
        </p:nvSpPr>
        <p:spPr/>
        <p:txBody>
          <a:bodyPr/>
          <a:lstStyle/>
          <a:p>
            <a:r>
              <a:rPr lang="en-US" dirty="0"/>
              <a:t>Enable a class or object to notify other classes or objects when something of interest occurs.</a:t>
            </a:r>
          </a:p>
          <a:p>
            <a:pPr lvl="1"/>
            <a:r>
              <a:rPr lang="en-US" dirty="0"/>
              <a:t>Events are typically used to signal user actions such as button clicks or menu selections in graphical user interfaces.</a:t>
            </a:r>
          </a:p>
          <a:p>
            <a:pPr lvl="1"/>
            <a:r>
              <a:rPr lang="en-US" dirty="0"/>
              <a:t>Advanced topic</a:t>
            </a:r>
            <a:r>
              <a:rPr lang="is-IS" dirty="0"/>
              <a:t>….</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8</a:t>
            </a:fld>
            <a:endParaRPr lang="en-US" dirty="0"/>
          </a:p>
        </p:txBody>
      </p:sp>
    </p:spTree>
    <p:extLst>
      <p:ext uri="{BB962C8B-B14F-4D97-AF65-F5344CB8AC3E}">
        <p14:creationId xmlns:p14="http://schemas.microsoft.com/office/powerpoint/2010/main" val="546459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 - Nested classes</a:t>
            </a:r>
          </a:p>
        </p:txBody>
      </p:sp>
      <p:sp>
        <p:nvSpPr>
          <p:cNvPr id="3" name="Content Placeholder 2"/>
          <p:cNvSpPr>
            <a:spLocks noGrp="1"/>
          </p:cNvSpPr>
          <p:nvPr>
            <p:ph idx="1"/>
          </p:nvPr>
        </p:nvSpPr>
        <p:spPr/>
        <p:txBody>
          <a:bodyPr/>
          <a:lstStyle/>
          <a:p>
            <a:r>
              <a:rPr lang="en-US" dirty="0"/>
              <a:t>A class defined within another class is called nested. By default, the nested class is private.</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9</a:t>
            </a:fld>
            <a:endParaRPr lang="en-US" dirty="0"/>
          </a:p>
        </p:txBody>
      </p:sp>
      <p:sp>
        <p:nvSpPr>
          <p:cNvPr id="5" name="Rectangle 4"/>
          <p:cNvSpPr/>
          <p:nvPr/>
        </p:nvSpPr>
        <p:spPr>
          <a:xfrm>
            <a:off x="8760031" y="2563712"/>
            <a:ext cx="2978727" cy="1754326"/>
          </a:xfrm>
          <a:prstGeom prst="rect">
            <a:avLst/>
          </a:prstGeom>
          <a:solidFill>
            <a:schemeClr val="tx1"/>
          </a:solidFill>
        </p:spPr>
        <p:txBody>
          <a:bodyPr wrap="square">
            <a:spAutoFit/>
          </a:bodyPr>
          <a:lstStyle/>
          <a:p>
            <a:r>
              <a:rPr lang="en-US" dirty="0">
                <a:solidFill>
                  <a:srgbClr val="000000"/>
                </a:solidFill>
                <a:latin typeface="Consolas" charset="0"/>
              </a:rPr>
              <a:t> </a:t>
            </a:r>
            <a:r>
              <a:rPr lang="en-US" dirty="0">
                <a:solidFill>
                  <a:srgbClr val="0000FF"/>
                </a:solidFill>
                <a:latin typeface="Consolas" charset="0"/>
              </a:rPr>
              <a:t>class</a:t>
            </a:r>
            <a:r>
              <a:rPr lang="en-US" dirty="0">
                <a:solidFill>
                  <a:srgbClr val="000000"/>
                </a:solidFill>
                <a:latin typeface="Consolas" charset="0"/>
              </a:rPr>
              <a:t> </a:t>
            </a:r>
            <a:r>
              <a:rPr lang="en-US" dirty="0">
                <a:solidFill>
                  <a:srgbClr val="2B91AF"/>
                </a:solidFill>
                <a:latin typeface="Consolas" charset="0"/>
              </a:rPr>
              <a:t>Container</a:t>
            </a:r>
            <a:endParaRPr lang="en-US"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r>
              <a:rPr lang="de-DE" dirty="0" err="1">
                <a:solidFill>
                  <a:srgbClr val="0000FF"/>
                </a:solidFill>
                <a:latin typeface="Consolas" charset="0"/>
              </a:rPr>
              <a:t>class</a:t>
            </a:r>
            <a:r>
              <a:rPr lang="de-DE" dirty="0">
                <a:solidFill>
                  <a:srgbClr val="000000"/>
                </a:solidFill>
                <a:latin typeface="Consolas" charset="0"/>
              </a:rPr>
              <a:t> </a:t>
            </a:r>
            <a:r>
              <a:rPr lang="de-DE" dirty="0" err="1">
                <a:solidFill>
                  <a:srgbClr val="2B91AF"/>
                </a:solidFill>
                <a:latin typeface="Consolas" charset="0"/>
              </a:rPr>
              <a:t>Nested</a:t>
            </a:r>
            <a:endParaRPr lang="de-DE" dirty="0">
              <a:solidFill>
                <a:srgbClr val="000000"/>
              </a:solidFill>
              <a:latin typeface="Consolas" charset="0"/>
            </a:endParaRPr>
          </a:p>
          <a:p>
            <a:r>
              <a:rPr lang="de-DE" dirty="0">
                <a:solidFill>
                  <a:srgbClr val="000000"/>
                </a:solidFill>
                <a:latin typeface="Consolas" charset="0"/>
              </a:rPr>
              <a:t>        {</a:t>
            </a:r>
          </a:p>
          <a:p>
            <a:r>
              <a:rPr lang="de-DE" dirty="0">
                <a:solidFill>
                  <a:srgbClr val="000000"/>
                </a:solidFill>
                <a:latin typeface="Consolas" charset="0"/>
              </a:rPr>
              <a:t>        }</a:t>
            </a:r>
          </a:p>
          <a:p>
            <a:r>
              <a:rPr lang="de-DE" dirty="0">
                <a:solidFill>
                  <a:srgbClr val="000000"/>
                </a:solidFill>
                <a:latin typeface="Consolas" charset="0"/>
              </a:rPr>
              <a:t>    }</a:t>
            </a:r>
            <a:endParaRPr lang="en-US" dirty="0"/>
          </a:p>
        </p:txBody>
      </p:sp>
      <p:sp>
        <p:nvSpPr>
          <p:cNvPr id="6" name="Rectangle 5"/>
          <p:cNvSpPr/>
          <p:nvPr/>
        </p:nvSpPr>
        <p:spPr>
          <a:xfrm>
            <a:off x="1240341" y="4843836"/>
            <a:ext cx="7761154" cy="369332"/>
          </a:xfrm>
          <a:prstGeom prst="rect">
            <a:avLst/>
          </a:prstGeom>
          <a:solidFill>
            <a:schemeClr val="tx1"/>
          </a:solidFill>
        </p:spPr>
        <p:txBody>
          <a:bodyPr wrap="square">
            <a:spAutoFit/>
          </a:bodyPr>
          <a:lstStyle/>
          <a:p>
            <a:r>
              <a:rPr lang="en-US" dirty="0" err="1">
                <a:solidFill>
                  <a:srgbClr val="2B91AF"/>
                </a:solidFill>
                <a:latin typeface="Consolas" charset="0"/>
              </a:rPr>
              <a:t>Container</a:t>
            </a:r>
            <a:r>
              <a:rPr lang="en-US" dirty="0" err="1">
                <a:solidFill>
                  <a:srgbClr val="000000"/>
                </a:solidFill>
                <a:latin typeface="Consolas" charset="0"/>
              </a:rPr>
              <a:t>.</a:t>
            </a:r>
            <a:r>
              <a:rPr lang="en-US" dirty="0" err="1">
                <a:solidFill>
                  <a:srgbClr val="2B91AF"/>
                </a:solidFill>
                <a:latin typeface="Consolas" charset="0"/>
              </a:rPr>
              <a:t>Nested</a:t>
            </a:r>
            <a:r>
              <a:rPr lang="en-US" dirty="0">
                <a:solidFill>
                  <a:srgbClr val="000000"/>
                </a:solidFill>
                <a:latin typeface="Consolas" charset="0"/>
              </a:rPr>
              <a:t> </a:t>
            </a:r>
            <a:r>
              <a:rPr lang="en-US" dirty="0" err="1">
                <a:solidFill>
                  <a:srgbClr val="000000"/>
                </a:solidFill>
                <a:latin typeface="Consolas" charset="0"/>
              </a:rPr>
              <a:t>nestedInstance</a:t>
            </a:r>
            <a:r>
              <a:rPr lang="en-US" dirty="0">
                <a:solidFill>
                  <a:srgbClr val="000000"/>
                </a:solidFill>
                <a:latin typeface="Consolas" charset="0"/>
              </a:rPr>
              <a:t> = </a:t>
            </a:r>
            <a:r>
              <a:rPr lang="en-US" dirty="0">
                <a:solidFill>
                  <a:srgbClr val="0000FF"/>
                </a:solidFill>
                <a:latin typeface="Consolas" charset="0"/>
              </a:rPr>
              <a:t>new</a:t>
            </a:r>
            <a:r>
              <a:rPr lang="en-US" dirty="0">
                <a:solidFill>
                  <a:srgbClr val="000000"/>
                </a:solidFill>
                <a:latin typeface="Consolas" charset="0"/>
              </a:rPr>
              <a:t> </a:t>
            </a:r>
            <a:r>
              <a:rPr lang="en-US" dirty="0" err="1">
                <a:solidFill>
                  <a:srgbClr val="2B91AF"/>
                </a:solidFill>
                <a:latin typeface="Consolas" charset="0"/>
              </a:rPr>
              <a:t>Container</a:t>
            </a:r>
            <a:r>
              <a:rPr lang="en-US" dirty="0" err="1">
                <a:solidFill>
                  <a:srgbClr val="000000"/>
                </a:solidFill>
                <a:latin typeface="Consolas" charset="0"/>
              </a:rPr>
              <a:t>.</a:t>
            </a:r>
            <a:r>
              <a:rPr lang="en-US" dirty="0" err="1">
                <a:solidFill>
                  <a:srgbClr val="2B91AF"/>
                </a:solidFill>
                <a:latin typeface="Consolas" charset="0"/>
              </a:rPr>
              <a:t>Nested</a:t>
            </a:r>
            <a:r>
              <a:rPr lang="en-US" dirty="0">
                <a:solidFill>
                  <a:srgbClr val="000000"/>
                </a:solidFill>
                <a:latin typeface="Consolas" charset="0"/>
              </a:rPr>
              <a:t>();</a:t>
            </a:r>
            <a:endParaRPr lang="en-US" dirty="0"/>
          </a:p>
        </p:txBody>
      </p:sp>
    </p:spTree>
    <p:extLst>
      <p:ext uri="{BB962C8B-B14F-4D97-AF65-F5344CB8AC3E}">
        <p14:creationId xmlns:p14="http://schemas.microsoft.com/office/powerpoint/2010/main" val="17035318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12624</TotalTime>
  <Words>3366</Words>
  <Application>Microsoft Macintosh PowerPoint</Application>
  <PresentationFormat>Widescreen</PresentationFormat>
  <Paragraphs>528</Paragraphs>
  <Slides>47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47</vt:i4>
      </vt:variant>
    </vt:vector>
  </HeadingPairs>
  <TitlesOfParts>
    <vt:vector size="54" baseType="lpstr">
      <vt:lpstr>Arial</vt:lpstr>
      <vt:lpstr>Calibri</vt:lpstr>
      <vt:lpstr>Century Gothic</vt:lpstr>
      <vt:lpstr>Consolas</vt:lpstr>
      <vt:lpstr>Courier</vt:lpstr>
      <vt:lpstr>Wingdings 3</vt:lpstr>
      <vt:lpstr>Ion</vt:lpstr>
      <vt:lpstr>C# - OOP</vt:lpstr>
      <vt:lpstr>C# - OOP</vt:lpstr>
      <vt:lpstr>C# - class</vt:lpstr>
      <vt:lpstr>C# - class members</vt:lpstr>
      <vt:lpstr>C# - class members</vt:lpstr>
      <vt:lpstr>C# - class members </vt:lpstr>
      <vt:lpstr>C# - class members</vt:lpstr>
      <vt:lpstr>C# - Events</vt:lpstr>
      <vt:lpstr>C# - Nested classes</vt:lpstr>
      <vt:lpstr>C# - Access Modifiers and Levels</vt:lpstr>
      <vt:lpstr>C# - Access Modifiers and Levels</vt:lpstr>
      <vt:lpstr>C# - assembly and namespace</vt:lpstr>
      <vt:lpstr>C# - Static classes and members</vt:lpstr>
      <vt:lpstr>C# - Anonymous types </vt:lpstr>
      <vt:lpstr>C# - Inheritance</vt:lpstr>
      <vt:lpstr>C# - Inheritance</vt:lpstr>
      <vt:lpstr>C# - Overriding Members</vt:lpstr>
      <vt:lpstr>C# - Overriding members</vt:lpstr>
      <vt:lpstr>C# - Overriding members - virtual</vt:lpstr>
      <vt:lpstr>C# - Overriding members - override</vt:lpstr>
      <vt:lpstr>C# - Overriding members - abstract</vt:lpstr>
      <vt:lpstr>C# - Overriding members - abstract</vt:lpstr>
      <vt:lpstr>C# - C# - Overriding members - new</vt:lpstr>
      <vt:lpstr>C# - Interfaces</vt:lpstr>
      <vt:lpstr>C# - Interfaces</vt:lpstr>
      <vt:lpstr>C# - Generics</vt:lpstr>
      <vt:lpstr>C# - Delegates</vt:lpstr>
      <vt:lpstr>C# - Delegates</vt:lpstr>
      <vt:lpstr>C# - Methods</vt:lpstr>
      <vt:lpstr>C# - Methods</vt:lpstr>
      <vt:lpstr>C# - Methods – reference vs value</vt:lpstr>
      <vt:lpstr>C# - Methods - ref</vt:lpstr>
      <vt:lpstr>C# - Methods - out</vt:lpstr>
      <vt:lpstr>C# - Constructors</vt:lpstr>
      <vt:lpstr>C# - Constructors</vt:lpstr>
      <vt:lpstr>C# - Constructors</vt:lpstr>
      <vt:lpstr>C# - Constructors</vt:lpstr>
      <vt:lpstr>C# - this</vt:lpstr>
      <vt:lpstr>C# - this</vt:lpstr>
      <vt:lpstr>C# - Extension methods</vt:lpstr>
      <vt:lpstr>C# - Named arguments</vt:lpstr>
      <vt:lpstr>C# - Named arguments</vt:lpstr>
      <vt:lpstr>C# - Optional arguments</vt:lpstr>
      <vt:lpstr>PowerPoint Presentation</vt:lpstr>
      <vt:lpstr>C# -</vt:lpstr>
      <vt:lpstr>C# -</vt:lpstr>
      <vt:lpstr>C# - NOTES/TODO!!!!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c:title>
  <dc:creator>andres käver</dc:creator>
  <cp:lastModifiedBy>Andres Käver</cp:lastModifiedBy>
  <cp:revision>52</cp:revision>
  <dcterms:created xsi:type="dcterms:W3CDTF">2016-08-30T07:20:22Z</dcterms:created>
  <dcterms:modified xsi:type="dcterms:W3CDTF">2018-09-28T05:52:56Z</dcterms:modified>
</cp:coreProperties>
</file>