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40"/>
  </p:notesMasterIdLst>
  <p:sldIdLst>
    <p:sldId id="256" r:id="rId2"/>
    <p:sldId id="258" r:id="rId3"/>
    <p:sldId id="260" r:id="rId4"/>
    <p:sldId id="259" r:id="rId5"/>
    <p:sldId id="263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94" r:id="rId15"/>
    <p:sldId id="271" r:id="rId16"/>
    <p:sldId id="279" r:id="rId17"/>
    <p:sldId id="272" r:id="rId18"/>
    <p:sldId id="273" r:id="rId19"/>
    <p:sldId id="270" r:id="rId20"/>
    <p:sldId id="274" r:id="rId21"/>
    <p:sldId id="275" r:id="rId22"/>
    <p:sldId id="276" r:id="rId23"/>
    <p:sldId id="277" r:id="rId24"/>
    <p:sldId id="280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78" r:id="rId33"/>
    <p:sldId id="289" r:id="rId34"/>
    <p:sldId id="290" r:id="rId35"/>
    <p:sldId id="291" r:id="rId36"/>
    <p:sldId id="292" r:id="rId37"/>
    <p:sldId id="281" r:id="rId38"/>
    <p:sldId id="293" r:id="rId3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945"/>
    <p:restoredTop sz="94747"/>
  </p:normalViewPr>
  <p:slideViewPr>
    <p:cSldViewPr snapToGrid="0" snapToObjects="1">
      <p:cViewPr varScale="1">
        <p:scale>
          <a:sx n="88" d="100"/>
          <a:sy n="88" d="100"/>
        </p:scale>
        <p:origin x="120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F03059-3F39-1E4D-995E-BFF45252157C}" type="datetimeFigureOut">
              <a:rPr lang="en-US" smtClean="0"/>
              <a:t>10/18/18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E21D3C-AD1A-1844-ACA9-DC1C99248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598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8C450-1226-C948-AF6E-A9420103DCDF}" type="datetime1">
              <a:rPr lang="en-US" smtClean="0"/>
              <a:t>10/18/18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1E65F-2FEC-3347-814B-6A3ED3B5DC17}" type="datetime1">
              <a:rPr lang="en-US" smtClean="0"/>
              <a:t>10/18/18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2E63F-13FA-A24A-AD53-EE4966ECAECB}" type="datetime1">
              <a:rPr lang="en-US" smtClean="0"/>
              <a:t>10/18/18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0B9B3-348B-9D43-B869-D296765D4687}" type="datetime1">
              <a:rPr lang="en-US" smtClean="0"/>
              <a:t>10/18/18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0AB0D-4B82-6540-98D2-349D2792105B}" type="datetime1">
              <a:rPr lang="en-US" smtClean="0"/>
              <a:t>10/18/18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326B0-BB98-2E46-B1A3-645FCD6127D1}" type="datetime1">
              <a:rPr lang="en-US" smtClean="0"/>
              <a:t>10/18/18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27489-16D4-0347-B3E9-BA9D2CC6F586}" type="datetime1">
              <a:rPr lang="en-US" smtClean="0"/>
              <a:t>10/18/18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AAFB0-5086-2E44-A7BD-F8A462F98795}" type="datetime1">
              <a:rPr lang="en-US" smtClean="0"/>
              <a:t>10/18/18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E7EA3-5D2E-054F-A635-B6E17F5D2AA0}" type="datetime1">
              <a:rPr lang="en-US" smtClean="0"/>
              <a:t>10/18/18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8CD13-8D7E-4A41-A57E-3376253E98CE}" type="datetime1">
              <a:rPr lang="en-US" smtClean="0"/>
              <a:t>10/18/18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76748-2F3B-9A44-B61E-339931B84653}" type="datetime1">
              <a:rPr lang="en-US" smtClean="0"/>
              <a:t>10/18/18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AEFCD-A3D2-474A-B4A3-E7F22A6C8BA3}" type="datetime1">
              <a:rPr lang="en-US" smtClean="0"/>
              <a:t>10/18/18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BC2FA-B35D-AF48-90EF-3EEA9B85EFD9}" type="datetime1">
              <a:rPr lang="en-US" smtClean="0"/>
              <a:t>10/18/18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D60B4-2486-2841-8BA3-612D0441538E}" type="datetime1">
              <a:rPr lang="en-US" smtClean="0"/>
              <a:t>10/18/18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295C5-12F4-7B4D-8D2C-B662396CBF39}" type="datetime1">
              <a:rPr lang="en-US" smtClean="0"/>
              <a:t>10/18/18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41486-B285-9D4C-A943-2B37AB5D8AFB}" type="datetime1">
              <a:rPr lang="en-US" smtClean="0"/>
              <a:t>10/18/18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5E397-6C03-ED4B-A04E-625C14E3907B}" type="datetime1">
              <a:rPr lang="en-US" smtClean="0"/>
              <a:t>10/18/18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6C56B2E2-52BD-BB42-9910-EA14266F86FE}" type="datetime1">
              <a:rPr lang="en-US" smtClean="0"/>
              <a:t>10/18/18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if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C#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TTU IT College 2018/2019, Andres </a:t>
            </a:r>
            <a:r>
              <a:rPr lang="en-US" dirty="0" err="1"/>
              <a:t>käver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4FFD7-22BB-704C-86D5-8384E91B7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C# - Tuples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DE8688-563C-5B4C-AEF5-A925CD7149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Deconstructing</a:t>
            </a:r>
            <a:r>
              <a:rPr lang="en-US" dirty="0"/>
              <a:t> the tuple:</a:t>
            </a:r>
          </a:p>
          <a:p>
            <a:pPr lvl="1"/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max, </a:t>
            </a:r>
            <a:r>
              <a:rPr lang="en-US" dirty="0" err="1"/>
              <a:t>int</a:t>
            </a:r>
            <a:r>
              <a:rPr lang="en-US" dirty="0"/>
              <a:t> min) = Range(numbers); // range returns tuple</a:t>
            </a:r>
          </a:p>
          <a:p>
            <a:r>
              <a:rPr lang="en-US" dirty="0"/>
              <a:t>Discarding tuple elements</a:t>
            </a:r>
          </a:p>
          <a:p>
            <a:pPr lvl="1"/>
            <a:r>
              <a:rPr lang="en-US" dirty="0"/>
              <a:t>Discard is a write-only variable whose name is _ (the underscore character); you can assign all of the values that you intend to discard to the single variable.</a:t>
            </a:r>
          </a:p>
          <a:p>
            <a:pPr lvl="1"/>
            <a:r>
              <a:rPr lang="en-US" dirty="0" err="1"/>
              <a:t>var</a:t>
            </a:r>
            <a:r>
              <a:rPr lang="en-US" dirty="0"/>
              <a:t> (_, _, _, pop1, _, pop2) = </a:t>
            </a:r>
            <a:r>
              <a:rPr lang="en-US" dirty="0" err="1"/>
              <a:t>QueryCityDataForYears</a:t>
            </a:r>
            <a:r>
              <a:rPr lang="en-US" dirty="0"/>
              <a:t>("New York City", 1960, 2010);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8A183A-CBD8-534E-9664-F2C5B8EF8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7418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6AC5F-03B2-F043-9174-2ECE046BC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C# - Delegates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C55199-4258-3747-BCE6-86B76E58A5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delegate is a type that defines a method signature, and can provide a reference to any method with a compatible signature. </a:t>
            </a:r>
          </a:p>
          <a:p>
            <a:r>
              <a:rPr lang="en-US" dirty="0"/>
              <a:t>You can invoke (or call) the method through the delegate. </a:t>
            </a:r>
          </a:p>
          <a:p>
            <a:r>
              <a:rPr lang="en-US" dirty="0"/>
              <a:t>Delegates are used to pass methods as arguments to other methods.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CC41BC-0D23-2641-B428-1ABBCAD91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9498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44755-215D-4544-913F-CD9E4DB5F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C# - Delegates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0E289B-2FB7-C948-AC8B-30151B8A88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9AC3DC-E181-F047-800A-7AD41B204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301CF9E-2D32-7E4E-B3DE-18F2FFB8A8CA}"/>
              </a:ext>
            </a:extLst>
          </p:cNvPr>
          <p:cNvSpPr/>
          <p:nvPr/>
        </p:nvSpPr>
        <p:spPr>
          <a:xfrm>
            <a:off x="4092931" y="1308784"/>
            <a:ext cx="7877299" cy="4801314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nsolas" charset="0"/>
              </a:rPr>
              <a:t>    </a:t>
            </a:r>
            <a:r>
              <a:rPr lang="en-US" dirty="0">
                <a:solidFill>
                  <a:srgbClr val="0000FF"/>
                </a:solidFill>
                <a:latin typeface="Consolas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</a:rPr>
              <a:t>delegate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dirty="0" err="1">
                <a:solidFill>
                  <a:srgbClr val="2B91AF"/>
                </a:solidFill>
                <a:latin typeface="Consolas" charset="0"/>
              </a:rPr>
              <a:t>SampleDelegate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(</a:t>
            </a:r>
            <a:r>
              <a:rPr lang="en-US" dirty="0">
                <a:solidFill>
                  <a:srgbClr val="0000FF"/>
                </a:solidFill>
                <a:latin typeface="Consolas" charset="0"/>
              </a:rPr>
              <a:t>string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charset="0"/>
              </a:rPr>
              <a:t>str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);</a:t>
            </a:r>
          </a:p>
          <a:p>
            <a:endParaRPr lang="en-US" dirty="0">
              <a:solidFill>
                <a:srgbClr val="000000"/>
              </a:solidFill>
              <a:latin typeface="Consolas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charset="0"/>
              </a:rPr>
              <a:t>    </a:t>
            </a:r>
            <a:r>
              <a:rPr lang="en-US" dirty="0">
                <a:solidFill>
                  <a:srgbClr val="0000FF"/>
                </a:solidFill>
                <a:latin typeface="Consolas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dirty="0" err="1">
                <a:solidFill>
                  <a:srgbClr val="2B91AF"/>
                </a:solidFill>
                <a:latin typeface="Consolas" charset="0"/>
              </a:rPr>
              <a:t>SampleClassDelegate</a:t>
            </a:r>
            <a:endParaRPr lang="en-US" dirty="0">
              <a:solidFill>
                <a:srgbClr val="000000"/>
              </a:solidFill>
              <a:latin typeface="Consolas" charset="0"/>
            </a:endParaRPr>
          </a:p>
          <a:p>
            <a:r>
              <a:rPr lang="de-DE" dirty="0">
                <a:solidFill>
                  <a:srgbClr val="000000"/>
                </a:solidFill>
                <a:latin typeface="Consolas" charset="0"/>
              </a:rPr>
              <a:t>    {</a:t>
            </a:r>
          </a:p>
          <a:p>
            <a:r>
              <a:rPr lang="de-DE" dirty="0">
                <a:solidFill>
                  <a:srgbClr val="000000"/>
                </a:solidFill>
                <a:latin typeface="Consolas" charset="0"/>
              </a:rPr>
              <a:t>        </a:t>
            </a:r>
            <a:r>
              <a:rPr lang="de-DE" dirty="0">
                <a:solidFill>
                  <a:srgbClr val="008000"/>
                </a:solidFill>
                <a:latin typeface="Consolas" charset="0"/>
              </a:rPr>
              <a:t>// </a:t>
            </a:r>
            <a:r>
              <a:rPr lang="de-DE" dirty="0" err="1">
                <a:solidFill>
                  <a:srgbClr val="008000"/>
                </a:solidFill>
                <a:latin typeface="Consolas" charset="0"/>
              </a:rPr>
              <a:t>Method</a:t>
            </a:r>
            <a:r>
              <a:rPr lang="de-DE" dirty="0">
                <a:solidFill>
                  <a:srgbClr val="008000"/>
                </a:solidFill>
                <a:latin typeface="Consolas" charset="0"/>
              </a:rPr>
              <a:t> </a:t>
            </a:r>
            <a:r>
              <a:rPr lang="de-DE" dirty="0" err="1">
                <a:solidFill>
                  <a:srgbClr val="008000"/>
                </a:solidFill>
                <a:latin typeface="Consolas" charset="0"/>
              </a:rPr>
              <a:t>that</a:t>
            </a:r>
            <a:r>
              <a:rPr lang="de-DE" dirty="0">
                <a:solidFill>
                  <a:srgbClr val="008000"/>
                </a:solidFill>
                <a:latin typeface="Consolas" charset="0"/>
              </a:rPr>
              <a:t> </a:t>
            </a:r>
            <a:r>
              <a:rPr lang="de-DE" dirty="0" err="1">
                <a:solidFill>
                  <a:srgbClr val="008000"/>
                </a:solidFill>
                <a:latin typeface="Consolas" charset="0"/>
              </a:rPr>
              <a:t>matches</a:t>
            </a:r>
            <a:r>
              <a:rPr lang="de-DE" dirty="0">
                <a:solidFill>
                  <a:srgbClr val="008000"/>
                </a:solidFill>
                <a:latin typeface="Consolas" charset="0"/>
              </a:rPr>
              <a:t> </a:t>
            </a:r>
            <a:r>
              <a:rPr lang="de-DE" dirty="0" err="1">
                <a:solidFill>
                  <a:srgbClr val="008000"/>
                </a:solidFill>
                <a:latin typeface="Consolas" charset="0"/>
              </a:rPr>
              <a:t>the</a:t>
            </a:r>
            <a:r>
              <a:rPr lang="de-DE" dirty="0">
                <a:solidFill>
                  <a:srgbClr val="008000"/>
                </a:solidFill>
                <a:latin typeface="Consolas" charset="0"/>
              </a:rPr>
              <a:t> </a:t>
            </a:r>
            <a:r>
              <a:rPr lang="de-DE" dirty="0" err="1">
                <a:solidFill>
                  <a:srgbClr val="008000"/>
                </a:solidFill>
                <a:latin typeface="Consolas" charset="0"/>
              </a:rPr>
              <a:t>SampleDelegate</a:t>
            </a:r>
            <a:r>
              <a:rPr lang="de-DE" dirty="0">
                <a:solidFill>
                  <a:srgbClr val="008000"/>
                </a:solidFill>
                <a:latin typeface="Consolas" charset="0"/>
              </a:rPr>
              <a:t> </a:t>
            </a:r>
            <a:r>
              <a:rPr lang="de-DE" dirty="0" err="1">
                <a:solidFill>
                  <a:srgbClr val="008000"/>
                </a:solidFill>
                <a:latin typeface="Consolas" charset="0"/>
              </a:rPr>
              <a:t>signature</a:t>
            </a:r>
            <a:r>
              <a:rPr lang="de-DE" dirty="0">
                <a:solidFill>
                  <a:srgbClr val="008000"/>
                </a:solidFill>
                <a:latin typeface="Consolas" charset="0"/>
              </a:rPr>
              <a:t>.</a:t>
            </a:r>
            <a:endParaRPr lang="de-DE" dirty="0">
              <a:solidFill>
                <a:srgbClr val="000000"/>
              </a:solidFill>
              <a:latin typeface="Consolas" charset="0"/>
            </a:endParaRPr>
          </a:p>
          <a:p>
            <a:r>
              <a:rPr lang="de-DE" dirty="0">
                <a:solidFill>
                  <a:srgbClr val="000000"/>
                </a:solidFill>
                <a:latin typeface="Consolas" charset="0"/>
              </a:rPr>
              <a:t>        </a:t>
            </a:r>
            <a:r>
              <a:rPr lang="de-DE" dirty="0" err="1">
                <a:solidFill>
                  <a:srgbClr val="0000FF"/>
                </a:solidFill>
                <a:latin typeface="Consolas" charset="0"/>
              </a:rPr>
              <a:t>public</a:t>
            </a:r>
            <a:r>
              <a:rPr lang="de-DE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de-DE" dirty="0" err="1">
                <a:solidFill>
                  <a:srgbClr val="0000FF"/>
                </a:solidFill>
                <a:latin typeface="Consolas" charset="0"/>
              </a:rPr>
              <a:t>static</a:t>
            </a:r>
            <a:r>
              <a:rPr lang="de-DE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de-DE" dirty="0" err="1">
                <a:solidFill>
                  <a:srgbClr val="0000FF"/>
                </a:solidFill>
                <a:latin typeface="Consolas" charset="0"/>
              </a:rPr>
              <a:t>void</a:t>
            </a:r>
            <a:r>
              <a:rPr lang="de-DE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de-DE" dirty="0" err="1">
                <a:solidFill>
                  <a:srgbClr val="000000"/>
                </a:solidFill>
                <a:latin typeface="Consolas" charset="0"/>
              </a:rPr>
              <a:t>SampleMethod</a:t>
            </a:r>
            <a:r>
              <a:rPr lang="de-DE" dirty="0">
                <a:solidFill>
                  <a:srgbClr val="000000"/>
                </a:solidFill>
                <a:latin typeface="Consolas" charset="0"/>
              </a:rPr>
              <a:t>(</a:t>
            </a:r>
            <a:r>
              <a:rPr lang="de-DE" dirty="0" err="1">
                <a:solidFill>
                  <a:srgbClr val="0000FF"/>
                </a:solidFill>
                <a:latin typeface="Consolas" charset="0"/>
              </a:rPr>
              <a:t>string</a:t>
            </a:r>
            <a:r>
              <a:rPr lang="de-DE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de-DE" dirty="0" err="1">
                <a:solidFill>
                  <a:srgbClr val="000000"/>
                </a:solidFill>
                <a:latin typeface="Consolas" charset="0"/>
              </a:rPr>
              <a:t>message</a:t>
            </a:r>
            <a:r>
              <a:rPr lang="de-DE" dirty="0">
                <a:solidFill>
                  <a:srgbClr val="000000"/>
                </a:solidFill>
                <a:latin typeface="Consolas" charset="0"/>
              </a:rPr>
              <a:t>)</a:t>
            </a:r>
          </a:p>
          <a:p>
            <a:r>
              <a:rPr lang="de-DE" dirty="0">
                <a:solidFill>
                  <a:srgbClr val="000000"/>
                </a:solidFill>
                <a:latin typeface="Consolas" charset="0"/>
              </a:rPr>
              <a:t>        {</a:t>
            </a:r>
          </a:p>
          <a:p>
            <a:r>
              <a:rPr lang="en-US" dirty="0">
                <a:solidFill>
                  <a:srgbClr val="000000"/>
                </a:solidFill>
                <a:latin typeface="Consolas" charset="0"/>
              </a:rPr>
              <a:t>            </a:t>
            </a:r>
            <a:r>
              <a:rPr lang="en-US" dirty="0">
                <a:solidFill>
                  <a:srgbClr val="008000"/>
                </a:solidFill>
                <a:latin typeface="Consolas" charset="0"/>
              </a:rPr>
              <a:t>// Add code here.</a:t>
            </a:r>
            <a:endParaRPr lang="en-US" dirty="0">
              <a:solidFill>
                <a:srgbClr val="000000"/>
              </a:solidFill>
              <a:latin typeface="Consolas" charset="0"/>
            </a:endParaRPr>
          </a:p>
          <a:p>
            <a:r>
              <a:rPr lang="de-DE" dirty="0">
                <a:solidFill>
                  <a:srgbClr val="000000"/>
                </a:solidFill>
                <a:latin typeface="Consolas" charset="0"/>
              </a:rPr>
              <a:t>        }</a:t>
            </a:r>
          </a:p>
          <a:p>
            <a:endParaRPr lang="de-DE" dirty="0">
              <a:solidFill>
                <a:srgbClr val="000000"/>
              </a:solidFill>
              <a:latin typeface="Consolas" charset="0"/>
            </a:endParaRPr>
          </a:p>
          <a:p>
            <a:r>
              <a:rPr lang="de-DE" dirty="0">
                <a:solidFill>
                  <a:srgbClr val="000000"/>
                </a:solidFill>
                <a:latin typeface="Consolas" charset="0"/>
              </a:rPr>
              <a:t>        </a:t>
            </a:r>
            <a:r>
              <a:rPr lang="de-DE" dirty="0">
                <a:solidFill>
                  <a:srgbClr val="008000"/>
                </a:solidFill>
                <a:latin typeface="Consolas" charset="0"/>
              </a:rPr>
              <a:t>// </a:t>
            </a:r>
            <a:r>
              <a:rPr lang="de-DE" dirty="0" err="1">
                <a:solidFill>
                  <a:srgbClr val="008000"/>
                </a:solidFill>
                <a:latin typeface="Consolas" charset="0"/>
              </a:rPr>
              <a:t>Method</a:t>
            </a:r>
            <a:r>
              <a:rPr lang="de-DE" dirty="0">
                <a:solidFill>
                  <a:srgbClr val="008000"/>
                </a:solidFill>
                <a:latin typeface="Consolas" charset="0"/>
              </a:rPr>
              <a:t> </a:t>
            </a:r>
            <a:r>
              <a:rPr lang="de-DE" dirty="0" err="1">
                <a:solidFill>
                  <a:srgbClr val="008000"/>
                </a:solidFill>
                <a:latin typeface="Consolas" charset="0"/>
              </a:rPr>
              <a:t>that</a:t>
            </a:r>
            <a:r>
              <a:rPr lang="de-DE" dirty="0">
                <a:solidFill>
                  <a:srgbClr val="008000"/>
                </a:solidFill>
                <a:latin typeface="Consolas" charset="0"/>
              </a:rPr>
              <a:t> </a:t>
            </a:r>
            <a:r>
              <a:rPr lang="de-DE" dirty="0" err="1">
                <a:solidFill>
                  <a:srgbClr val="008000"/>
                </a:solidFill>
                <a:latin typeface="Consolas" charset="0"/>
              </a:rPr>
              <a:t>instantiates</a:t>
            </a:r>
            <a:r>
              <a:rPr lang="de-DE" dirty="0">
                <a:solidFill>
                  <a:srgbClr val="008000"/>
                </a:solidFill>
                <a:latin typeface="Consolas" charset="0"/>
              </a:rPr>
              <a:t> </a:t>
            </a:r>
            <a:r>
              <a:rPr lang="de-DE" dirty="0" err="1">
                <a:solidFill>
                  <a:srgbClr val="008000"/>
                </a:solidFill>
                <a:latin typeface="Consolas" charset="0"/>
              </a:rPr>
              <a:t>the</a:t>
            </a:r>
            <a:r>
              <a:rPr lang="de-DE" dirty="0">
                <a:solidFill>
                  <a:srgbClr val="008000"/>
                </a:solidFill>
                <a:latin typeface="Consolas" charset="0"/>
              </a:rPr>
              <a:t> </a:t>
            </a:r>
            <a:r>
              <a:rPr lang="de-DE" dirty="0" err="1">
                <a:solidFill>
                  <a:srgbClr val="008000"/>
                </a:solidFill>
                <a:latin typeface="Consolas" charset="0"/>
              </a:rPr>
              <a:t>delegate</a:t>
            </a:r>
            <a:r>
              <a:rPr lang="de-DE" dirty="0">
                <a:solidFill>
                  <a:srgbClr val="008000"/>
                </a:solidFill>
                <a:latin typeface="Consolas" charset="0"/>
              </a:rPr>
              <a:t>.</a:t>
            </a:r>
            <a:endParaRPr lang="de-DE" dirty="0">
              <a:solidFill>
                <a:srgbClr val="000000"/>
              </a:solidFill>
              <a:latin typeface="Consolas" charset="0"/>
            </a:endParaRPr>
          </a:p>
          <a:p>
            <a:r>
              <a:rPr lang="de-DE" dirty="0">
                <a:solidFill>
                  <a:srgbClr val="000000"/>
                </a:solidFill>
                <a:latin typeface="Consolas" charset="0"/>
              </a:rPr>
              <a:t>        </a:t>
            </a:r>
            <a:r>
              <a:rPr lang="de-DE" dirty="0" err="1">
                <a:solidFill>
                  <a:srgbClr val="0000FF"/>
                </a:solidFill>
                <a:latin typeface="Consolas" charset="0"/>
              </a:rPr>
              <a:t>void</a:t>
            </a:r>
            <a:r>
              <a:rPr lang="de-DE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de-DE" dirty="0" err="1">
                <a:solidFill>
                  <a:srgbClr val="000000"/>
                </a:solidFill>
                <a:latin typeface="Consolas" charset="0"/>
              </a:rPr>
              <a:t>SampleDelegate</a:t>
            </a:r>
            <a:r>
              <a:rPr lang="de-DE" dirty="0">
                <a:solidFill>
                  <a:srgbClr val="000000"/>
                </a:solidFill>
                <a:latin typeface="Consolas" charset="0"/>
              </a:rPr>
              <a:t>()</a:t>
            </a:r>
          </a:p>
          <a:p>
            <a:r>
              <a:rPr lang="de-DE" dirty="0">
                <a:solidFill>
                  <a:srgbClr val="000000"/>
                </a:solidFill>
                <a:latin typeface="Consolas" charset="0"/>
              </a:rPr>
              <a:t>        {</a:t>
            </a:r>
          </a:p>
          <a:p>
            <a:r>
              <a:rPr lang="de-DE" dirty="0">
                <a:solidFill>
                  <a:srgbClr val="000000"/>
                </a:solidFill>
                <a:latin typeface="Consolas" charset="0"/>
              </a:rPr>
              <a:t>            </a:t>
            </a:r>
            <a:r>
              <a:rPr lang="de-DE" dirty="0" err="1">
                <a:solidFill>
                  <a:srgbClr val="2B91AF"/>
                </a:solidFill>
                <a:latin typeface="Consolas" charset="0"/>
              </a:rPr>
              <a:t>SampleDelegate</a:t>
            </a:r>
            <a:r>
              <a:rPr lang="de-DE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de-DE" dirty="0" err="1">
                <a:solidFill>
                  <a:srgbClr val="000000"/>
                </a:solidFill>
                <a:latin typeface="Consolas" charset="0"/>
              </a:rPr>
              <a:t>sd</a:t>
            </a:r>
            <a:r>
              <a:rPr lang="de-DE" dirty="0">
                <a:solidFill>
                  <a:srgbClr val="000000"/>
                </a:solidFill>
                <a:latin typeface="Consolas" charset="0"/>
              </a:rPr>
              <a:t> = </a:t>
            </a:r>
            <a:r>
              <a:rPr lang="de-DE" dirty="0" err="1">
                <a:solidFill>
                  <a:srgbClr val="000000"/>
                </a:solidFill>
                <a:latin typeface="Consolas" charset="0"/>
              </a:rPr>
              <a:t>SampleMethod</a:t>
            </a:r>
            <a:r>
              <a:rPr lang="de-DE" dirty="0">
                <a:solidFill>
                  <a:srgbClr val="000000"/>
                </a:solidFill>
                <a:latin typeface="Consolas" charset="0"/>
              </a:rPr>
              <a:t>;</a:t>
            </a:r>
          </a:p>
          <a:p>
            <a:r>
              <a:rPr lang="it-IT" dirty="0">
                <a:solidFill>
                  <a:srgbClr val="000000"/>
                </a:solidFill>
                <a:latin typeface="Consolas" charset="0"/>
              </a:rPr>
              <a:t>            </a:t>
            </a:r>
            <a:r>
              <a:rPr lang="it-IT" dirty="0" err="1">
                <a:solidFill>
                  <a:srgbClr val="000000"/>
                </a:solidFill>
                <a:latin typeface="Consolas" charset="0"/>
              </a:rPr>
              <a:t>sd</a:t>
            </a:r>
            <a:r>
              <a:rPr lang="it-IT" dirty="0">
                <a:solidFill>
                  <a:srgbClr val="000000"/>
                </a:solidFill>
                <a:latin typeface="Consolas" charset="0"/>
              </a:rPr>
              <a:t>(</a:t>
            </a:r>
            <a:r>
              <a:rPr lang="it-IT" dirty="0">
                <a:solidFill>
                  <a:srgbClr val="A31515"/>
                </a:solidFill>
                <a:latin typeface="Consolas" charset="0"/>
              </a:rPr>
              <a:t>"Sample </a:t>
            </a:r>
            <a:r>
              <a:rPr lang="it-IT" dirty="0" err="1">
                <a:solidFill>
                  <a:srgbClr val="A31515"/>
                </a:solidFill>
                <a:latin typeface="Consolas" charset="0"/>
              </a:rPr>
              <a:t>string</a:t>
            </a:r>
            <a:r>
              <a:rPr lang="it-IT" dirty="0">
                <a:solidFill>
                  <a:srgbClr val="A31515"/>
                </a:solidFill>
                <a:latin typeface="Consolas" charset="0"/>
              </a:rPr>
              <a:t>"</a:t>
            </a:r>
            <a:r>
              <a:rPr lang="it-IT" dirty="0">
                <a:solidFill>
                  <a:srgbClr val="000000"/>
                </a:solidFill>
                <a:latin typeface="Consolas" charset="0"/>
              </a:rPr>
              <a:t>);</a:t>
            </a:r>
          </a:p>
          <a:p>
            <a:r>
              <a:rPr lang="de-DE" dirty="0">
                <a:solidFill>
                  <a:srgbClr val="000000"/>
                </a:solidFill>
                <a:latin typeface="Consolas" charset="0"/>
              </a:rPr>
              <a:t>        }</a:t>
            </a:r>
          </a:p>
          <a:p>
            <a:r>
              <a:rPr lang="de-DE" dirty="0">
                <a:solidFill>
                  <a:srgbClr val="000000"/>
                </a:solidFill>
                <a:latin typeface="Consolas" charset="0"/>
              </a:rPr>
              <a:t>   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4216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AA2ED-B513-AC46-A41D-7A644A98C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C# - </a:t>
            </a:r>
            <a:r>
              <a:rPr lang="en-US" dirty="0" err="1"/>
              <a:t>Func</a:t>
            </a:r>
            <a:r>
              <a:rPr lang="en-US" dirty="0"/>
              <a:t>&lt;T0,..T16,OutT&gt; Action&lt;T0,..T16&gt;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B6F77D-88CC-3240-91FD-6496477281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public delegate </a:t>
            </a:r>
            <a:r>
              <a:rPr lang="en-US" dirty="0" err="1"/>
              <a:t>TResult</a:t>
            </a:r>
            <a:r>
              <a:rPr lang="en-US" dirty="0"/>
              <a:t> </a:t>
            </a:r>
            <a:r>
              <a:rPr lang="en-US" dirty="0" err="1"/>
              <a:t>Func</a:t>
            </a:r>
            <a:r>
              <a:rPr lang="en-US" dirty="0"/>
              <a:t>&lt;in </a:t>
            </a:r>
            <a:r>
              <a:rPr lang="en-US" dirty="0" err="1"/>
              <a:t>T,out</a:t>
            </a:r>
            <a:r>
              <a:rPr lang="en-US" dirty="0"/>
              <a:t> </a:t>
            </a:r>
            <a:r>
              <a:rPr lang="en-US" dirty="0" err="1"/>
              <a:t>TResult</a:t>
            </a:r>
            <a:r>
              <a:rPr lang="en-US" dirty="0"/>
              <a:t>&gt;(T </a:t>
            </a:r>
            <a:r>
              <a:rPr lang="en-US" dirty="0" err="1"/>
              <a:t>arg</a:t>
            </a:r>
            <a:r>
              <a:rPr lang="en-US" dirty="0"/>
              <a:t>);</a:t>
            </a:r>
            <a:br>
              <a:rPr lang="en-US" dirty="0"/>
            </a:br>
            <a:br>
              <a:rPr lang="en-US" dirty="0"/>
            </a:br>
            <a:r>
              <a:rPr lang="en-US" dirty="0" err="1"/>
              <a:t>Func</a:t>
            </a:r>
            <a:r>
              <a:rPr lang="en-US" dirty="0"/>
              <a:t>&lt;string, string&gt; </a:t>
            </a:r>
            <a:r>
              <a:rPr lang="en-US" dirty="0" err="1"/>
              <a:t>superFunc</a:t>
            </a:r>
            <a:r>
              <a:rPr lang="en-US" dirty="0"/>
              <a:t> = (</a:t>
            </a:r>
            <a:r>
              <a:rPr lang="en-US" dirty="0" err="1"/>
              <a:t>str</a:t>
            </a:r>
            <a:r>
              <a:rPr lang="en-US" dirty="0"/>
              <a:t>) =&gt; </a:t>
            </a:r>
            <a:r>
              <a:rPr lang="en-US" dirty="0" err="1"/>
              <a:t>str.ToUpper</a:t>
            </a:r>
            <a:r>
              <a:rPr lang="en-US" dirty="0"/>
              <a:t>();</a:t>
            </a:r>
            <a:br>
              <a:rPr lang="en-US" dirty="0"/>
            </a:br>
            <a:r>
              <a:rPr lang="en-US" dirty="0" err="1"/>
              <a:t>Func</a:t>
            </a:r>
            <a:r>
              <a:rPr lang="en-US" dirty="0"/>
              <a:t>&lt;</a:t>
            </a:r>
            <a:r>
              <a:rPr lang="en-US" dirty="0" err="1"/>
              <a:t>int</a:t>
            </a:r>
            <a:r>
              <a:rPr lang="en-US" dirty="0"/>
              <a:t>, </a:t>
            </a:r>
            <a:r>
              <a:rPr lang="en-US" dirty="0" err="1"/>
              <a:t>int</a:t>
            </a:r>
            <a:r>
              <a:rPr lang="en-US" dirty="0"/>
              <a:t>, string&gt; </a:t>
            </a:r>
            <a:r>
              <a:rPr lang="en-US" dirty="0" err="1"/>
              <a:t>superFunc</a:t>
            </a:r>
            <a:r>
              <a:rPr lang="en-US" dirty="0"/>
              <a:t> = (</a:t>
            </a:r>
            <a:r>
              <a:rPr lang="en-US" dirty="0" err="1"/>
              <a:t>x,y</a:t>
            </a:r>
            <a:r>
              <a:rPr lang="en-US" dirty="0"/>
              <a:t>) =&gt; (</a:t>
            </a:r>
            <a:r>
              <a:rPr lang="en-US" dirty="0" err="1"/>
              <a:t>x+y</a:t>
            </a:r>
            <a:r>
              <a:rPr lang="en-US" dirty="0"/>
              <a:t>).</a:t>
            </a:r>
            <a:r>
              <a:rPr lang="en-US" dirty="0" err="1"/>
              <a:t>ToString</a:t>
            </a:r>
            <a:r>
              <a:rPr lang="en-US" dirty="0"/>
              <a:t>().</a:t>
            </a:r>
            <a:r>
              <a:rPr lang="en-US" dirty="0" err="1"/>
              <a:t>ToUpper</a:t>
            </a:r>
            <a:r>
              <a:rPr lang="en-US" dirty="0"/>
              <a:t>();</a:t>
            </a:r>
            <a:br>
              <a:rPr lang="en-US" dirty="0"/>
            </a:br>
            <a:r>
              <a:rPr lang="en-US" dirty="0" err="1"/>
              <a:t>var</a:t>
            </a:r>
            <a:r>
              <a:rPr lang="en-US" dirty="0"/>
              <a:t> </a:t>
            </a:r>
            <a:r>
              <a:rPr lang="en-US" dirty="0" err="1"/>
              <a:t>someStr</a:t>
            </a:r>
            <a:r>
              <a:rPr lang="en-US" dirty="0"/>
              <a:t> = </a:t>
            </a:r>
            <a:r>
              <a:rPr lang="en-US" dirty="0" err="1"/>
              <a:t>superFunc</a:t>
            </a:r>
            <a:r>
              <a:rPr lang="en-US" dirty="0"/>
              <a:t>(“</a:t>
            </a:r>
            <a:r>
              <a:rPr lang="en-US" dirty="0" err="1"/>
              <a:t>FooBar</a:t>
            </a:r>
            <a:r>
              <a:rPr lang="en-US" dirty="0"/>
              <a:t>”);</a:t>
            </a:r>
            <a:br>
              <a:rPr lang="en-US" dirty="0"/>
            </a:br>
            <a:br>
              <a:rPr lang="en-US" dirty="0"/>
            </a:br>
            <a:r>
              <a:rPr lang="en-US" dirty="0"/>
              <a:t>Parameter type T – can use up to 16.</a:t>
            </a:r>
          </a:p>
          <a:p>
            <a:endParaRPr lang="en-US" dirty="0"/>
          </a:p>
          <a:p>
            <a:r>
              <a:rPr lang="en-US" dirty="0"/>
              <a:t>public delegate void Action&lt;in T&gt;(T </a:t>
            </a:r>
            <a:r>
              <a:rPr lang="en-US" dirty="0" err="1"/>
              <a:t>arg</a:t>
            </a:r>
            <a:r>
              <a:rPr lang="en-US" dirty="0"/>
              <a:t>);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Action&lt;string&gt; </a:t>
            </a:r>
            <a:r>
              <a:rPr lang="en-US" dirty="0" err="1"/>
              <a:t>outputFunc</a:t>
            </a:r>
            <a:r>
              <a:rPr lang="en-US" dirty="0"/>
              <a:t> = (</a:t>
            </a:r>
            <a:r>
              <a:rPr lang="en-US" dirty="0" err="1"/>
              <a:t>str</a:t>
            </a:r>
            <a:r>
              <a:rPr lang="en-US" dirty="0"/>
              <a:t>) =&gt; </a:t>
            </a:r>
            <a:r>
              <a:rPr lang="en-US" dirty="0" err="1"/>
              <a:t>Console.WriteLine</a:t>
            </a:r>
            <a:r>
              <a:rPr lang="en-US" dirty="0"/>
              <a:t>(</a:t>
            </a:r>
            <a:r>
              <a:rPr lang="en-US" dirty="0" err="1"/>
              <a:t>str</a:t>
            </a:r>
            <a:r>
              <a:rPr lang="en-US" dirty="0"/>
              <a:t>);</a:t>
            </a:r>
            <a:br>
              <a:rPr lang="en-US" dirty="0"/>
            </a:br>
            <a:r>
              <a:rPr lang="en-US" dirty="0" err="1"/>
              <a:t>outputFunc</a:t>
            </a:r>
            <a:r>
              <a:rPr lang="en-US" dirty="0"/>
              <a:t>(“Fido”);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F61E0C-1656-604B-9AD8-C90AA26FD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8609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116EA-2001-C941-A0BE-516D52E23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C# - Array and Collections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6B1DE7-6C78-224A-8990-9EEC0BC44B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many applications, you want to create and manage groups of related objects. There are two ways to group objects: by creating arrays of objects, and by creating collections of objects.</a:t>
            </a:r>
          </a:p>
          <a:p>
            <a:r>
              <a:rPr lang="en-US" dirty="0"/>
              <a:t>Arrays are most useful for creating and working with a fixed number of strongly-typed objects.</a:t>
            </a:r>
          </a:p>
          <a:p>
            <a:r>
              <a:rPr lang="en-US" dirty="0"/>
              <a:t>Collections provide a more flexible way to work with groups of objects. Unlike arrays, the group of objects you work with can grow and shrink dynamically as the needs of the application change.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C8E76E-7131-B248-B274-64B823D70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14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B31B1C9-3182-2442-BEB2-90085ADBB1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2634" y="5062238"/>
            <a:ext cx="4477371" cy="1500033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41906815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8E6798-3631-A14C-905C-DAC0201DB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C# - Arrays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BF2298-3C01-0F45-A98F-F0D4F50DF9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Array – when working with fixed number of strongly typed objects</a:t>
            </a:r>
            <a:br>
              <a:rPr lang="en-US" dirty="0"/>
            </a:br>
            <a:r>
              <a:rPr lang="en-US" b="1" dirty="0" err="1"/>
              <a:t>int</a:t>
            </a:r>
            <a:r>
              <a:rPr lang="en-US" b="1" dirty="0"/>
              <a:t>[] </a:t>
            </a:r>
            <a:r>
              <a:rPr lang="en-US" b="1" dirty="0" err="1"/>
              <a:t>intArray</a:t>
            </a:r>
            <a:r>
              <a:rPr lang="en-US" b="1" dirty="0"/>
              <a:t> = new </a:t>
            </a:r>
            <a:r>
              <a:rPr lang="en-US" b="1" dirty="0" err="1"/>
              <a:t>int</a:t>
            </a:r>
            <a:r>
              <a:rPr lang="en-US" b="1" dirty="0"/>
              <a:t>[5];</a:t>
            </a:r>
            <a:br>
              <a:rPr lang="en-US" b="1" dirty="0"/>
            </a:br>
            <a:endParaRPr lang="en-US" b="1" dirty="0"/>
          </a:p>
          <a:p>
            <a:pPr lvl="1"/>
            <a:r>
              <a:rPr lang="en-US" dirty="0"/>
              <a:t>Arrays cannot be resized – you have to create new copy – </a:t>
            </a:r>
            <a:r>
              <a:rPr lang="en-US" dirty="0" err="1"/>
              <a:t>Array.Resize</a:t>
            </a:r>
            <a:br>
              <a:rPr lang="en-US" dirty="0"/>
            </a:br>
            <a:r>
              <a:rPr lang="en-US" b="1" dirty="0"/>
              <a:t>public static void Resize&lt;T&gt; (ref T[] array, </a:t>
            </a:r>
            <a:r>
              <a:rPr lang="en-US" b="1" dirty="0" err="1"/>
              <a:t>int</a:t>
            </a:r>
            <a:r>
              <a:rPr lang="en-US" b="1" dirty="0"/>
              <a:t> </a:t>
            </a:r>
            <a:r>
              <a:rPr lang="en-US" b="1" dirty="0" err="1"/>
              <a:t>newSize</a:t>
            </a:r>
            <a:r>
              <a:rPr lang="en-US" b="1" dirty="0"/>
              <a:t>);</a:t>
            </a:r>
            <a:br>
              <a:rPr lang="en-US" b="1" dirty="0"/>
            </a:br>
            <a:endParaRPr lang="en-US" b="1" dirty="0"/>
          </a:p>
          <a:p>
            <a:pPr lvl="1"/>
            <a:r>
              <a:rPr lang="en-US" dirty="0"/>
              <a:t>Arrays can be multidimensional</a:t>
            </a:r>
            <a:br>
              <a:rPr lang="en-US" dirty="0"/>
            </a:br>
            <a:r>
              <a:rPr lang="en-US" b="1" dirty="0" err="1"/>
              <a:t>int</a:t>
            </a:r>
            <a:r>
              <a:rPr lang="en-US" b="1" dirty="0"/>
              <a:t>[,, ] </a:t>
            </a:r>
            <a:r>
              <a:rPr lang="en-US" b="1" dirty="0" err="1"/>
              <a:t>intarray</a:t>
            </a:r>
            <a:r>
              <a:rPr lang="en-US" b="1" dirty="0"/>
              <a:t> = new </a:t>
            </a:r>
            <a:r>
              <a:rPr lang="en-US" b="1" dirty="0" err="1"/>
              <a:t>int</a:t>
            </a:r>
            <a:r>
              <a:rPr lang="en-US" b="1" dirty="0"/>
              <a:t>[4, 2, 3];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Array can contain arrays (Jagged Arrays)</a:t>
            </a:r>
            <a:br>
              <a:rPr lang="en-US" dirty="0"/>
            </a:b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DA3E63-887F-014D-8175-2EE00BEDC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D600BA8-F84A-EF4C-940E-6AB9D5EFF2EB}"/>
              </a:ext>
            </a:extLst>
          </p:cNvPr>
          <p:cNvSpPr txBox="1"/>
          <p:nvPr/>
        </p:nvSpPr>
        <p:spPr>
          <a:xfrm>
            <a:off x="3144643" y="5516136"/>
            <a:ext cx="8720254" cy="120032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0A5287"/>
                </a:solidFill>
                <a:latin typeface="CourierNewPS-BoldMT" panose="02070309020205020404" pitchFamily="49" charset="0"/>
              </a:rPr>
              <a:t>int</a:t>
            </a:r>
            <a:r>
              <a:rPr lang="en-US" dirty="0">
                <a:solidFill>
                  <a:prstClr val="black"/>
                </a:solidFill>
                <a:latin typeface="CourierNewPSMT" panose="02070309020205020404" pitchFamily="49" charset="0"/>
              </a:rPr>
              <a:t>[][, ] </a:t>
            </a:r>
            <a:r>
              <a:rPr lang="en-US" dirty="0" err="1">
                <a:solidFill>
                  <a:prstClr val="black"/>
                </a:solidFill>
                <a:latin typeface="CourierNewPSMT" panose="02070309020205020404" pitchFamily="49" charset="0"/>
              </a:rPr>
              <a:t>arr</a:t>
            </a:r>
            <a:r>
              <a:rPr lang="en-US" dirty="0">
                <a:solidFill>
                  <a:prstClr val="black"/>
                </a:solidFill>
                <a:latin typeface="CourierNewPSMT" panose="02070309020205020404" pitchFamily="49" charset="0"/>
              </a:rPr>
              <a:t> = </a:t>
            </a:r>
          </a:p>
          <a:p>
            <a:r>
              <a:rPr lang="en-US" b="1" dirty="0">
                <a:solidFill>
                  <a:prstClr val="black"/>
                </a:solidFill>
                <a:latin typeface="CourierNewPSMT" panose="02070309020205020404" pitchFamily="49" charset="0"/>
              </a:rPr>
              <a:t>	</a:t>
            </a:r>
            <a:r>
              <a:rPr lang="en-US" b="1" dirty="0">
                <a:solidFill>
                  <a:srgbClr val="0A5287"/>
                </a:solidFill>
                <a:latin typeface="CourierNewPS-BoldMT" panose="02070309020205020404" pitchFamily="49" charset="0"/>
              </a:rPr>
              <a:t>new</a:t>
            </a:r>
            <a:r>
              <a:rPr lang="en-US" dirty="0">
                <a:solidFill>
                  <a:prstClr val="black"/>
                </a:solidFill>
                <a:latin typeface="CourierNewPSMT" panose="02070309020205020404" pitchFamily="49" charset="0"/>
              </a:rPr>
              <a:t> </a:t>
            </a:r>
            <a:r>
              <a:rPr lang="en-US" b="1" dirty="0" err="1">
                <a:solidFill>
                  <a:srgbClr val="0A5287"/>
                </a:solidFill>
                <a:latin typeface="CourierNewPS-BoldMT" panose="02070309020205020404" pitchFamily="49" charset="0"/>
              </a:rPr>
              <a:t>int</a:t>
            </a:r>
            <a:r>
              <a:rPr lang="en-US" dirty="0">
                <a:solidFill>
                  <a:prstClr val="black"/>
                </a:solidFill>
                <a:latin typeface="CourierNewPSMT" panose="02070309020205020404" pitchFamily="49" charset="0"/>
              </a:rPr>
              <a:t>[3][, ] {</a:t>
            </a:r>
            <a:r>
              <a:rPr lang="en-US" b="1" dirty="0">
                <a:solidFill>
                  <a:srgbClr val="0A5287"/>
                </a:solidFill>
                <a:latin typeface="CourierNewPS-BoldMT" panose="02070309020205020404" pitchFamily="49" charset="0"/>
              </a:rPr>
              <a:t>new</a:t>
            </a:r>
            <a:r>
              <a:rPr lang="en-US" dirty="0">
                <a:solidFill>
                  <a:prstClr val="black"/>
                </a:solidFill>
                <a:latin typeface="CourierNewPSMT" panose="02070309020205020404" pitchFamily="49" charset="0"/>
              </a:rPr>
              <a:t> </a:t>
            </a:r>
            <a:r>
              <a:rPr lang="en-US" b="1" dirty="0" err="1">
                <a:solidFill>
                  <a:srgbClr val="0A5287"/>
                </a:solidFill>
                <a:latin typeface="CourierNewPS-BoldMT" panose="02070309020205020404" pitchFamily="49" charset="0"/>
              </a:rPr>
              <a:t>int</a:t>
            </a:r>
            <a:r>
              <a:rPr lang="en-US" dirty="0">
                <a:solidFill>
                  <a:prstClr val="black"/>
                </a:solidFill>
                <a:latin typeface="CourierNewPSMT" panose="02070309020205020404" pitchFamily="49" charset="0"/>
              </a:rPr>
              <a:t>[, ] {{1, 3}, {5, 7}},</a:t>
            </a:r>
          </a:p>
          <a:p>
            <a:r>
              <a:rPr lang="en-US" b="1" dirty="0">
                <a:solidFill>
                  <a:prstClr val="black"/>
                </a:solidFill>
                <a:latin typeface="CourierNewPSMT" panose="02070309020205020404" pitchFamily="49" charset="0"/>
              </a:rPr>
              <a:t>					   </a:t>
            </a:r>
            <a:r>
              <a:rPr lang="en-US" b="1" dirty="0">
                <a:solidFill>
                  <a:srgbClr val="0A5287"/>
                </a:solidFill>
                <a:latin typeface="CourierNewPS-BoldMT" panose="02070309020205020404" pitchFamily="49" charset="0"/>
              </a:rPr>
              <a:t>new</a:t>
            </a:r>
            <a:r>
              <a:rPr lang="en-US" dirty="0">
                <a:solidFill>
                  <a:prstClr val="black"/>
                </a:solidFill>
                <a:latin typeface="CourierNewPSMT" panose="02070309020205020404" pitchFamily="49" charset="0"/>
              </a:rPr>
              <a:t> </a:t>
            </a:r>
            <a:r>
              <a:rPr lang="en-US" b="1" dirty="0" err="1">
                <a:solidFill>
                  <a:srgbClr val="0A5287"/>
                </a:solidFill>
                <a:latin typeface="CourierNewPS-BoldMT" panose="02070309020205020404" pitchFamily="49" charset="0"/>
              </a:rPr>
              <a:t>int</a:t>
            </a:r>
            <a:r>
              <a:rPr lang="en-US" dirty="0">
                <a:solidFill>
                  <a:prstClr val="black"/>
                </a:solidFill>
                <a:latin typeface="CourierNewPSMT" panose="02070309020205020404" pitchFamily="49" charset="0"/>
              </a:rPr>
              <a:t>[, ] {{0, 2}, {4, 6}, {8,10}},</a:t>
            </a:r>
          </a:p>
          <a:p>
            <a:r>
              <a:rPr lang="en-US" dirty="0">
                <a:solidFill>
                  <a:prstClr val="black"/>
                </a:solidFill>
                <a:latin typeface="CourierNewPSMT" panose="02070309020205020404" pitchFamily="49" charset="0"/>
              </a:rPr>
              <a:t>                    </a:t>
            </a:r>
            <a:r>
              <a:rPr lang="en-US" b="1" dirty="0">
                <a:solidFill>
                  <a:srgbClr val="0A5287"/>
                </a:solidFill>
                <a:latin typeface="CourierNewPS-BoldMT" panose="02070309020205020404" pitchFamily="49" charset="0"/>
              </a:rPr>
              <a:t>new</a:t>
            </a:r>
            <a:r>
              <a:rPr lang="en-US" dirty="0">
                <a:solidFill>
                  <a:prstClr val="black"/>
                </a:solidFill>
                <a:latin typeface="CourierNewPSMT" panose="02070309020205020404" pitchFamily="49" charset="0"/>
              </a:rPr>
              <a:t> </a:t>
            </a:r>
            <a:r>
              <a:rPr lang="en-US" b="1" dirty="0" err="1">
                <a:solidFill>
                  <a:srgbClr val="0A5287"/>
                </a:solidFill>
                <a:latin typeface="CourierNewPS-BoldMT" panose="02070309020205020404" pitchFamily="49" charset="0"/>
              </a:rPr>
              <a:t>int</a:t>
            </a:r>
            <a:r>
              <a:rPr lang="en-US" dirty="0">
                <a:solidFill>
                  <a:prstClr val="black"/>
                </a:solidFill>
                <a:latin typeface="CourierNewPSMT" panose="02070309020205020404" pitchFamily="49" charset="0"/>
              </a:rPr>
              <a:t>[, ] {{11, 22}, {99, 88}, {0, 9}}};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4571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5C21E0-5DFD-3449-91C8-82B6D5844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C# - Arrays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10926D-6DD0-0741-9557-D8AC885830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Properties</a:t>
            </a:r>
          </a:p>
          <a:p>
            <a:pPr lvl="1"/>
            <a:r>
              <a:rPr lang="en-US" dirty="0"/>
              <a:t>Rank – how many dimension</a:t>
            </a:r>
          </a:p>
          <a:p>
            <a:pPr lvl="1"/>
            <a:r>
              <a:rPr lang="en-US" dirty="0"/>
              <a:t>Length – total number of elements in array (all dimensions)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58836F-3E46-3B40-BB29-14517A3C1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2967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8E6798-3631-A14C-905C-DAC0201DB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C# - Arrays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BF2298-3C01-0F45-A98F-F0D4F50DF9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Methods</a:t>
            </a:r>
          </a:p>
          <a:p>
            <a:pPr lvl="1"/>
            <a:r>
              <a:rPr lang="en-US" dirty="0"/>
              <a:t>void Clear (Array array, </a:t>
            </a:r>
            <a:r>
              <a:rPr lang="en-US" dirty="0" err="1"/>
              <a:t>int</a:t>
            </a:r>
            <a:r>
              <a:rPr lang="en-US" dirty="0"/>
              <a:t> index, </a:t>
            </a:r>
            <a:r>
              <a:rPr lang="en-US" dirty="0" err="1"/>
              <a:t>int</a:t>
            </a:r>
            <a:r>
              <a:rPr lang="en-US" dirty="0"/>
              <a:t> length) – set elements to default values</a:t>
            </a:r>
          </a:p>
          <a:p>
            <a:pPr lvl="1"/>
            <a:r>
              <a:rPr lang="en-US" dirty="0"/>
              <a:t>object Clone() – create shallow copy</a:t>
            </a:r>
          </a:p>
          <a:p>
            <a:pPr lvl="1"/>
            <a:r>
              <a:rPr lang="en-US" dirty="0"/>
              <a:t>void Copy(…) – copy array elements to another array</a:t>
            </a:r>
          </a:p>
          <a:p>
            <a:pPr lvl="1"/>
            <a:r>
              <a:rPr lang="en-US" dirty="0"/>
              <a:t>bool Exists&lt;T&gt; (T[] array, Predicate&lt;T&gt; match)</a:t>
            </a:r>
          </a:p>
          <a:p>
            <a:pPr lvl="2"/>
            <a:r>
              <a:rPr lang="en-US" dirty="0"/>
              <a:t>public delegate bool Predicate&lt;in T&gt;(T </a:t>
            </a:r>
            <a:r>
              <a:rPr lang="en-US" dirty="0" err="1"/>
              <a:t>obj</a:t>
            </a:r>
            <a:r>
              <a:rPr lang="en-US" dirty="0"/>
              <a:t>);</a:t>
            </a:r>
          </a:p>
          <a:p>
            <a:pPr lvl="1"/>
            <a:r>
              <a:rPr lang="en-US" dirty="0"/>
              <a:t>T Find&lt;T&gt; (T[] array, Predicate&lt;T&gt; match);</a:t>
            </a:r>
          </a:p>
          <a:p>
            <a:pPr lvl="1"/>
            <a:r>
              <a:rPr lang="en-US" dirty="0" err="1"/>
              <a:t>FindIndex</a:t>
            </a:r>
            <a:r>
              <a:rPr lang="en-US" dirty="0"/>
              <a:t>&lt;T&gt;(T[], Predicate&lt;T&gt;)</a:t>
            </a:r>
          </a:p>
          <a:p>
            <a:pPr lvl="1"/>
            <a:r>
              <a:rPr lang="en-US" dirty="0" err="1"/>
              <a:t>ForEach</a:t>
            </a:r>
            <a:r>
              <a:rPr lang="en-US" dirty="0"/>
              <a:t>&lt;T&gt; (T[] array, Action&lt;T&gt; action);</a:t>
            </a:r>
          </a:p>
          <a:p>
            <a:pPr lvl="1"/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GetUpperBound</a:t>
            </a:r>
            <a:r>
              <a:rPr lang="en-US" dirty="0"/>
              <a:t> (</a:t>
            </a:r>
            <a:r>
              <a:rPr lang="en-US" dirty="0" err="1"/>
              <a:t>int</a:t>
            </a:r>
            <a:r>
              <a:rPr lang="en-US" dirty="0"/>
              <a:t> dimension);</a:t>
            </a:r>
          </a:p>
          <a:p>
            <a:pPr lvl="1"/>
            <a:r>
              <a:rPr lang="en-US" dirty="0"/>
              <a:t>Sort(Array, Int32, Int32, </a:t>
            </a:r>
            <a:r>
              <a:rPr lang="en-US" dirty="0" err="1"/>
              <a:t>IComparer</a:t>
            </a:r>
            <a:r>
              <a:rPr lang="en-US" dirty="0"/>
              <a:t>), Sort(Array), ….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DA3E63-887F-014D-8175-2EE00BEDC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0597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8E6798-3631-A14C-905C-DAC0201DB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C# - Collections and Arrays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BF2298-3C01-0F45-A98F-F0D4F50DF9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 </a:t>
            </a:r>
            <a:r>
              <a:rPr lang="en-US" b="1" dirty="0"/>
              <a:t>array (and collection)</a:t>
            </a:r>
            <a:r>
              <a:rPr lang="en-US" dirty="0"/>
              <a:t> types are implicitly derived from </a:t>
            </a:r>
            <a:r>
              <a:rPr lang="en-US" dirty="0" err="1"/>
              <a:t>System.</a:t>
            </a:r>
            <a:r>
              <a:rPr lang="en-US" b="1" dirty="0" err="1"/>
              <a:t>Array</a:t>
            </a:r>
            <a:r>
              <a:rPr lang="en-US" dirty="0"/>
              <a:t>, which itself is derived from </a:t>
            </a:r>
            <a:r>
              <a:rPr lang="en-US" dirty="0" err="1"/>
              <a:t>System.Object</a:t>
            </a:r>
            <a:r>
              <a:rPr lang="en-US" dirty="0"/>
              <a:t>. This means that all </a:t>
            </a:r>
            <a:r>
              <a:rPr lang="en-US" b="1" dirty="0"/>
              <a:t>arrays</a:t>
            </a:r>
            <a:r>
              <a:rPr lang="en-US" dirty="0"/>
              <a:t> are always </a:t>
            </a:r>
            <a:r>
              <a:rPr lang="en-US" b="1" dirty="0"/>
              <a:t>reference</a:t>
            </a:r>
            <a:r>
              <a:rPr lang="en-US" dirty="0"/>
              <a:t> types which are allocated on the managed heap, and your app's variable contains a </a:t>
            </a:r>
            <a:r>
              <a:rPr lang="en-US" b="1" dirty="0"/>
              <a:t>reference</a:t>
            </a:r>
            <a:r>
              <a:rPr lang="en-US" dirty="0"/>
              <a:t> to the </a:t>
            </a:r>
            <a:r>
              <a:rPr lang="en-US" b="1" dirty="0"/>
              <a:t>array</a:t>
            </a:r>
            <a:r>
              <a:rPr lang="en-US" dirty="0"/>
              <a:t> and not the </a:t>
            </a:r>
            <a:r>
              <a:rPr lang="en-US" b="1" dirty="0"/>
              <a:t>array</a:t>
            </a:r>
            <a:r>
              <a:rPr lang="en-US" dirty="0"/>
              <a:t> itself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DA3E63-887F-014D-8175-2EE00BEDC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7023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FBD1D-44F1-C945-B87A-AFC3AA0F2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C# - Collections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6F6FE0-BB2F-D145-A8E2-316275661A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Collections – grow and shrink dynamically, provide lots of functionality.</a:t>
            </a:r>
          </a:p>
          <a:p>
            <a:pPr lvl="1"/>
            <a:r>
              <a:rPr lang="en-US" dirty="0"/>
              <a:t>90%++ of time you need one of these 5 essential collection types</a:t>
            </a:r>
          </a:p>
          <a:p>
            <a:pPr lvl="1"/>
            <a:r>
              <a:rPr lang="en-US" dirty="0"/>
              <a:t>There are lots more of special collections – when speed/concurrency are critical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List (Estonian – </a:t>
            </a:r>
            <a:r>
              <a:rPr lang="en-US" dirty="0" err="1"/>
              <a:t>nimekiri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Dictionary (Estonian - </a:t>
            </a:r>
            <a:r>
              <a:rPr lang="en-US" dirty="0" err="1"/>
              <a:t>sõnastik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HashSet</a:t>
            </a:r>
            <a:r>
              <a:rPr lang="en-US" dirty="0"/>
              <a:t> (Estonian – </a:t>
            </a:r>
            <a:r>
              <a:rPr lang="en-US" dirty="0" err="1"/>
              <a:t>paisktabel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Stack (Estonian – </a:t>
            </a:r>
            <a:r>
              <a:rPr lang="en-US" dirty="0" err="1"/>
              <a:t>magasin</a:t>
            </a:r>
            <a:r>
              <a:rPr lang="en-US" dirty="0"/>
              <a:t> </a:t>
            </a:r>
            <a:r>
              <a:rPr lang="en-US" dirty="0" err="1"/>
              <a:t>ehk</a:t>
            </a:r>
            <a:r>
              <a:rPr lang="en-US" dirty="0"/>
              <a:t> </a:t>
            </a:r>
            <a:r>
              <a:rPr lang="en-US" dirty="0" err="1"/>
              <a:t>pinu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Queue (Estonian – </a:t>
            </a:r>
            <a:r>
              <a:rPr lang="en-US" dirty="0" err="1"/>
              <a:t>järjekord</a:t>
            </a:r>
            <a:r>
              <a:rPr lang="en-US" dirty="0"/>
              <a:t> </a:t>
            </a:r>
            <a:r>
              <a:rPr lang="en-US" dirty="0" err="1"/>
              <a:t>ehk</a:t>
            </a:r>
            <a:r>
              <a:rPr lang="en-US" dirty="0"/>
              <a:t> </a:t>
            </a:r>
            <a:r>
              <a:rPr lang="en-US" dirty="0" err="1"/>
              <a:t>saba</a:t>
            </a:r>
            <a:r>
              <a:rPr lang="en-US" dirty="0"/>
              <a:t>)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1BD470-557C-AF43-B88D-1FC7838C4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889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C# - Nullable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Sometimes </a:t>
            </a:r>
            <a:r>
              <a:rPr lang="en-US" b="1" dirty="0"/>
              <a:t>value</a:t>
            </a:r>
            <a:r>
              <a:rPr lang="en-US" dirty="0"/>
              <a:t> types need special state – value not known.</a:t>
            </a:r>
          </a:p>
          <a:p>
            <a:pPr lvl="1"/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n-US" dirty="0" err="1"/>
              <a:t>SwitchIsOn</a:t>
            </a:r>
            <a:r>
              <a:rPr lang="en-US" dirty="0"/>
              <a:t> = false;</a:t>
            </a:r>
          </a:p>
          <a:p>
            <a:r>
              <a:rPr lang="en-US" dirty="0"/>
              <a:t>If state of switch is not observed yet, both true and false values are unsuitable. For such cases, declare variable as nullable</a:t>
            </a:r>
          </a:p>
          <a:p>
            <a:pPr lvl="1"/>
            <a:r>
              <a:rPr lang="en-US" dirty="0" err="1"/>
              <a:t>boolean</a:t>
            </a:r>
            <a:r>
              <a:rPr lang="en-US" dirty="0"/>
              <a:t>? </a:t>
            </a:r>
            <a:r>
              <a:rPr lang="en-US" dirty="0" err="1"/>
              <a:t>SwitchIsOn</a:t>
            </a:r>
            <a:r>
              <a:rPr lang="en-US" dirty="0"/>
              <a:t> = null;</a:t>
            </a:r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2473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8E6798-3631-A14C-905C-DAC0201DB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C# - List&lt;T&gt;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BF2298-3C01-0F45-A98F-F0D4F50DF9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Represents a list of objects that can be accessed by an index.</a:t>
            </a:r>
          </a:p>
          <a:p>
            <a:r>
              <a:rPr lang="en-US" dirty="0"/>
              <a:t>Unlike arrays that are fixed in size, lists can grow in size dynamically.</a:t>
            </a:r>
          </a:p>
          <a:p>
            <a:r>
              <a:rPr lang="en-US" dirty="0"/>
              <a:t>Internally, a list uses an array for storage. If it becomes full, it’ll create a new larger array, and will copy items from the existing array into the new one.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You can set an initial size to list to avoid cost of resizing.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DA3E63-887F-014D-8175-2EE00BEDC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9E9AF58-A239-0243-8E06-B80AADC03046}"/>
              </a:ext>
            </a:extLst>
          </p:cNvPr>
          <p:cNvSpPr txBox="1"/>
          <p:nvPr/>
        </p:nvSpPr>
        <p:spPr>
          <a:xfrm>
            <a:off x="4013326" y="3969834"/>
            <a:ext cx="6036527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0A5287"/>
                </a:solidFill>
                <a:latin typeface="CourierNewPS-BoldMT" panose="02070309020205020404" pitchFamily="49" charset="0"/>
              </a:rPr>
              <a:t>var</a:t>
            </a:r>
            <a:r>
              <a:rPr lang="en-US" dirty="0">
                <a:solidFill>
                  <a:srgbClr val="262626"/>
                </a:solidFill>
                <a:latin typeface="CourierNewPSMT" panose="02070309020205020404" pitchFamily="49" charset="0"/>
              </a:rPr>
              <a:t> list = </a:t>
            </a:r>
            <a:r>
              <a:rPr lang="en-US" b="1" dirty="0">
                <a:solidFill>
                  <a:srgbClr val="0A5287"/>
                </a:solidFill>
                <a:latin typeface="CourierNewPS-BoldMT" panose="02070309020205020404" pitchFamily="49" charset="0"/>
              </a:rPr>
              <a:t>new</a:t>
            </a:r>
            <a:r>
              <a:rPr lang="en-US" dirty="0">
                <a:solidFill>
                  <a:srgbClr val="262626"/>
                </a:solidFill>
                <a:latin typeface="CourierNewPSMT" panose="02070309020205020404" pitchFamily="49" charset="0"/>
              </a:rPr>
              <a:t> List&lt;</a:t>
            </a:r>
            <a:r>
              <a:rPr lang="en-US" b="1" dirty="0" err="1">
                <a:solidFill>
                  <a:srgbClr val="0A5287"/>
                </a:solidFill>
                <a:latin typeface="CourierNewPS-BoldMT" panose="02070309020205020404" pitchFamily="49" charset="0"/>
              </a:rPr>
              <a:t>int</a:t>
            </a:r>
            <a:r>
              <a:rPr lang="en-US" dirty="0">
                <a:solidFill>
                  <a:srgbClr val="262626"/>
                </a:solidFill>
                <a:latin typeface="CourierNewPSMT" panose="02070309020205020404" pitchFamily="49" charset="0"/>
              </a:rPr>
              <a:t>&gt;();</a:t>
            </a:r>
          </a:p>
          <a:p>
            <a:r>
              <a:rPr lang="en-US" b="1" dirty="0" err="1">
                <a:solidFill>
                  <a:srgbClr val="0A5287"/>
                </a:solidFill>
                <a:latin typeface="CourierNewPS-BoldMT" panose="02070309020205020404" pitchFamily="49" charset="0"/>
              </a:rPr>
              <a:t>var</a:t>
            </a:r>
            <a:r>
              <a:rPr lang="en-US" dirty="0">
                <a:solidFill>
                  <a:srgbClr val="262626"/>
                </a:solidFill>
                <a:latin typeface="CourierNewPSMT" panose="02070309020205020404" pitchFamily="49" charset="0"/>
              </a:rPr>
              <a:t> list = </a:t>
            </a:r>
            <a:r>
              <a:rPr lang="en-US" b="1" dirty="0">
                <a:solidFill>
                  <a:srgbClr val="0A5287"/>
                </a:solidFill>
                <a:latin typeface="CourierNewPS-BoldMT" panose="02070309020205020404" pitchFamily="49" charset="0"/>
              </a:rPr>
              <a:t>new</a:t>
            </a:r>
            <a:r>
              <a:rPr lang="en-US" dirty="0">
                <a:solidFill>
                  <a:srgbClr val="262626"/>
                </a:solidFill>
                <a:latin typeface="CourierNewPSMT" panose="02070309020205020404" pitchFamily="49" charset="0"/>
              </a:rPr>
              <a:t> List&lt;</a:t>
            </a:r>
            <a:r>
              <a:rPr lang="en-US" b="1" dirty="0" err="1">
                <a:solidFill>
                  <a:srgbClr val="0A5287"/>
                </a:solidFill>
                <a:latin typeface="CourierNewPS-BoldMT" panose="02070309020205020404" pitchFamily="49" charset="0"/>
              </a:rPr>
              <a:t>int</a:t>
            </a:r>
            <a:r>
              <a:rPr lang="en-US" dirty="0">
                <a:solidFill>
                  <a:srgbClr val="262626"/>
                </a:solidFill>
                <a:latin typeface="CourierNewPSMT" panose="02070309020205020404" pitchFamily="49" charset="0"/>
              </a:rPr>
              <a:t>&gt;(10000);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3909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8E6798-3631-A14C-905C-DAC0201DB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C# - List&lt;T&gt;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BF2298-3C01-0F45-A98F-F0D4F50DF9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DA3E63-887F-014D-8175-2EE00BEDC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E902F5F-AF0F-2043-B204-68AB53E8D173}"/>
              </a:ext>
            </a:extLst>
          </p:cNvPr>
          <p:cNvSpPr txBox="1"/>
          <p:nvPr/>
        </p:nvSpPr>
        <p:spPr>
          <a:xfrm>
            <a:off x="3696809" y="1152037"/>
            <a:ext cx="6504878" cy="535531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F7201"/>
                </a:solidFill>
                <a:latin typeface="CourierNewPSMT" panose="02070309020205020404" pitchFamily="49" charset="0"/>
              </a:rPr>
              <a:t>// Add an item at the end of the list</a:t>
            </a:r>
          </a:p>
          <a:p>
            <a:r>
              <a:rPr lang="en-US" dirty="0" err="1">
                <a:solidFill>
                  <a:srgbClr val="262626"/>
                </a:solidFill>
                <a:latin typeface="CourierNewPSMT" panose="02070309020205020404" pitchFamily="49" charset="0"/>
              </a:rPr>
              <a:t>list.Add</a:t>
            </a:r>
            <a:r>
              <a:rPr lang="en-US" dirty="0">
                <a:solidFill>
                  <a:srgbClr val="262626"/>
                </a:solidFill>
                <a:latin typeface="CourierNewPSMT" panose="02070309020205020404" pitchFamily="49" charset="0"/>
              </a:rPr>
              <a:t>(4); </a:t>
            </a:r>
          </a:p>
          <a:p>
            <a:r>
              <a:rPr lang="en-US" dirty="0">
                <a:solidFill>
                  <a:srgbClr val="0F7201"/>
                </a:solidFill>
                <a:latin typeface="CourierNewPSMT" panose="02070309020205020404" pitchFamily="49" charset="0"/>
              </a:rPr>
              <a:t>// Add an item at index 0</a:t>
            </a:r>
          </a:p>
          <a:p>
            <a:r>
              <a:rPr lang="en-US" dirty="0" err="1">
                <a:solidFill>
                  <a:srgbClr val="262626"/>
                </a:solidFill>
                <a:latin typeface="CourierNewPSMT" panose="02070309020205020404" pitchFamily="49" charset="0"/>
              </a:rPr>
              <a:t>list.Insert</a:t>
            </a:r>
            <a:r>
              <a:rPr lang="en-US" dirty="0">
                <a:solidFill>
                  <a:srgbClr val="262626"/>
                </a:solidFill>
                <a:latin typeface="CourierNewPSMT" panose="02070309020205020404" pitchFamily="49" charset="0"/>
              </a:rPr>
              <a:t>(4, 0); </a:t>
            </a:r>
          </a:p>
          <a:p>
            <a:r>
              <a:rPr lang="en-US" dirty="0">
                <a:solidFill>
                  <a:srgbClr val="0F7201"/>
                </a:solidFill>
                <a:latin typeface="CourierNewPSMT" panose="02070309020205020404" pitchFamily="49" charset="0"/>
              </a:rPr>
              <a:t>// Remove an item from list</a:t>
            </a:r>
          </a:p>
          <a:p>
            <a:r>
              <a:rPr lang="en-US" dirty="0" err="1">
                <a:solidFill>
                  <a:srgbClr val="262626"/>
                </a:solidFill>
                <a:latin typeface="CourierNewPSMT" panose="02070309020205020404" pitchFamily="49" charset="0"/>
              </a:rPr>
              <a:t>list.Remove</a:t>
            </a:r>
            <a:r>
              <a:rPr lang="en-US" dirty="0">
                <a:solidFill>
                  <a:srgbClr val="262626"/>
                </a:solidFill>
                <a:latin typeface="CourierNewPSMT" panose="02070309020205020404" pitchFamily="49" charset="0"/>
              </a:rPr>
              <a:t>(1); </a:t>
            </a:r>
          </a:p>
          <a:p>
            <a:r>
              <a:rPr lang="en-US" dirty="0">
                <a:solidFill>
                  <a:srgbClr val="0F7201"/>
                </a:solidFill>
                <a:latin typeface="CourierNewPSMT" panose="02070309020205020404" pitchFamily="49" charset="0"/>
              </a:rPr>
              <a:t>// Remove the item at index 0</a:t>
            </a:r>
          </a:p>
          <a:p>
            <a:r>
              <a:rPr lang="en-US" dirty="0" err="1">
                <a:solidFill>
                  <a:srgbClr val="262626"/>
                </a:solidFill>
                <a:latin typeface="CourierNewPSMT" panose="02070309020205020404" pitchFamily="49" charset="0"/>
              </a:rPr>
              <a:t>list.RemoveAt</a:t>
            </a:r>
            <a:r>
              <a:rPr lang="en-US" dirty="0">
                <a:solidFill>
                  <a:srgbClr val="262626"/>
                </a:solidFill>
                <a:latin typeface="CourierNewPSMT" panose="02070309020205020404" pitchFamily="49" charset="0"/>
              </a:rPr>
              <a:t>(0); </a:t>
            </a:r>
          </a:p>
          <a:p>
            <a:r>
              <a:rPr lang="en-US" dirty="0">
                <a:solidFill>
                  <a:srgbClr val="0F7201"/>
                </a:solidFill>
                <a:latin typeface="CourierNewPSMT" panose="02070309020205020404" pitchFamily="49" charset="0"/>
              </a:rPr>
              <a:t>// Return the item at index 0</a:t>
            </a:r>
          </a:p>
          <a:p>
            <a:r>
              <a:rPr lang="en-US" b="1" dirty="0" err="1">
                <a:solidFill>
                  <a:srgbClr val="0A5287"/>
                </a:solidFill>
                <a:latin typeface="CourierNewPS-BoldMT" panose="02070309020205020404" pitchFamily="49" charset="0"/>
              </a:rPr>
              <a:t>var</a:t>
            </a:r>
            <a:r>
              <a:rPr lang="en-US" dirty="0">
                <a:solidFill>
                  <a:srgbClr val="262626"/>
                </a:solidFill>
                <a:latin typeface="CourierNewPSMT" panose="02070309020205020404" pitchFamily="49" charset="0"/>
              </a:rPr>
              <a:t> first = list[0]; </a:t>
            </a:r>
          </a:p>
          <a:p>
            <a:r>
              <a:rPr lang="en-US" dirty="0">
                <a:solidFill>
                  <a:srgbClr val="0F7201"/>
                </a:solidFill>
                <a:latin typeface="CourierNewPSMT" panose="02070309020205020404" pitchFamily="49" charset="0"/>
              </a:rPr>
              <a:t>//Return the index of an item</a:t>
            </a:r>
          </a:p>
          <a:p>
            <a:r>
              <a:rPr lang="en-US" b="1" dirty="0" err="1">
                <a:solidFill>
                  <a:srgbClr val="0A5287"/>
                </a:solidFill>
                <a:latin typeface="CourierNewPS-BoldMT" panose="02070309020205020404" pitchFamily="49" charset="0"/>
              </a:rPr>
              <a:t>var</a:t>
            </a:r>
            <a:r>
              <a:rPr lang="en-US" dirty="0">
                <a:solidFill>
                  <a:srgbClr val="262626"/>
                </a:solidFill>
                <a:latin typeface="CourierNewPSMT" panose="02070309020205020404" pitchFamily="49" charset="0"/>
              </a:rPr>
              <a:t> index = </a:t>
            </a:r>
            <a:r>
              <a:rPr lang="en-US" dirty="0" err="1">
                <a:solidFill>
                  <a:srgbClr val="262626"/>
                </a:solidFill>
                <a:latin typeface="CourierNewPSMT" panose="02070309020205020404" pitchFamily="49" charset="0"/>
              </a:rPr>
              <a:t>list.IndexOf</a:t>
            </a:r>
            <a:r>
              <a:rPr lang="en-US" dirty="0">
                <a:solidFill>
                  <a:srgbClr val="262626"/>
                </a:solidFill>
                <a:latin typeface="CourierNewPSMT" panose="02070309020205020404" pitchFamily="49" charset="0"/>
              </a:rPr>
              <a:t>(4); </a:t>
            </a:r>
          </a:p>
          <a:p>
            <a:r>
              <a:rPr lang="en-US" dirty="0">
                <a:solidFill>
                  <a:srgbClr val="0F7201"/>
                </a:solidFill>
                <a:latin typeface="CourierNewPSMT" panose="02070309020205020404" pitchFamily="49" charset="0"/>
              </a:rPr>
              <a:t>// Check to see if the list contains an item</a:t>
            </a:r>
          </a:p>
          <a:p>
            <a:r>
              <a:rPr lang="en-US" b="1" dirty="0" err="1">
                <a:solidFill>
                  <a:srgbClr val="0A5287"/>
                </a:solidFill>
                <a:latin typeface="CourierNewPS-BoldMT" panose="02070309020205020404" pitchFamily="49" charset="0"/>
              </a:rPr>
              <a:t>var</a:t>
            </a:r>
            <a:r>
              <a:rPr lang="en-US" dirty="0">
                <a:solidFill>
                  <a:srgbClr val="262626"/>
                </a:solidFill>
                <a:latin typeface="CourierNewPSMT" panose="02070309020205020404" pitchFamily="49" charset="0"/>
              </a:rPr>
              <a:t> contains = </a:t>
            </a:r>
            <a:r>
              <a:rPr lang="en-US" dirty="0" err="1">
                <a:solidFill>
                  <a:srgbClr val="262626"/>
                </a:solidFill>
                <a:latin typeface="CourierNewPSMT" panose="02070309020205020404" pitchFamily="49" charset="0"/>
              </a:rPr>
              <a:t>list.Contains</a:t>
            </a:r>
            <a:r>
              <a:rPr lang="en-US" dirty="0">
                <a:solidFill>
                  <a:srgbClr val="262626"/>
                </a:solidFill>
                <a:latin typeface="CourierNewPSMT" panose="02070309020205020404" pitchFamily="49" charset="0"/>
              </a:rPr>
              <a:t>(4); </a:t>
            </a:r>
          </a:p>
          <a:p>
            <a:r>
              <a:rPr lang="en-US" dirty="0">
                <a:solidFill>
                  <a:srgbClr val="0F7201"/>
                </a:solidFill>
                <a:latin typeface="CourierNewPSMT" panose="02070309020205020404" pitchFamily="49" charset="0"/>
              </a:rPr>
              <a:t>// Return the number of items in the list </a:t>
            </a:r>
          </a:p>
          <a:p>
            <a:r>
              <a:rPr lang="en-US" b="1" dirty="0" err="1">
                <a:solidFill>
                  <a:srgbClr val="0A5287"/>
                </a:solidFill>
                <a:latin typeface="CourierNewPS-BoldMT" panose="02070309020205020404" pitchFamily="49" charset="0"/>
              </a:rPr>
              <a:t>var</a:t>
            </a:r>
            <a:r>
              <a:rPr lang="en-US" dirty="0">
                <a:solidFill>
                  <a:srgbClr val="262626"/>
                </a:solidFill>
                <a:latin typeface="CourierNewPSMT" panose="02070309020205020404" pitchFamily="49" charset="0"/>
              </a:rPr>
              <a:t> count = </a:t>
            </a:r>
            <a:r>
              <a:rPr lang="en-US" dirty="0" err="1">
                <a:solidFill>
                  <a:srgbClr val="262626"/>
                </a:solidFill>
                <a:latin typeface="CourierNewPSMT" panose="02070309020205020404" pitchFamily="49" charset="0"/>
              </a:rPr>
              <a:t>list.Count</a:t>
            </a:r>
            <a:r>
              <a:rPr lang="en-US" dirty="0">
                <a:solidFill>
                  <a:srgbClr val="262626"/>
                </a:solidFill>
                <a:latin typeface="CourierNewPSMT" panose="02070309020205020404" pitchFamily="49" charset="0"/>
              </a:rPr>
              <a:t>; </a:t>
            </a:r>
          </a:p>
          <a:p>
            <a:r>
              <a:rPr lang="en-US" dirty="0">
                <a:solidFill>
                  <a:srgbClr val="0F7201"/>
                </a:solidFill>
                <a:latin typeface="CourierNewPSMT" panose="02070309020205020404" pitchFamily="49" charset="0"/>
              </a:rPr>
              <a:t>// Iterate over all objects in a list</a:t>
            </a:r>
          </a:p>
          <a:p>
            <a:r>
              <a:rPr lang="en-US" b="1" dirty="0">
                <a:solidFill>
                  <a:srgbClr val="0A5287"/>
                </a:solidFill>
                <a:latin typeface="CourierNewPS-BoldMT" panose="02070309020205020404" pitchFamily="49" charset="0"/>
              </a:rPr>
              <a:t>foreach</a:t>
            </a:r>
            <a:r>
              <a:rPr lang="en-US" dirty="0">
                <a:solidFill>
                  <a:srgbClr val="262626"/>
                </a:solidFill>
                <a:latin typeface="CourierNewPSMT" panose="02070309020205020404" pitchFamily="49" charset="0"/>
              </a:rPr>
              <a:t> (</a:t>
            </a:r>
            <a:r>
              <a:rPr lang="en-US" b="1" dirty="0" err="1">
                <a:solidFill>
                  <a:srgbClr val="0A5287"/>
                </a:solidFill>
                <a:latin typeface="CourierNewPS-BoldMT" panose="02070309020205020404" pitchFamily="49" charset="0"/>
              </a:rPr>
              <a:t>var</a:t>
            </a:r>
            <a:r>
              <a:rPr lang="en-US" dirty="0">
                <a:solidFill>
                  <a:srgbClr val="262626"/>
                </a:solidFill>
                <a:latin typeface="CourierNewPSMT" panose="02070309020205020404" pitchFamily="49" charset="0"/>
              </a:rPr>
              <a:t> item </a:t>
            </a:r>
            <a:r>
              <a:rPr lang="en-US" b="1" dirty="0">
                <a:solidFill>
                  <a:srgbClr val="0A5287"/>
                </a:solidFill>
                <a:latin typeface="CourierNewPS-BoldMT" panose="02070309020205020404" pitchFamily="49" charset="0"/>
              </a:rPr>
              <a:t>in</a:t>
            </a:r>
            <a:r>
              <a:rPr lang="en-US" dirty="0">
                <a:solidFill>
                  <a:srgbClr val="262626"/>
                </a:solidFill>
                <a:latin typeface="CourierNewPSMT" panose="02070309020205020404" pitchFamily="49" charset="0"/>
              </a:rPr>
              <a:t> list)    </a:t>
            </a:r>
          </a:p>
          <a:p>
            <a:r>
              <a:rPr lang="en-US" dirty="0">
                <a:solidFill>
                  <a:srgbClr val="262626"/>
                </a:solidFill>
                <a:latin typeface="CourierNewPSMT" panose="02070309020205020404" pitchFamily="49" charset="0"/>
              </a:rPr>
              <a:t>	</a:t>
            </a:r>
            <a:r>
              <a:rPr lang="en-US" dirty="0" err="1">
                <a:solidFill>
                  <a:srgbClr val="262626"/>
                </a:solidFill>
                <a:latin typeface="CourierNewPSMT" panose="02070309020205020404" pitchFamily="49" charset="0"/>
              </a:rPr>
              <a:t>Console.WriteLine</a:t>
            </a:r>
            <a:r>
              <a:rPr lang="en-US" dirty="0">
                <a:solidFill>
                  <a:srgbClr val="262626"/>
                </a:solidFill>
                <a:latin typeface="CourierNewPSMT" panose="02070309020205020404" pitchFamily="49" charset="0"/>
              </a:rPr>
              <a:t>(item);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3684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8E6798-3631-A14C-905C-DAC0201DB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C# - Dictionary&lt;</a:t>
            </a:r>
            <a:r>
              <a:rPr lang="en-US" dirty="0" err="1"/>
              <a:t>TKey</a:t>
            </a:r>
            <a:r>
              <a:rPr lang="en-US" dirty="0"/>
              <a:t>, TValue&gt;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BF2298-3C01-0F45-A98F-F0D4F50DF9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Dictionary is a collection type that is useful when you need fast lookups by keys (keys are unique).</a:t>
            </a:r>
          </a:p>
          <a:p>
            <a:r>
              <a:rPr lang="en-US" dirty="0"/>
              <a:t>To create a dictionary, first you need to specify the type of keys and values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 dictionary internally stores objects in an array, but unlike a list, where objects are added at the end of the array (or at the provided index), the index is calculated using a hash function.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DA3E63-887F-014D-8175-2EE00BEDC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BC7934B-DB6D-CB4D-B567-C28C339B9823}"/>
              </a:ext>
            </a:extLst>
          </p:cNvPr>
          <p:cNvSpPr txBox="1"/>
          <p:nvPr/>
        </p:nvSpPr>
        <p:spPr>
          <a:xfrm>
            <a:off x="2653992" y="3531219"/>
            <a:ext cx="79471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0A5287"/>
                </a:solidFill>
                <a:latin typeface="CourierNewPS-BoldMT" panose="02070309020205020404" pitchFamily="49" charset="0"/>
              </a:rPr>
              <a:t>var</a:t>
            </a:r>
            <a:r>
              <a:rPr lang="en-US" dirty="0">
                <a:solidFill>
                  <a:srgbClr val="262626"/>
                </a:solidFill>
                <a:latin typeface="CourierNewPSMT" panose="02070309020205020404" pitchFamily="49" charset="0"/>
              </a:rPr>
              <a:t> dictionary = </a:t>
            </a:r>
            <a:r>
              <a:rPr lang="en-US" b="1" dirty="0">
                <a:solidFill>
                  <a:srgbClr val="0A5287"/>
                </a:solidFill>
                <a:latin typeface="CourierNewPS-BoldMT" panose="02070309020205020404" pitchFamily="49" charset="0"/>
              </a:rPr>
              <a:t>new</a:t>
            </a:r>
            <a:r>
              <a:rPr lang="en-US" dirty="0">
                <a:solidFill>
                  <a:srgbClr val="262626"/>
                </a:solidFill>
                <a:latin typeface="CourierNewPSMT" panose="02070309020205020404" pitchFamily="49" charset="0"/>
              </a:rPr>
              <a:t> Dictionary&lt;</a:t>
            </a:r>
            <a:r>
              <a:rPr lang="en-US" b="1" dirty="0" err="1">
                <a:solidFill>
                  <a:srgbClr val="0A5287"/>
                </a:solidFill>
                <a:latin typeface="CourierNewPS-BoldMT" panose="02070309020205020404" pitchFamily="49" charset="0"/>
              </a:rPr>
              <a:t>int</a:t>
            </a:r>
            <a:r>
              <a:rPr lang="en-US" dirty="0">
                <a:solidFill>
                  <a:srgbClr val="262626"/>
                </a:solidFill>
                <a:latin typeface="CourierNewPSMT" panose="02070309020205020404" pitchFamily="49" charset="0"/>
              </a:rPr>
              <a:t>, Customer&gt;();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2460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8E6798-3631-A14C-905C-DAC0201DB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C# - Dictionary&lt;</a:t>
            </a:r>
            <a:r>
              <a:rPr lang="en-US" dirty="0" err="1"/>
              <a:t>TKey</a:t>
            </a:r>
            <a:r>
              <a:rPr lang="en-US" dirty="0"/>
              <a:t>, TValue&gt;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BF2298-3C01-0F45-A98F-F0D4F50DF9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DA3E63-887F-014D-8175-2EE00BEDC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23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1EF1E1D-B13E-764D-8E0C-8D7941E6B95D}"/>
              </a:ext>
            </a:extLst>
          </p:cNvPr>
          <p:cNvSpPr txBox="1"/>
          <p:nvPr/>
        </p:nvSpPr>
        <p:spPr>
          <a:xfrm>
            <a:off x="1832121" y="2165499"/>
            <a:ext cx="7032701" cy="397031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262626"/>
                </a:solidFill>
                <a:latin typeface="CourierNewPSMT" panose="02070309020205020404" pitchFamily="49" charset="0"/>
              </a:rPr>
              <a:t>dictionary.Add</a:t>
            </a:r>
            <a:r>
              <a:rPr lang="en-US" dirty="0">
                <a:solidFill>
                  <a:srgbClr val="262626"/>
                </a:solidFill>
                <a:latin typeface="CourierNewPSMT" panose="02070309020205020404" pitchFamily="49" charset="0"/>
              </a:rPr>
              <a:t>(</a:t>
            </a:r>
            <a:r>
              <a:rPr lang="en-US" dirty="0" err="1">
                <a:solidFill>
                  <a:srgbClr val="262626"/>
                </a:solidFill>
                <a:latin typeface="CourierNewPSMT" panose="02070309020205020404" pitchFamily="49" charset="0"/>
              </a:rPr>
              <a:t>customer.Id</a:t>
            </a:r>
            <a:r>
              <a:rPr lang="en-US" dirty="0">
                <a:solidFill>
                  <a:srgbClr val="262626"/>
                </a:solidFill>
                <a:latin typeface="CourierNewPSMT" panose="02070309020205020404" pitchFamily="49" charset="0"/>
              </a:rPr>
              <a:t>, customer);</a:t>
            </a:r>
            <a:endParaRPr lang="en-US" b="1" dirty="0">
              <a:solidFill>
                <a:srgbClr val="0A5287"/>
              </a:solidFill>
              <a:latin typeface="CourierNewPS-BoldMT" panose="02070309020205020404" pitchFamily="49" charset="0"/>
            </a:endParaRPr>
          </a:p>
          <a:p>
            <a:endParaRPr lang="en-US" b="1" dirty="0">
              <a:solidFill>
                <a:srgbClr val="0A5287"/>
              </a:solidFill>
              <a:latin typeface="CourierNewPS-BoldMT" panose="02070309020205020404" pitchFamily="49" charset="0"/>
            </a:endParaRPr>
          </a:p>
          <a:p>
            <a:r>
              <a:rPr lang="en-US" b="1" dirty="0" err="1">
                <a:solidFill>
                  <a:srgbClr val="0A5287"/>
                </a:solidFill>
                <a:latin typeface="CourierNewPS-BoldMT" panose="02070309020205020404" pitchFamily="49" charset="0"/>
              </a:rPr>
              <a:t>var</a:t>
            </a:r>
            <a:r>
              <a:rPr lang="en-US" dirty="0">
                <a:solidFill>
                  <a:srgbClr val="262626"/>
                </a:solidFill>
                <a:latin typeface="CourierNewPSMT" panose="02070309020205020404" pitchFamily="49" charset="0"/>
              </a:rPr>
              <a:t> dictionary = </a:t>
            </a:r>
            <a:r>
              <a:rPr lang="en-US" b="1" dirty="0">
                <a:solidFill>
                  <a:srgbClr val="0A5287"/>
                </a:solidFill>
                <a:latin typeface="CourierNewPS-BoldMT" panose="02070309020205020404" pitchFamily="49" charset="0"/>
              </a:rPr>
              <a:t>new</a:t>
            </a:r>
            <a:r>
              <a:rPr lang="en-US" dirty="0">
                <a:solidFill>
                  <a:srgbClr val="262626"/>
                </a:solidFill>
                <a:latin typeface="CourierNewPSMT" panose="02070309020205020404" pitchFamily="49" charset="0"/>
              </a:rPr>
              <a:t> Dictionary&lt;</a:t>
            </a:r>
            <a:r>
              <a:rPr lang="en-US" b="1" dirty="0" err="1">
                <a:solidFill>
                  <a:srgbClr val="0A5287"/>
                </a:solidFill>
                <a:latin typeface="CourierNewPS-BoldMT" panose="02070309020205020404" pitchFamily="49" charset="0"/>
              </a:rPr>
              <a:t>int</a:t>
            </a:r>
            <a:r>
              <a:rPr lang="en-US" dirty="0">
                <a:solidFill>
                  <a:srgbClr val="262626"/>
                </a:solidFill>
                <a:latin typeface="CourierNewPSMT" panose="02070309020205020404" pitchFamily="49" charset="0"/>
              </a:rPr>
              <a:t>, Customer&gt;{</a:t>
            </a:r>
          </a:p>
          <a:p>
            <a:r>
              <a:rPr lang="en-US" dirty="0">
                <a:solidFill>
                  <a:srgbClr val="262626"/>
                </a:solidFill>
                <a:latin typeface="CourierNewPSMT" panose="02070309020205020404" pitchFamily="49" charset="0"/>
              </a:rPr>
              <a:t>{customer1.Id, customer1}, …};</a:t>
            </a:r>
            <a:endParaRPr lang="en-US" dirty="0">
              <a:solidFill>
                <a:srgbClr val="0F7201"/>
              </a:solidFill>
              <a:latin typeface="CourierNewPSMT" panose="02070309020205020404" pitchFamily="49" charset="0"/>
            </a:endParaRPr>
          </a:p>
          <a:p>
            <a:endParaRPr lang="en-US" dirty="0">
              <a:solidFill>
                <a:srgbClr val="0F7201"/>
              </a:solidFill>
              <a:latin typeface="CourierNewPSMT" panose="02070309020205020404" pitchFamily="49" charset="0"/>
            </a:endParaRPr>
          </a:p>
          <a:p>
            <a:r>
              <a:rPr lang="en-US" dirty="0">
                <a:solidFill>
                  <a:srgbClr val="0F7201"/>
                </a:solidFill>
                <a:latin typeface="CourierNewPSMT" panose="02070309020205020404" pitchFamily="49" charset="0"/>
              </a:rPr>
              <a:t>// Return the customer with ID 1234 </a:t>
            </a:r>
          </a:p>
          <a:p>
            <a:r>
              <a:rPr lang="en-US" b="1" dirty="0" err="1">
                <a:solidFill>
                  <a:srgbClr val="0A5287"/>
                </a:solidFill>
                <a:latin typeface="CourierNewPS-BoldMT" panose="02070309020205020404" pitchFamily="49" charset="0"/>
              </a:rPr>
              <a:t>var</a:t>
            </a:r>
            <a:r>
              <a:rPr lang="en-US" dirty="0">
                <a:solidFill>
                  <a:srgbClr val="262626"/>
                </a:solidFill>
                <a:latin typeface="CourierNewPSMT" panose="02070309020205020404" pitchFamily="49" charset="0"/>
              </a:rPr>
              <a:t> customer = dictionary[1234];</a:t>
            </a:r>
            <a:endParaRPr lang="en-US" dirty="0">
              <a:solidFill>
                <a:srgbClr val="0F7201"/>
              </a:solidFill>
              <a:latin typeface="CourierNewPSMT" panose="02070309020205020404" pitchFamily="49" charset="0"/>
            </a:endParaRPr>
          </a:p>
          <a:p>
            <a:endParaRPr lang="en-US" dirty="0">
              <a:solidFill>
                <a:srgbClr val="0F7201"/>
              </a:solidFill>
              <a:latin typeface="CourierNewPSMT" panose="02070309020205020404" pitchFamily="49" charset="0"/>
            </a:endParaRPr>
          </a:p>
          <a:p>
            <a:r>
              <a:rPr lang="en-US" dirty="0">
                <a:solidFill>
                  <a:srgbClr val="0F7201"/>
                </a:solidFill>
                <a:latin typeface="CourierNewPSMT" panose="02070309020205020404" pitchFamily="49" charset="0"/>
              </a:rPr>
              <a:t>// Removing an object by its key</a:t>
            </a:r>
          </a:p>
          <a:p>
            <a:r>
              <a:rPr lang="en-US" dirty="0" err="1">
                <a:solidFill>
                  <a:srgbClr val="262626"/>
                </a:solidFill>
                <a:latin typeface="CourierNewPSMT" panose="02070309020205020404" pitchFamily="49" charset="0"/>
              </a:rPr>
              <a:t>dictionary.Remove</a:t>
            </a:r>
            <a:r>
              <a:rPr lang="en-US" dirty="0">
                <a:solidFill>
                  <a:srgbClr val="262626"/>
                </a:solidFill>
                <a:latin typeface="CourierNewPSMT" panose="02070309020205020404" pitchFamily="49" charset="0"/>
              </a:rPr>
              <a:t>(1); </a:t>
            </a:r>
          </a:p>
          <a:p>
            <a:endParaRPr lang="en-US" dirty="0">
              <a:solidFill>
                <a:srgbClr val="0F7201"/>
              </a:solidFill>
              <a:latin typeface="CourierNewPSMT" panose="02070309020205020404" pitchFamily="49" charset="0"/>
            </a:endParaRPr>
          </a:p>
          <a:p>
            <a:r>
              <a:rPr lang="en-US" dirty="0">
                <a:solidFill>
                  <a:srgbClr val="0F7201"/>
                </a:solidFill>
                <a:latin typeface="CourierNewPSMT" panose="02070309020205020404" pitchFamily="49" charset="0"/>
              </a:rPr>
              <a:t>// Removing all objects</a:t>
            </a:r>
          </a:p>
          <a:p>
            <a:r>
              <a:rPr lang="en-US" dirty="0" err="1">
                <a:solidFill>
                  <a:srgbClr val="262626"/>
                </a:solidFill>
                <a:latin typeface="CourierNewPSMT" panose="02070309020205020404" pitchFamily="49" charset="0"/>
              </a:rPr>
              <a:t>dictionary.Clear</a:t>
            </a:r>
            <a:r>
              <a:rPr lang="en-US" dirty="0">
                <a:solidFill>
                  <a:srgbClr val="262626"/>
                </a:solidFill>
                <a:latin typeface="CourierNewPSMT" panose="02070309020205020404" pitchFamily="49" charset="0"/>
              </a:rPr>
              <a:t>();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025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8E6798-3631-A14C-905C-DAC0201DB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C# - Dictionary&lt;</a:t>
            </a:r>
            <a:r>
              <a:rPr lang="en-US" dirty="0" err="1"/>
              <a:t>TKey</a:t>
            </a:r>
            <a:r>
              <a:rPr lang="en-US" dirty="0"/>
              <a:t>, TValue&gt;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BF2298-3C01-0F45-A98F-F0D4F50DF9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DA3E63-887F-014D-8175-2EE00BEDC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24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A5B669F-1952-874A-B0E8-F90F58AA4581}"/>
              </a:ext>
            </a:extLst>
          </p:cNvPr>
          <p:cNvSpPr txBox="1"/>
          <p:nvPr/>
        </p:nvSpPr>
        <p:spPr>
          <a:xfrm>
            <a:off x="2141166" y="1483086"/>
            <a:ext cx="8165752" cy="507831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0A5287"/>
                </a:solidFill>
                <a:latin typeface="CourierNewPS-BoldMT" panose="02070309020205020404" pitchFamily="49" charset="0"/>
              </a:rPr>
              <a:t>var</a:t>
            </a:r>
            <a:r>
              <a:rPr lang="en-US" dirty="0">
                <a:solidFill>
                  <a:srgbClr val="262626"/>
                </a:solidFill>
                <a:latin typeface="CourierNewPSMT" panose="02070309020205020404" pitchFamily="49" charset="0"/>
              </a:rPr>
              <a:t> count = </a:t>
            </a:r>
            <a:r>
              <a:rPr lang="en-US" dirty="0" err="1">
                <a:solidFill>
                  <a:srgbClr val="262626"/>
                </a:solidFill>
                <a:latin typeface="CourierNewPSMT" panose="02070309020205020404" pitchFamily="49" charset="0"/>
              </a:rPr>
              <a:t>dictionary.Count</a:t>
            </a:r>
            <a:r>
              <a:rPr lang="en-US" dirty="0">
                <a:solidFill>
                  <a:srgbClr val="262626"/>
                </a:solidFill>
                <a:latin typeface="CourierNewPSMT" panose="02070309020205020404" pitchFamily="49" charset="0"/>
              </a:rPr>
              <a:t>;  </a:t>
            </a:r>
          </a:p>
          <a:p>
            <a:r>
              <a:rPr lang="en-US" b="1" dirty="0" err="1">
                <a:solidFill>
                  <a:srgbClr val="0A5287"/>
                </a:solidFill>
                <a:latin typeface="CourierNewPS-BoldMT" panose="02070309020205020404" pitchFamily="49" charset="0"/>
              </a:rPr>
              <a:t>var</a:t>
            </a:r>
            <a:r>
              <a:rPr lang="en-US" dirty="0">
                <a:solidFill>
                  <a:srgbClr val="262626"/>
                </a:solidFill>
                <a:latin typeface="CourierNewPSMT" panose="02070309020205020404" pitchFamily="49" charset="0"/>
              </a:rPr>
              <a:t> </a:t>
            </a:r>
            <a:r>
              <a:rPr lang="en-US" dirty="0" err="1">
                <a:solidFill>
                  <a:srgbClr val="262626"/>
                </a:solidFill>
                <a:latin typeface="CourierNewPSMT" panose="02070309020205020404" pitchFamily="49" charset="0"/>
              </a:rPr>
              <a:t>containsKey</a:t>
            </a:r>
            <a:r>
              <a:rPr lang="en-US" dirty="0">
                <a:solidFill>
                  <a:srgbClr val="262626"/>
                </a:solidFill>
                <a:latin typeface="CourierNewPSMT" panose="02070309020205020404" pitchFamily="49" charset="0"/>
              </a:rPr>
              <a:t> = </a:t>
            </a:r>
            <a:r>
              <a:rPr lang="en-US" dirty="0" err="1">
                <a:solidFill>
                  <a:srgbClr val="262626"/>
                </a:solidFill>
                <a:latin typeface="CourierNewPSMT" panose="02070309020205020404" pitchFamily="49" charset="0"/>
              </a:rPr>
              <a:t>dictionary.ContainsKey</a:t>
            </a:r>
            <a:r>
              <a:rPr lang="en-US" dirty="0">
                <a:solidFill>
                  <a:srgbClr val="262626"/>
                </a:solidFill>
                <a:latin typeface="CourierNewPSMT" panose="02070309020205020404" pitchFamily="49" charset="0"/>
              </a:rPr>
              <a:t>(1); </a:t>
            </a:r>
          </a:p>
          <a:p>
            <a:r>
              <a:rPr lang="en-US" b="1" dirty="0" err="1">
                <a:solidFill>
                  <a:srgbClr val="0A5287"/>
                </a:solidFill>
                <a:latin typeface="CourierNewPS-BoldMT" panose="02070309020205020404" pitchFamily="49" charset="0"/>
              </a:rPr>
              <a:t>var</a:t>
            </a:r>
            <a:r>
              <a:rPr lang="en-US" dirty="0">
                <a:solidFill>
                  <a:srgbClr val="262626"/>
                </a:solidFill>
                <a:latin typeface="CourierNewPSMT" panose="02070309020205020404" pitchFamily="49" charset="0"/>
              </a:rPr>
              <a:t> </a:t>
            </a:r>
            <a:r>
              <a:rPr lang="en-US" dirty="0" err="1">
                <a:solidFill>
                  <a:srgbClr val="262626"/>
                </a:solidFill>
                <a:latin typeface="CourierNewPSMT" panose="02070309020205020404" pitchFamily="49" charset="0"/>
              </a:rPr>
              <a:t>containsValue</a:t>
            </a:r>
            <a:r>
              <a:rPr lang="en-US" dirty="0">
                <a:solidFill>
                  <a:srgbClr val="262626"/>
                </a:solidFill>
                <a:latin typeface="CourierNewPSMT" panose="02070309020205020404" pitchFamily="49" charset="0"/>
              </a:rPr>
              <a:t> = </a:t>
            </a:r>
            <a:r>
              <a:rPr lang="en-US" dirty="0" err="1">
                <a:solidFill>
                  <a:srgbClr val="262626"/>
                </a:solidFill>
                <a:latin typeface="CourierNewPSMT" panose="02070309020205020404" pitchFamily="49" charset="0"/>
              </a:rPr>
              <a:t>dictionary.ContainsValue</a:t>
            </a:r>
            <a:r>
              <a:rPr lang="en-US" dirty="0">
                <a:solidFill>
                  <a:srgbClr val="262626"/>
                </a:solidFill>
                <a:latin typeface="CourierNewPSMT" panose="02070309020205020404" pitchFamily="49" charset="0"/>
              </a:rPr>
              <a:t>(customer1); </a:t>
            </a:r>
          </a:p>
          <a:p>
            <a:endParaRPr lang="en-US" dirty="0">
              <a:solidFill>
                <a:srgbClr val="0F7201"/>
              </a:solidFill>
              <a:latin typeface="CourierNewPSMT" panose="02070309020205020404" pitchFamily="49" charset="0"/>
            </a:endParaRPr>
          </a:p>
          <a:p>
            <a:r>
              <a:rPr lang="en-US" dirty="0">
                <a:solidFill>
                  <a:srgbClr val="0F7201"/>
                </a:solidFill>
                <a:latin typeface="CourierNewPSMT" panose="02070309020205020404" pitchFamily="49" charset="0"/>
              </a:rPr>
              <a:t>// Iterate over keys </a:t>
            </a:r>
          </a:p>
          <a:p>
            <a:r>
              <a:rPr lang="en-US" b="1" dirty="0">
                <a:solidFill>
                  <a:srgbClr val="0A5287"/>
                </a:solidFill>
                <a:latin typeface="CourierNewPS-BoldMT" panose="02070309020205020404" pitchFamily="49" charset="0"/>
              </a:rPr>
              <a:t>foreach</a:t>
            </a:r>
            <a:r>
              <a:rPr lang="en-US" dirty="0">
                <a:solidFill>
                  <a:srgbClr val="262626"/>
                </a:solidFill>
                <a:latin typeface="CourierNewPSMT" panose="02070309020205020404" pitchFamily="49" charset="0"/>
              </a:rPr>
              <a:t> (</a:t>
            </a:r>
            <a:r>
              <a:rPr lang="en-US" b="1" dirty="0" err="1">
                <a:solidFill>
                  <a:srgbClr val="0A5287"/>
                </a:solidFill>
                <a:latin typeface="CourierNewPS-BoldMT" panose="02070309020205020404" pitchFamily="49" charset="0"/>
              </a:rPr>
              <a:t>var</a:t>
            </a:r>
            <a:r>
              <a:rPr lang="en-US" dirty="0">
                <a:solidFill>
                  <a:srgbClr val="262626"/>
                </a:solidFill>
                <a:latin typeface="CourierNewPSMT" panose="02070309020205020404" pitchFamily="49" charset="0"/>
              </a:rPr>
              <a:t> key </a:t>
            </a:r>
            <a:r>
              <a:rPr lang="en-US" b="1" dirty="0">
                <a:solidFill>
                  <a:srgbClr val="0A5287"/>
                </a:solidFill>
                <a:latin typeface="CourierNewPS-BoldMT" panose="02070309020205020404" pitchFamily="49" charset="0"/>
              </a:rPr>
              <a:t>in</a:t>
            </a:r>
            <a:r>
              <a:rPr lang="en-US" b="1" dirty="0">
                <a:solidFill>
                  <a:srgbClr val="262626"/>
                </a:solidFill>
                <a:latin typeface="CourierNewPSMT" panose="02070309020205020404" pitchFamily="49" charset="0"/>
              </a:rPr>
              <a:t> </a:t>
            </a:r>
            <a:r>
              <a:rPr lang="en-US" dirty="0" err="1">
                <a:solidFill>
                  <a:srgbClr val="262626"/>
                </a:solidFill>
                <a:latin typeface="CourierNewPSMT" panose="02070309020205020404" pitchFamily="49" charset="0"/>
              </a:rPr>
              <a:t>dictionary.Keys</a:t>
            </a:r>
            <a:r>
              <a:rPr lang="en-US" dirty="0">
                <a:solidFill>
                  <a:srgbClr val="262626"/>
                </a:solidFill>
                <a:latin typeface="CourierNewPSMT" panose="02070309020205020404" pitchFamily="49" charset="0"/>
              </a:rPr>
              <a:t>)</a:t>
            </a:r>
          </a:p>
          <a:p>
            <a:r>
              <a:rPr lang="en-US" dirty="0">
                <a:solidFill>
                  <a:srgbClr val="262626"/>
                </a:solidFill>
                <a:latin typeface="CourierNewPSMT" panose="02070309020205020404" pitchFamily="49" charset="0"/>
              </a:rPr>
              <a:t>     </a:t>
            </a:r>
            <a:r>
              <a:rPr lang="en-US" dirty="0" err="1">
                <a:solidFill>
                  <a:srgbClr val="262626"/>
                </a:solidFill>
                <a:latin typeface="CourierNewPSMT" panose="02070309020205020404" pitchFamily="49" charset="0"/>
              </a:rPr>
              <a:t>Console.WriteLine</a:t>
            </a:r>
            <a:r>
              <a:rPr lang="en-US" dirty="0">
                <a:solidFill>
                  <a:srgbClr val="262626"/>
                </a:solidFill>
                <a:latin typeface="CourierNewPSMT" panose="02070309020205020404" pitchFamily="49" charset="0"/>
              </a:rPr>
              <a:t>(dictionary[key]); </a:t>
            </a:r>
          </a:p>
          <a:p>
            <a:endParaRPr lang="en-US" dirty="0">
              <a:solidFill>
                <a:srgbClr val="0F7201"/>
              </a:solidFill>
              <a:latin typeface="CourierNewPSMT" panose="02070309020205020404" pitchFamily="49" charset="0"/>
            </a:endParaRPr>
          </a:p>
          <a:p>
            <a:r>
              <a:rPr lang="en-US" dirty="0">
                <a:solidFill>
                  <a:srgbClr val="0F7201"/>
                </a:solidFill>
                <a:latin typeface="CourierNewPSMT" panose="02070309020205020404" pitchFamily="49" charset="0"/>
              </a:rPr>
              <a:t>// Iterate over values</a:t>
            </a:r>
          </a:p>
          <a:p>
            <a:r>
              <a:rPr lang="en-US" b="1" dirty="0">
                <a:solidFill>
                  <a:srgbClr val="0A5287"/>
                </a:solidFill>
                <a:latin typeface="CourierNewPS-BoldMT" panose="02070309020205020404" pitchFamily="49" charset="0"/>
              </a:rPr>
              <a:t>foreach</a:t>
            </a:r>
            <a:r>
              <a:rPr lang="en-US" dirty="0">
                <a:solidFill>
                  <a:srgbClr val="262626"/>
                </a:solidFill>
                <a:latin typeface="CourierNewPSMT" panose="02070309020205020404" pitchFamily="49" charset="0"/>
              </a:rPr>
              <a:t> (</a:t>
            </a:r>
            <a:r>
              <a:rPr lang="en-US" b="1" dirty="0" err="1">
                <a:solidFill>
                  <a:srgbClr val="0A5287"/>
                </a:solidFill>
                <a:latin typeface="CourierNewPS-BoldMT" panose="02070309020205020404" pitchFamily="49" charset="0"/>
              </a:rPr>
              <a:t>var</a:t>
            </a:r>
            <a:r>
              <a:rPr lang="en-US" dirty="0">
                <a:solidFill>
                  <a:srgbClr val="262626"/>
                </a:solidFill>
                <a:latin typeface="CourierNewPSMT" panose="02070309020205020404" pitchFamily="49" charset="0"/>
              </a:rPr>
              <a:t> value </a:t>
            </a:r>
            <a:r>
              <a:rPr lang="en-US" b="1" dirty="0">
                <a:solidFill>
                  <a:srgbClr val="0A5287"/>
                </a:solidFill>
                <a:latin typeface="CourierNewPS-BoldMT" panose="02070309020205020404" pitchFamily="49" charset="0"/>
              </a:rPr>
              <a:t>in</a:t>
            </a:r>
            <a:r>
              <a:rPr lang="en-US" dirty="0">
                <a:solidFill>
                  <a:srgbClr val="262626"/>
                </a:solidFill>
                <a:latin typeface="CourierNewPSMT" panose="02070309020205020404" pitchFamily="49" charset="0"/>
              </a:rPr>
              <a:t> </a:t>
            </a:r>
            <a:r>
              <a:rPr lang="en-US" dirty="0" err="1">
                <a:solidFill>
                  <a:srgbClr val="262626"/>
                </a:solidFill>
                <a:latin typeface="CourierNewPSMT" panose="02070309020205020404" pitchFamily="49" charset="0"/>
              </a:rPr>
              <a:t>dictionary.Values</a:t>
            </a:r>
            <a:r>
              <a:rPr lang="en-US" dirty="0">
                <a:solidFill>
                  <a:srgbClr val="262626"/>
                </a:solidFill>
                <a:latin typeface="CourierNewPSMT" panose="02070309020205020404" pitchFamily="49" charset="0"/>
              </a:rPr>
              <a:t>)     </a:t>
            </a:r>
          </a:p>
          <a:p>
            <a:r>
              <a:rPr lang="en-US" dirty="0">
                <a:solidFill>
                  <a:srgbClr val="262626"/>
                </a:solidFill>
                <a:latin typeface="CourierNewPSMT" panose="02070309020205020404" pitchFamily="49" charset="0"/>
              </a:rPr>
              <a:t>	</a:t>
            </a:r>
            <a:r>
              <a:rPr lang="en-US" dirty="0" err="1">
                <a:solidFill>
                  <a:srgbClr val="262626"/>
                </a:solidFill>
                <a:latin typeface="CourierNewPSMT" panose="02070309020205020404" pitchFamily="49" charset="0"/>
              </a:rPr>
              <a:t>Console.WriteLine</a:t>
            </a:r>
            <a:r>
              <a:rPr lang="en-US" dirty="0">
                <a:solidFill>
                  <a:srgbClr val="262626"/>
                </a:solidFill>
                <a:latin typeface="CourierNewPSMT" panose="02070309020205020404" pitchFamily="49" charset="0"/>
              </a:rPr>
              <a:t>(value); </a:t>
            </a:r>
          </a:p>
          <a:p>
            <a:endParaRPr lang="en-US" dirty="0">
              <a:solidFill>
                <a:srgbClr val="262626"/>
              </a:solidFill>
              <a:latin typeface="CourierNewPSMT" panose="02070309020205020404" pitchFamily="49" charset="0"/>
            </a:endParaRPr>
          </a:p>
          <a:p>
            <a:r>
              <a:rPr lang="en-US" dirty="0">
                <a:solidFill>
                  <a:srgbClr val="0F7201"/>
                </a:solidFill>
                <a:latin typeface="CourierNewPSMT" panose="02070309020205020404" pitchFamily="49" charset="0"/>
              </a:rPr>
              <a:t>// Iterate over dictionary</a:t>
            </a:r>
          </a:p>
          <a:p>
            <a:r>
              <a:rPr lang="en-US" b="1" dirty="0">
                <a:solidFill>
                  <a:srgbClr val="0A5287"/>
                </a:solidFill>
                <a:latin typeface="CourierNewPS-BoldMT" panose="02070309020205020404" pitchFamily="49" charset="0"/>
              </a:rPr>
              <a:t>foreach</a:t>
            </a:r>
            <a:r>
              <a:rPr lang="en-US" dirty="0">
                <a:solidFill>
                  <a:srgbClr val="262626"/>
                </a:solidFill>
                <a:latin typeface="CourierNewPSMT" panose="02070309020205020404" pitchFamily="49" charset="0"/>
              </a:rPr>
              <a:t> (</a:t>
            </a:r>
            <a:r>
              <a:rPr lang="en-US" b="1" dirty="0" err="1">
                <a:solidFill>
                  <a:srgbClr val="0A5287"/>
                </a:solidFill>
                <a:latin typeface="CourierNewPS-BoldMT" panose="02070309020205020404" pitchFamily="49" charset="0"/>
              </a:rPr>
              <a:t>var</a:t>
            </a:r>
            <a:r>
              <a:rPr lang="en-US" dirty="0">
                <a:solidFill>
                  <a:srgbClr val="262626"/>
                </a:solidFill>
                <a:latin typeface="CourierNewPSMT" panose="02070309020205020404" pitchFamily="49" charset="0"/>
              </a:rPr>
              <a:t> </a:t>
            </a:r>
            <a:r>
              <a:rPr lang="en-US" dirty="0" err="1">
                <a:solidFill>
                  <a:srgbClr val="262626"/>
                </a:solidFill>
                <a:latin typeface="CourierNewPSMT" panose="02070309020205020404" pitchFamily="49" charset="0"/>
              </a:rPr>
              <a:t>keyValuePair</a:t>
            </a:r>
            <a:r>
              <a:rPr lang="en-US" dirty="0">
                <a:solidFill>
                  <a:srgbClr val="262626"/>
                </a:solidFill>
                <a:latin typeface="CourierNewPSMT" panose="02070309020205020404" pitchFamily="49" charset="0"/>
              </a:rPr>
              <a:t> </a:t>
            </a:r>
            <a:r>
              <a:rPr lang="en-US" b="1" dirty="0">
                <a:solidFill>
                  <a:srgbClr val="0A5287"/>
                </a:solidFill>
                <a:latin typeface="CourierNewPS-BoldMT" panose="02070309020205020404" pitchFamily="49" charset="0"/>
              </a:rPr>
              <a:t>in</a:t>
            </a:r>
            <a:r>
              <a:rPr lang="en-US" dirty="0">
                <a:solidFill>
                  <a:srgbClr val="262626"/>
                </a:solidFill>
                <a:latin typeface="CourierNewPSMT" panose="02070309020205020404" pitchFamily="49" charset="0"/>
              </a:rPr>
              <a:t> dictionary)</a:t>
            </a:r>
          </a:p>
          <a:p>
            <a:r>
              <a:rPr lang="en-US" dirty="0">
                <a:solidFill>
                  <a:srgbClr val="262626"/>
                </a:solidFill>
                <a:latin typeface="CourierNewPSMT" panose="02070309020205020404" pitchFamily="49" charset="0"/>
              </a:rPr>
              <a:t>{</a:t>
            </a:r>
          </a:p>
          <a:p>
            <a:r>
              <a:rPr lang="en-US" dirty="0">
                <a:solidFill>
                  <a:srgbClr val="262626"/>
                </a:solidFill>
                <a:latin typeface="CourierNewPSMT" panose="02070309020205020404" pitchFamily="49" charset="0"/>
              </a:rPr>
              <a:t>     </a:t>
            </a:r>
            <a:r>
              <a:rPr lang="en-US" dirty="0" err="1">
                <a:solidFill>
                  <a:srgbClr val="262626"/>
                </a:solidFill>
                <a:latin typeface="CourierNewPSMT" panose="02070309020205020404" pitchFamily="49" charset="0"/>
              </a:rPr>
              <a:t>Console.WriteLine</a:t>
            </a:r>
            <a:r>
              <a:rPr lang="en-US" dirty="0">
                <a:solidFill>
                  <a:srgbClr val="262626"/>
                </a:solidFill>
                <a:latin typeface="CourierNewPSMT" panose="02070309020205020404" pitchFamily="49" charset="0"/>
              </a:rPr>
              <a:t>(</a:t>
            </a:r>
            <a:r>
              <a:rPr lang="en-US" dirty="0" err="1">
                <a:solidFill>
                  <a:srgbClr val="262626"/>
                </a:solidFill>
                <a:latin typeface="CourierNewPSMT" panose="02070309020205020404" pitchFamily="49" charset="0"/>
              </a:rPr>
              <a:t>keyValuePair.Key</a:t>
            </a:r>
            <a:r>
              <a:rPr lang="en-US" dirty="0">
                <a:solidFill>
                  <a:srgbClr val="262626"/>
                </a:solidFill>
                <a:latin typeface="CourierNewPSMT" panose="02070309020205020404" pitchFamily="49" charset="0"/>
              </a:rPr>
              <a:t>);</a:t>
            </a:r>
          </a:p>
          <a:p>
            <a:r>
              <a:rPr lang="en-US" dirty="0">
                <a:solidFill>
                  <a:srgbClr val="262626"/>
                </a:solidFill>
                <a:latin typeface="CourierNewPSMT" panose="02070309020205020404" pitchFamily="49" charset="0"/>
              </a:rPr>
              <a:t>     </a:t>
            </a:r>
            <a:r>
              <a:rPr lang="en-US" dirty="0" err="1">
                <a:solidFill>
                  <a:srgbClr val="262626"/>
                </a:solidFill>
                <a:latin typeface="CourierNewPSMT" panose="02070309020205020404" pitchFamily="49" charset="0"/>
              </a:rPr>
              <a:t>Console.WriteLine</a:t>
            </a:r>
            <a:r>
              <a:rPr lang="en-US" dirty="0">
                <a:solidFill>
                  <a:srgbClr val="262626"/>
                </a:solidFill>
                <a:latin typeface="CourierNewPSMT" panose="02070309020205020404" pitchFamily="49" charset="0"/>
              </a:rPr>
              <a:t>(</a:t>
            </a:r>
            <a:r>
              <a:rPr lang="en-US" dirty="0" err="1">
                <a:solidFill>
                  <a:srgbClr val="262626"/>
                </a:solidFill>
                <a:latin typeface="CourierNewPSMT" panose="02070309020205020404" pitchFamily="49" charset="0"/>
              </a:rPr>
              <a:t>keyValuePair.Value</a:t>
            </a:r>
            <a:r>
              <a:rPr lang="en-US" dirty="0">
                <a:solidFill>
                  <a:srgbClr val="262626"/>
                </a:solidFill>
                <a:latin typeface="CourierNewPSMT" panose="02070309020205020404" pitchFamily="49" charset="0"/>
              </a:rPr>
              <a:t>);</a:t>
            </a:r>
          </a:p>
          <a:p>
            <a:r>
              <a:rPr lang="en-US" dirty="0">
                <a:solidFill>
                  <a:srgbClr val="262626"/>
                </a:solidFill>
                <a:latin typeface="CourierNewPSMT" panose="02070309020205020404" pitchFamily="49" charset="0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0608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8E6798-3631-A14C-905C-DAC0201DB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C# - </a:t>
            </a:r>
            <a:r>
              <a:rPr lang="en-US" dirty="0" err="1"/>
              <a:t>HashSet</a:t>
            </a:r>
            <a:r>
              <a:rPr lang="en-US" dirty="0"/>
              <a:t>&lt;T&gt;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BF2298-3C01-0F45-A98F-F0D4F50DF9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 err="1"/>
              <a:t>HashSet</a:t>
            </a:r>
            <a:r>
              <a:rPr lang="en-US" dirty="0"/>
              <a:t> represents a set of unique items, just like a mathematical set (e.g. { 1, 2, 3 } == {3, 2, 1}).</a:t>
            </a:r>
          </a:p>
          <a:p>
            <a:r>
              <a:rPr lang="en-US" dirty="0"/>
              <a:t>Use a </a:t>
            </a:r>
            <a:r>
              <a:rPr lang="en-US" dirty="0" err="1"/>
              <a:t>HashSet</a:t>
            </a:r>
            <a:r>
              <a:rPr lang="en-US" dirty="0"/>
              <a:t> when you need super fast lookups against a unique list of items.</a:t>
            </a:r>
          </a:p>
          <a:p>
            <a:r>
              <a:rPr lang="en-US" dirty="0"/>
              <a:t>A </a:t>
            </a:r>
            <a:r>
              <a:rPr lang="en-US" dirty="0" err="1"/>
              <a:t>HashSet</a:t>
            </a:r>
            <a:r>
              <a:rPr lang="en-US" dirty="0"/>
              <a:t>, similar to a Dictionary, is a hash-based collection, so look ups are very fast with O(1). But unlike a dictionary, it doesn’t store key/value pairs; it only stores values. </a:t>
            </a:r>
          </a:p>
          <a:p>
            <a:r>
              <a:rPr lang="en-US" dirty="0"/>
              <a:t>So, every objects should be unique and this is determined by the value returned from the </a:t>
            </a:r>
            <a:r>
              <a:rPr lang="en-US" dirty="0" err="1"/>
              <a:t>GetHashCode</a:t>
            </a:r>
            <a:r>
              <a:rPr lang="en-US" dirty="0"/>
              <a:t> method. </a:t>
            </a:r>
          </a:p>
          <a:p>
            <a:r>
              <a:rPr lang="en-US" dirty="0"/>
              <a:t>So, if you’re going to store custom types in a set, you need to override </a:t>
            </a:r>
            <a:r>
              <a:rPr lang="en-US" dirty="0" err="1"/>
              <a:t>GetHashCode</a:t>
            </a:r>
            <a:r>
              <a:rPr lang="en-US" dirty="0"/>
              <a:t> and Equals methods in your type.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DA3E63-887F-014D-8175-2EE00BEDC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5701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8E6798-3631-A14C-905C-DAC0201DB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C# - </a:t>
            </a:r>
            <a:r>
              <a:rPr lang="en-US" dirty="0" err="1"/>
              <a:t>HashSet</a:t>
            </a:r>
            <a:r>
              <a:rPr lang="en-US" dirty="0"/>
              <a:t>&lt;T&gt;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BF2298-3C01-0F45-A98F-F0D4F50DF9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DA3E63-887F-014D-8175-2EE00BEDC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26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973AFA3-E1EC-E448-99DB-13985677B520}"/>
              </a:ext>
            </a:extLst>
          </p:cNvPr>
          <p:cNvSpPr txBox="1"/>
          <p:nvPr/>
        </p:nvSpPr>
        <p:spPr>
          <a:xfrm>
            <a:off x="1103313" y="1687551"/>
            <a:ext cx="8776668" cy="369331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0A5287"/>
                </a:solidFill>
                <a:latin typeface="CourierNewPS-BoldMT" panose="02070309020205020404" pitchFamily="49" charset="0"/>
              </a:rPr>
              <a:t>var</a:t>
            </a:r>
            <a:r>
              <a:rPr lang="en-US" dirty="0">
                <a:solidFill>
                  <a:srgbClr val="262626"/>
                </a:solidFill>
                <a:latin typeface="CourierNewPSMT" panose="02070309020205020404" pitchFamily="49" charset="0"/>
              </a:rPr>
              <a:t> </a:t>
            </a:r>
            <a:r>
              <a:rPr lang="en-US" dirty="0" err="1">
                <a:solidFill>
                  <a:srgbClr val="262626"/>
                </a:solidFill>
                <a:latin typeface="CourierNewPSMT" panose="02070309020205020404" pitchFamily="49" charset="0"/>
              </a:rPr>
              <a:t>hashSet</a:t>
            </a:r>
            <a:r>
              <a:rPr lang="en-US" dirty="0">
                <a:solidFill>
                  <a:srgbClr val="262626"/>
                </a:solidFill>
                <a:latin typeface="CourierNewPSMT" panose="02070309020205020404" pitchFamily="49" charset="0"/>
              </a:rPr>
              <a:t> = </a:t>
            </a:r>
            <a:r>
              <a:rPr lang="en-US" b="1" dirty="0">
                <a:solidFill>
                  <a:srgbClr val="0A5287"/>
                </a:solidFill>
                <a:latin typeface="CourierNewPS-BoldMT" panose="02070309020205020404" pitchFamily="49" charset="0"/>
              </a:rPr>
              <a:t>new</a:t>
            </a:r>
            <a:r>
              <a:rPr lang="en-US" dirty="0">
                <a:solidFill>
                  <a:srgbClr val="262626"/>
                </a:solidFill>
                <a:latin typeface="CourierNewPSMT" panose="02070309020205020404" pitchFamily="49" charset="0"/>
              </a:rPr>
              <a:t> </a:t>
            </a:r>
            <a:r>
              <a:rPr lang="en-US" dirty="0" err="1">
                <a:solidFill>
                  <a:srgbClr val="262626"/>
                </a:solidFill>
                <a:latin typeface="CourierNewPSMT" panose="02070309020205020404" pitchFamily="49" charset="0"/>
              </a:rPr>
              <a:t>HashSet</a:t>
            </a:r>
            <a:r>
              <a:rPr lang="en-US" dirty="0">
                <a:solidFill>
                  <a:srgbClr val="262626"/>
                </a:solidFill>
                <a:latin typeface="CourierNewPSMT" panose="02070309020205020404" pitchFamily="49" charset="0"/>
              </a:rPr>
              <a:t>&lt;</a:t>
            </a:r>
            <a:r>
              <a:rPr lang="en-US" b="1" dirty="0" err="1">
                <a:solidFill>
                  <a:srgbClr val="0A5287"/>
                </a:solidFill>
                <a:latin typeface="CourierNewPS-BoldMT" panose="02070309020205020404" pitchFamily="49" charset="0"/>
              </a:rPr>
              <a:t>int</a:t>
            </a:r>
            <a:r>
              <a:rPr lang="en-US" dirty="0">
                <a:solidFill>
                  <a:srgbClr val="262626"/>
                </a:solidFill>
                <a:latin typeface="CourierNewPSMT" panose="02070309020205020404" pitchFamily="49" charset="0"/>
              </a:rPr>
              <a:t>&gt;();</a:t>
            </a:r>
            <a:endParaRPr lang="en-US" dirty="0">
              <a:solidFill>
                <a:srgbClr val="0F7201"/>
              </a:solidFill>
              <a:latin typeface="CourierNewPSMT" panose="02070309020205020404" pitchFamily="49" charset="0"/>
            </a:endParaRPr>
          </a:p>
          <a:p>
            <a:r>
              <a:rPr lang="en-US" dirty="0">
                <a:solidFill>
                  <a:srgbClr val="0F7201"/>
                </a:solidFill>
                <a:latin typeface="CourierNewPSMT" panose="02070309020205020404" pitchFamily="49" charset="0"/>
              </a:rPr>
              <a:t>// Initialize the set using object initialization syntax </a:t>
            </a:r>
          </a:p>
          <a:p>
            <a:r>
              <a:rPr lang="en-US" b="1" dirty="0" err="1">
                <a:solidFill>
                  <a:srgbClr val="0A5287"/>
                </a:solidFill>
                <a:latin typeface="CourierNewPS-BoldMT" panose="02070309020205020404" pitchFamily="49" charset="0"/>
              </a:rPr>
              <a:t>var</a:t>
            </a:r>
            <a:r>
              <a:rPr lang="en-US" dirty="0">
                <a:solidFill>
                  <a:srgbClr val="262626"/>
                </a:solidFill>
                <a:latin typeface="CourierNewPSMT" panose="02070309020205020404" pitchFamily="49" charset="0"/>
              </a:rPr>
              <a:t> </a:t>
            </a:r>
            <a:r>
              <a:rPr lang="en-US" dirty="0" err="1">
                <a:solidFill>
                  <a:srgbClr val="262626"/>
                </a:solidFill>
                <a:latin typeface="CourierNewPSMT" panose="02070309020205020404" pitchFamily="49" charset="0"/>
              </a:rPr>
              <a:t>hashSet</a:t>
            </a:r>
            <a:r>
              <a:rPr lang="en-US" dirty="0">
                <a:solidFill>
                  <a:srgbClr val="262626"/>
                </a:solidFill>
                <a:latin typeface="CourierNewPSMT" panose="02070309020205020404" pitchFamily="49" charset="0"/>
              </a:rPr>
              <a:t> = </a:t>
            </a:r>
            <a:r>
              <a:rPr lang="en-US" b="1" dirty="0">
                <a:solidFill>
                  <a:srgbClr val="0A5287"/>
                </a:solidFill>
                <a:latin typeface="CourierNewPS-BoldMT" panose="02070309020205020404" pitchFamily="49" charset="0"/>
              </a:rPr>
              <a:t>new</a:t>
            </a:r>
            <a:r>
              <a:rPr lang="en-US" dirty="0">
                <a:solidFill>
                  <a:srgbClr val="262626"/>
                </a:solidFill>
                <a:latin typeface="CourierNewPSMT" panose="02070309020205020404" pitchFamily="49" charset="0"/>
              </a:rPr>
              <a:t> </a:t>
            </a:r>
            <a:r>
              <a:rPr lang="en-US" dirty="0" err="1">
                <a:solidFill>
                  <a:srgbClr val="262626"/>
                </a:solidFill>
                <a:latin typeface="CourierNewPSMT" panose="02070309020205020404" pitchFamily="49" charset="0"/>
              </a:rPr>
              <a:t>HashSet</a:t>
            </a:r>
            <a:r>
              <a:rPr lang="en-US" dirty="0">
                <a:solidFill>
                  <a:srgbClr val="262626"/>
                </a:solidFill>
                <a:latin typeface="CourierNewPSMT" panose="02070309020205020404" pitchFamily="49" charset="0"/>
              </a:rPr>
              <a:t>&lt;</a:t>
            </a:r>
            <a:r>
              <a:rPr lang="en-US" b="1" dirty="0" err="1">
                <a:solidFill>
                  <a:srgbClr val="0A5287"/>
                </a:solidFill>
                <a:latin typeface="CourierNewPS-BoldMT" panose="02070309020205020404" pitchFamily="49" charset="0"/>
              </a:rPr>
              <a:t>int</a:t>
            </a:r>
            <a:r>
              <a:rPr lang="en-US" dirty="0">
                <a:solidFill>
                  <a:srgbClr val="262626"/>
                </a:solidFill>
                <a:latin typeface="CourierNewPSMT" panose="02070309020205020404" pitchFamily="49" charset="0"/>
              </a:rPr>
              <a:t>&gt;() { 1, 2, 3 }; </a:t>
            </a:r>
          </a:p>
          <a:p>
            <a:r>
              <a:rPr lang="en-US" dirty="0">
                <a:solidFill>
                  <a:srgbClr val="0F7201"/>
                </a:solidFill>
                <a:latin typeface="CourierNewPSMT" panose="02070309020205020404" pitchFamily="49" charset="0"/>
              </a:rPr>
              <a:t>// Add an object to the set</a:t>
            </a:r>
          </a:p>
          <a:p>
            <a:r>
              <a:rPr lang="en-US" dirty="0" err="1">
                <a:solidFill>
                  <a:srgbClr val="262626"/>
                </a:solidFill>
                <a:latin typeface="CourierNewPSMT" panose="02070309020205020404" pitchFamily="49" charset="0"/>
              </a:rPr>
              <a:t>hashSet.Add</a:t>
            </a:r>
            <a:r>
              <a:rPr lang="en-US" dirty="0">
                <a:solidFill>
                  <a:srgbClr val="262626"/>
                </a:solidFill>
                <a:latin typeface="CourierNewPSMT" panose="02070309020205020404" pitchFamily="49" charset="0"/>
              </a:rPr>
              <a:t>(4); </a:t>
            </a:r>
          </a:p>
          <a:p>
            <a:r>
              <a:rPr lang="en-US" dirty="0">
                <a:solidFill>
                  <a:srgbClr val="0F7201"/>
                </a:solidFill>
                <a:latin typeface="CourierNewPSMT" panose="02070309020205020404" pitchFamily="49" charset="0"/>
              </a:rPr>
              <a:t>// Remove an object </a:t>
            </a:r>
          </a:p>
          <a:p>
            <a:r>
              <a:rPr lang="en-US" dirty="0" err="1">
                <a:solidFill>
                  <a:srgbClr val="262626"/>
                </a:solidFill>
                <a:latin typeface="CourierNewPSMT" panose="02070309020205020404" pitchFamily="49" charset="0"/>
              </a:rPr>
              <a:t>hashSet.Remove</a:t>
            </a:r>
            <a:r>
              <a:rPr lang="en-US" dirty="0">
                <a:solidFill>
                  <a:srgbClr val="262626"/>
                </a:solidFill>
                <a:latin typeface="CourierNewPSMT" panose="02070309020205020404" pitchFamily="49" charset="0"/>
              </a:rPr>
              <a:t>(3); </a:t>
            </a:r>
          </a:p>
          <a:p>
            <a:r>
              <a:rPr lang="en-US" dirty="0">
                <a:solidFill>
                  <a:srgbClr val="0F7201"/>
                </a:solidFill>
                <a:latin typeface="CourierNewPSMT" panose="02070309020205020404" pitchFamily="49" charset="0"/>
              </a:rPr>
              <a:t>// Remove all objects </a:t>
            </a:r>
          </a:p>
          <a:p>
            <a:r>
              <a:rPr lang="en-US" dirty="0" err="1">
                <a:solidFill>
                  <a:srgbClr val="262626"/>
                </a:solidFill>
                <a:latin typeface="CourierNewPSMT" panose="02070309020205020404" pitchFamily="49" charset="0"/>
              </a:rPr>
              <a:t>hashSet.Clear</a:t>
            </a:r>
            <a:r>
              <a:rPr lang="en-US" dirty="0">
                <a:solidFill>
                  <a:srgbClr val="262626"/>
                </a:solidFill>
                <a:latin typeface="CourierNewPSMT" panose="02070309020205020404" pitchFamily="49" charset="0"/>
              </a:rPr>
              <a:t>(); </a:t>
            </a:r>
          </a:p>
          <a:p>
            <a:r>
              <a:rPr lang="en-US" dirty="0">
                <a:solidFill>
                  <a:srgbClr val="0F7201"/>
                </a:solidFill>
                <a:latin typeface="CourierNewPSMT" panose="02070309020205020404" pitchFamily="49" charset="0"/>
              </a:rPr>
              <a:t>// Check to see if the set contains an object </a:t>
            </a:r>
          </a:p>
          <a:p>
            <a:r>
              <a:rPr lang="en-US" b="1" dirty="0" err="1">
                <a:solidFill>
                  <a:srgbClr val="0A5287"/>
                </a:solidFill>
                <a:latin typeface="CourierNewPS-BoldMT" panose="02070309020205020404" pitchFamily="49" charset="0"/>
              </a:rPr>
              <a:t>var</a:t>
            </a:r>
            <a:r>
              <a:rPr lang="en-US" dirty="0">
                <a:solidFill>
                  <a:srgbClr val="262626"/>
                </a:solidFill>
                <a:latin typeface="CourierNewPSMT" panose="02070309020205020404" pitchFamily="49" charset="0"/>
              </a:rPr>
              <a:t> contains = </a:t>
            </a:r>
            <a:r>
              <a:rPr lang="en-US" dirty="0" err="1">
                <a:solidFill>
                  <a:srgbClr val="262626"/>
                </a:solidFill>
                <a:latin typeface="CourierNewPSMT" panose="02070309020205020404" pitchFamily="49" charset="0"/>
              </a:rPr>
              <a:t>hashSet.Contains</a:t>
            </a:r>
            <a:r>
              <a:rPr lang="en-US" dirty="0">
                <a:solidFill>
                  <a:srgbClr val="262626"/>
                </a:solidFill>
                <a:latin typeface="CourierNewPSMT" panose="02070309020205020404" pitchFamily="49" charset="0"/>
              </a:rPr>
              <a:t>(1); </a:t>
            </a:r>
          </a:p>
          <a:p>
            <a:r>
              <a:rPr lang="en-US" dirty="0">
                <a:solidFill>
                  <a:srgbClr val="0F7201"/>
                </a:solidFill>
                <a:latin typeface="CourierNewPSMT" panose="02070309020205020404" pitchFamily="49" charset="0"/>
              </a:rPr>
              <a:t>// Return the number of objects in the set </a:t>
            </a:r>
          </a:p>
          <a:p>
            <a:r>
              <a:rPr lang="en-US" b="1" dirty="0" err="1">
                <a:solidFill>
                  <a:srgbClr val="0A5287"/>
                </a:solidFill>
                <a:latin typeface="CourierNewPS-BoldMT" panose="02070309020205020404" pitchFamily="49" charset="0"/>
              </a:rPr>
              <a:t>var</a:t>
            </a:r>
            <a:r>
              <a:rPr lang="en-US" dirty="0">
                <a:solidFill>
                  <a:srgbClr val="262626"/>
                </a:solidFill>
                <a:latin typeface="CourierNewPSMT" panose="02070309020205020404" pitchFamily="49" charset="0"/>
              </a:rPr>
              <a:t> count = </a:t>
            </a:r>
            <a:r>
              <a:rPr lang="en-US" dirty="0" err="1">
                <a:solidFill>
                  <a:srgbClr val="262626"/>
                </a:solidFill>
                <a:latin typeface="CourierNewPSMT" panose="02070309020205020404" pitchFamily="49" charset="0"/>
              </a:rPr>
              <a:t>hashSet.Count</a:t>
            </a:r>
            <a:r>
              <a:rPr lang="en-US" dirty="0">
                <a:solidFill>
                  <a:srgbClr val="262626"/>
                </a:solidFill>
                <a:latin typeface="CourierNewPSMT" panose="02070309020205020404" pitchFamily="49" charset="0"/>
              </a:rPr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3347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8E6798-3631-A14C-905C-DAC0201DB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C# - </a:t>
            </a:r>
            <a:r>
              <a:rPr lang="en-US" dirty="0" err="1"/>
              <a:t>HashSet</a:t>
            </a:r>
            <a:r>
              <a:rPr lang="en-US" dirty="0"/>
              <a:t>&lt;T&gt;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BF2298-3C01-0F45-A98F-F0D4F50DF9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HashSet</a:t>
            </a:r>
            <a:r>
              <a:rPr lang="en-US" dirty="0"/>
              <a:t> provides many mathematical set operations: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DA3E63-887F-014D-8175-2EE00BEDC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27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5F388D6-3B9B-B145-BC7E-9B02DA99FACA}"/>
              </a:ext>
            </a:extLst>
          </p:cNvPr>
          <p:cNvSpPr txBox="1"/>
          <p:nvPr/>
        </p:nvSpPr>
        <p:spPr>
          <a:xfrm>
            <a:off x="1902702" y="2591953"/>
            <a:ext cx="9999366" cy="397031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F7201"/>
                </a:solidFill>
                <a:latin typeface="CourierNewPSMT" panose="02070309020205020404" pitchFamily="49" charset="0"/>
              </a:rPr>
              <a:t>// Modify the set to include only the objects present in the set</a:t>
            </a:r>
          </a:p>
          <a:p>
            <a:r>
              <a:rPr lang="en-US" dirty="0">
                <a:solidFill>
                  <a:srgbClr val="0F7201"/>
                </a:solidFill>
                <a:latin typeface="CourierNewPSMT" panose="02070309020205020404" pitchFamily="49" charset="0"/>
              </a:rPr>
              <a:t>// and the other set</a:t>
            </a:r>
          </a:p>
          <a:p>
            <a:r>
              <a:rPr lang="en-US" dirty="0" err="1">
                <a:solidFill>
                  <a:srgbClr val="262626"/>
                </a:solidFill>
                <a:latin typeface="CourierNewPSMT" panose="02070309020205020404" pitchFamily="49" charset="0"/>
              </a:rPr>
              <a:t>hashSet.IntersectWith</a:t>
            </a:r>
            <a:r>
              <a:rPr lang="en-US" dirty="0">
                <a:solidFill>
                  <a:srgbClr val="262626"/>
                </a:solidFill>
                <a:latin typeface="CourierNewPSMT" panose="02070309020205020404" pitchFamily="49" charset="0"/>
              </a:rPr>
              <a:t>(another); </a:t>
            </a:r>
          </a:p>
          <a:p>
            <a:endParaRPr lang="en-US" dirty="0">
              <a:solidFill>
                <a:srgbClr val="0F7201"/>
              </a:solidFill>
              <a:latin typeface="CourierNewPSMT" panose="02070309020205020404" pitchFamily="49" charset="0"/>
            </a:endParaRPr>
          </a:p>
          <a:p>
            <a:r>
              <a:rPr lang="en-US" dirty="0">
                <a:solidFill>
                  <a:srgbClr val="0F7201"/>
                </a:solidFill>
                <a:latin typeface="CourierNewPSMT" panose="02070309020205020404" pitchFamily="49" charset="0"/>
              </a:rPr>
              <a:t>// Remove all objects in "another" set from "</a:t>
            </a:r>
            <a:r>
              <a:rPr lang="en-US" dirty="0" err="1">
                <a:solidFill>
                  <a:srgbClr val="0F7201"/>
                </a:solidFill>
                <a:latin typeface="CourierNewPSMT" panose="02070309020205020404" pitchFamily="49" charset="0"/>
              </a:rPr>
              <a:t>hashSet</a:t>
            </a:r>
            <a:r>
              <a:rPr lang="en-US" dirty="0">
                <a:solidFill>
                  <a:srgbClr val="0F7201"/>
                </a:solidFill>
                <a:latin typeface="CourierNewPSMT" panose="02070309020205020404" pitchFamily="49" charset="0"/>
              </a:rPr>
              <a:t>" </a:t>
            </a:r>
            <a:r>
              <a:rPr lang="en-US" dirty="0" err="1">
                <a:solidFill>
                  <a:srgbClr val="262626"/>
                </a:solidFill>
                <a:latin typeface="CourierNewPSMT" panose="02070309020205020404" pitchFamily="49" charset="0"/>
              </a:rPr>
              <a:t>hashSet.ExceptWith</a:t>
            </a:r>
            <a:r>
              <a:rPr lang="en-US" dirty="0">
                <a:solidFill>
                  <a:srgbClr val="262626"/>
                </a:solidFill>
                <a:latin typeface="CourierNewPSMT" panose="02070309020205020404" pitchFamily="49" charset="0"/>
              </a:rPr>
              <a:t>(another); </a:t>
            </a:r>
          </a:p>
          <a:p>
            <a:endParaRPr lang="en-US" dirty="0">
              <a:solidFill>
                <a:srgbClr val="0F7201"/>
              </a:solidFill>
              <a:latin typeface="CourierNewPSMT" panose="02070309020205020404" pitchFamily="49" charset="0"/>
            </a:endParaRPr>
          </a:p>
          <a:p>
            <a:r>
              <a:rPr lang="en-US" dirty="0">
                <a:solidFill>
                  <a:srgbClr val="0F7201"/>
                </a:solidFill>
                <a:latin typeface="CourierNewPSMT" panose="02070309020205020404" pitchFamily="49" charset="0"/>
              </a:rPr>
              <a:t>// Modify the set to include all objects included in itself,</a:t>
            </a:r>
          </a:p>
          <a:p>
            <a:r>
              <a:rPr lang="en-US" dirty="0">
                <a:solidFill>
                  <a:srgbClr val="0F7201"/>
                </a:solidFill>
                <a:latin typeface="CourierNewPSMT" panose="02070309020205020404" pitchFamily="49" charset="0"/>
              </a:rPr>
              <a:t>// in "another" set, or both</a:t>
            </a:r>
          </a:p>
          <a:p>
            <a:r>
              <a:rPr lang="en-US" dirty="0" err="1">
                <a:solidFill>
                  <a:srgbClr val="262626"/>
                </a:solidFill>
                <a:latin typeface="CourierNewPSMT" panose="02070309020205020404" pitchFamily="49" charset="0"/>
              </a:rPr>
              <a:t>hashSet.UnionWith</a:t>
            </a:r>
            <a:r>
              <a:rPr lang="en-US" dirty="0">
                <a:solidFill>
                  <a:srgbClr val="262626"/>
                </a:solidFill>
                <a:latin typeface="CourierNewPSMT" panose="02070309020205020404" pitchFamily="49" charset="0"/>
              </a:rPr>
              <a:t>(another); </a:t>
            </a:r>
          </a:p>
          <a:p>
            <a:endParaRPr lang="en-US" b="1" dirty="0">
              <a:solidFill>
                <a:srgbClr val="0A5287"/>
              </a:solidFill>
              <a:latin typeface="CourierNewPS-BoldMT" panose="02070309020205020404" pitchFamily="49" charset="0"/>
            </a:endParaRPr>
          </a:p>
          <a:p>
            <a:r>
              <a:rPr lang="en-US" b="1" dirty="0" err="1">
                <a:solidFill>
                  <a:srgbClr val="0A5287"/>
                </a:solidFill>
                <a:latin typeface="CourierNewPS-BoldMT" panose="02070309020205020404" pitchFamily="49" charset="0"/>
              </a:rPr>
              <a:t>var</a:t>
            </a:r>
            <a:r>
              <a:rPr lang="en-US" dirty="0">
                <a:solidFill>
                  <a:srgbClr val="262626"/>
                </a:solidFill>
                <a:latin typeface="CourierNewPSMT" panose="02070309020205020404" pitchFamily="49" charset="0"/>
              </a:rPr>
              <a:t> </a:t>
            </a:r>
            <a:r>
              <a:rPr lang="en-US" dirty="0" err="1">
                <a:solidFill>
                  <a:srgbClr val="262626"/>
                </a:solidFill>
                <a:latin typeface="CourierNewPSMT" panose="02070309020205020404" pitchFamily="49" charset="0"/>
              </a:rPr>
              <a:t>isSupersetOf</a:t>
            </a:r>
            <a:r>
              <a:rPr lang="en-US" dirty="0">
                <a:solidFill>
                  <a:srgbClr val="262626"/>
                </a:solidFill>
                <a:latin typeface="CourierNewPSMT" panose="02070309020205020404" pitchFamily="49" charset="0"/>
              </a:rPr>
              <a:t> = </a:t>
            </a:r>
            <a:r>
              <a:rPr lang="en-US" dirty="0" err="1">
                <a:solidFill>
                  <a:srgbClr val="262626"/>
                </a:solidFill>
                <a:latin typeface="CourierNewPSMT" panose="02070309020205020404" pitchFamily="49" charset="0"/>
              </a:rPr>
              <a:t>hashSet.IsSupersetOf</a:t>
            </a:r>
            <a:r>
              <a:rPr lang="en-US" dirty="0">
                <a:solidFill>
                  <a:srgbClr val="262626"/>
                </a:solidFill>
                <a:latin typeface="CourierNewPSMT" panose="02070309020205020404" pitchFamily="49" charset="0"/>
              </a:rPr>
              <a:t>(another);</a:t>
            </a:r>
          </a:p>
          <a:p>
            <a:r>
              <a:rPr lang="en-US" b="1" dirty="0" err="1">
                <a:solidFill>
                  <a:srgbClr val="0A5287"/>
                </a:solidFill>
                <a:latin typeface="CourierNewPS-BoldMT" panose="02070309020205020404" pitchFamily="49" charset="0"/>
              </a:rPr>
              <a:t>var</a:t>
            </a:r>
            <a:r>
              <a:rPr lang="en-US" dirty="0">
                <a:solidFill>
                  <a:srgbClr val="262626"/>
                </a:solidFill>
                <a:latin typeface="CourierNewPSMT" panose="02070309020205020404" pitchFamily="49" charset="0"/>
              </a:rPr>
              <a:t> </a:t>
            </a:r>
            <a:r>
              <a:rPr lang="en-US" dirty="0" err="1">
                <a:solidFill>
                  <a:srgbClr val="262626"/>
                </a:solidFill>
                <a:latin typeface="CourierNewPSMT" panose="02070309020205020404" pitchFamily="49" charset="0"/>
              </a:rPr>
              <a:t>isSubsetOf</a:t>
            </a:r>
            <a:r>
              <a:rPr lang="en-US" dirty="0">
                <a:solidFill>
                  <a:srgbClr val="262626"/>
                </a:solidFill>
                <a:latin typeface="CourierNewPSMT" panose="02070309020205020404" pitchFamily="49" charset="0"/>
              </a:rPr>
              <a:t> = </a:t>
            </a:r>
            <a:r>
              <a:rPr lang="en-US" dirty="0" err="1">
                <a:solidFill>
                  <a:srgbClr val="262626"/>
                </a:solidFill>
                <a:latin typeface="CourierNewPSMT" panose="02070309020205020404" pitchFamily="49" charset="0"/>
              </a:rPr>
              <a:t>hashSet.IsSubsetOf</a:t>
            </a:r>
            <a:r>
              <a:rPr lang="en-US" dirty="0">
                <a:solidFill>
                  <a:srgbClr val="262626"/>
                </a:solidFill>
                <a:latin typeface="CourierNewPSMT" panose="02070309020205020404" pitchFamily="49" charset="0"/>
              </a:rPr>
              <a:t>(another);</a:t>
            </a:r>
          </a:p>
          <a:p>
            <a:r>
              <a:rPr lang="en-US" b="1" dirty="0" err="1">
                <a:solidFill>
                  <a:srgbClr val="0A5287"/>
                </a:solidFill>
                <a:latin typeface="CourierNewPS-BoldMT" panose="02070309020205020404" pitchFamily="49" charset="0"/>
              </a:rPr>
              <a:t>var</a:t>
            </a:r>
            <a:r>
              <a:rPr lang="en-US" dirty="0">
                <a:solidFill>
                  <a:srgbClr val="262626"/>
                </a:solidFill>
                <a:latin typeface="CourierNewPSMT" panose="02070309020205020404" pitchFamily="49" charset="0"/>
              </a:rPr>
              <a:t> </a:t>
            </a:r>
            <a:r>
              <a:rPr lang="en-US" b="1" dirty="0">
                <a:solidFill>
                  <a:srgbClr val="0A5287"/>
                </a:solidFill>
                <a:latin typeface="CourierNewPS-BoldMT" panose="02070309020205020404" pitchFamily="49" charset="0"/>
              </a:rPr>
              <a:t>equals</a:t>
            </a:r>
            <a:r>
              <a:rPr lang="en-US" dirty="0">
                <a:solidFill>
                  <a:srgbClr val="262626"/>
                </a:solidFill>
                <a:latin typeface="CourierNewPSMT" panose="02070309020205020404" pitchFamily="49" charset="0"/>
              </a:rPr>
              <a:t> = </a:t>
            </a:r>
            <a:r>
              <a:rPr lang="en-US" dirty="0" err="1">
                <a:solidFill>
                  <a:srgbClr val="262626"/>
                </a:solidFill>
                <a:latin typeface="CourierNewPSMT" panose="02070309020205020404" pitchFamily="49" charset="0"/>
              </a:rPr>
              <a:t>hashSet.SetEquals</a:t>
            </a:r>
            <a:r>
              <a:rPr lang="en-US" dirty="0">
                <a:solidFill>
                  <a:srgbClr val="262626"/>
                </a:solidFill>
                <a:latin typeface="CourierNewPSMT" panose="02070309020205020404" pitchFamily="49" charset="0"/>
              </a:rPr>
              <a:t>(another);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9057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8E6798-3631-A14C-905C-DAC0201DB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C# - Stack&lt;T&gt;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BF2298-3C01-0F45-A98F-F0D4F50DF9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Stack is a collection type with Last-In-First-Out (LIFO) </a:t>
            </a:r>
            <a:r>
              <a:rPr lang="en-US" dirty="0" err="1"/>
              <a:t>behaviour</a:t>
            </a:r>
            <a:r>
              <a:rPr lang="en-US" dirty="0"/>
              <a:t>.</a:t>
            </a:r>
          </a:p>
          <a:p>
            <a:r>
              <a:rPr lang="en-US" dirty="0"/>
              <a:t>We often use stacks in scenarios where we need to provide the user with a way to go back.</a:t>
            </a:r>
          </a:p>
          <a:p>
            <a:r>
              <a:rPr lang="en-US" dirty="0"/>
              <a:t>Internally, a stack is implemented using an array. Since arrays in C# have a fixed size, as you push items into a stack, it may need to increase its capacity by re-allocating a larger array and copying existing items into the new array.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DA3E63-887F-014D-8175-2EE00BEDC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69139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8E6798-3631-A14C-905C-DAC0201DB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C#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BF2298-3C01-0F45-A98F-F0D4F50DF9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DA3E63-887F-014D-8175-2EE00BEDC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29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5C9E130-1FF7-204F-8E28-65DE7F383C56}"/>
              </a:ext>
            </a:extLst>
          </p:cNvPr>
          <p:cNvSpPr txBox="1"/>
          <p:nvPr/>
        </p:nvSpPr>
        <p:spPr>
          <a:xfrm>
            <a:off x="1538430" y="1152983"/>
            <a:ext cx="9233209" cy="535531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0A5287"/>
                </a:solidFill>
                <a:latin typeface="CourierNewPS-BoldMT" panose="02070309020205020404" pitchFamily="49" charset="0"/>
              </a:rPr>
              <a:t>var</a:t>
            </a:r>
            <a:r>
              <a:rPr lang="en-US" dirty="0">
                <a:solidFill>
                  <a:srgbClr val="262626"/>
                </a:solidFill>
                <a:latin typeface="CourierNewPSMT" panose="02070309020205020404" pitchFamily="49" charset="0"/>
              </a:rPr>
              <a:t> stack = </a:t>
            </a:r>
            <a:r>
              <a:rPr lang="en-US" b="1" dirty="0">
                <a:solidFill>
                  <a:srgbClr val="0A5287"/>
                </a:solidFill>
                <a:latin typeface="CourierNewPS-BoldMT" panose="02070309020205020404" pitchFamily="49" charset="0"/>
              </a:rPr>
              <a:t>new</a:t>
            </a:r>
            <a:r>
              <a:rPr lang="en-US" dirty="0">
                <a:solidFill>
                  <a:srgbClr val="262626"/>
                </a:solidFill>
                <a:latin typeface="CourierNewPSMT" panose="02070309020205020404" pitchFamily="49" charset="0"/>
              </a:rPr>
              <a:t> Stack&lt;</a:t>
            </a:r>
            <a:r>
              <a:rPr lang="en-US" b="1" dirty="0">
                <a:solidFill>
                  <a:srgbClr val="0A5287"/>
                </a:solidFill>
                <a:latin typeface="CourierNewPS-BoldMT" panose="02070309020205020404" pitchFamily="49" charset="0"/>
              </a:rPr>
              <a:t>string</a:t>
            </a:r>
            <a:r>
              <a:rPr lang="en-US" dirty="0">
                <a:solidFill>
                  <a:srgbClr val="262626"/>
                </a:solidFill>
                <a:latin typeface="CourierNewPSMT" panose="02070309020205020404" pitchFamily="49" charset="0"/>
              </a:rPr>
              <a:t>&gt;();             </a:t>
            </a:r>
          </a:p>
          <a:p>
            <a:endParaRPr lang="en-US" dirty="0">
              <a:solidFill>
                <a:srgbClr val="0F7201"/>
              </a:solidFill>
              <a:latin typeface="CourierNewPSMT" panose="02070309020205020404" pitchFamily="49" charset="0"/>
            </a:endParaRPr>
          </a:p>
          <a:p>
            <a:r>
              <a:rPr lang="en-US" dirty="0">
                <a:solidFill>
                  <a:srgbClr val="0F7201"/>
                </a:solidFill>
                <a:latin typeface="CourierNewPSMT" panose="02070309020205020404" pitchFamily="49" charset="0"/>
              </a:rPr>
              <a:t>// Push items in a stack</a:t>
            </a:r>
          </a:p>
          <a:p>
            <a:r>
              <a:rPr lang="en-US" dirty="0" err="1">
                <a:solidFill>
                  <a:srgbClr val="262626"/>
                </a:solidFill>
                <a:latin typeface="CourierNewPSMT" panose="02070309020205020404" pitchFamily="49" charset="0"/>
              </a:rPr>
              <a:t>stack.Push</a:t>
            </a:r>
            <a:r>
              <a:rPr lang="en-US" dirty="0">
                <a:solidFill>
                  <a:srgbClr val="262626"/>
                </a:solidFill>
                <a:latin typeface="CourierNewPSMT" panose="02070309020205020404" pitchFamily="49" charset="0"/>
              </a:rPr>
              <a:t>(</a:t>
            </a:r>
            <a:r>
              <a:rPr lang="en-US" dirty="0">
                <a:solidFill>
                  <a:srgbClr val="0000FF"/>
                </a:solidFill>
                <a:latin typeface="CourierNewPSMT" panose="02070309020205020404" pitchFamily="49" charset="0"/>
              </a:rPr>
              <a:t>"</a:t>
            </a:r>
            <a:r>
              <a:rPr lang="en-US" dirty="0">
                <a:solidFill>
                  <a:srgbClr val="0000FF"/>
                </a:solidFill>
                <a:latin typeface="CourierNewPSMT" panose="02070309020205020404" pitchFamily="49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http://www.google.com"</a:t>
            </a:r>
            <a:r>
              <a:rPr lang="en-US" dirty="0">
                <a:solidFill>
                  <a:srgbClr val="262626"/>
                </a:solidFill>
                <a:latin typeface="CourierNewPSMT" panose="02070309020205020404" pitchFamily="49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); </a:t>
            </a:r>
          </a:p>
          <a:p>
            <a:endParaRPr lang="en-US" dirty="0">
              <a:solidFill>
                <a:srgbClr val="0F7201"/>
              </a:solidFill>
              <a:latin typeface="CourierNewPSMT" panose="02070309020205020404" pitchFamily="49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en-US" dirty="0">
                <a:solidFill>
                  <a:srgbClr val="0F7201"/>
                </a:solidFill>
                <a:latin typeface="CourierNewPSMT" panose="02070309020205020404" pitchFamily="49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// Check to see if the stack contains a given item </a:t>
            </a:r>
          </a:p>
          <a:p>
            <a:r>
              <a:rPr lang="en-US" b="1" dirty="0">
                <a:solidFill>
                  <a:srgbClr val="0A5287"/>
                </a:solidFill>
                <a:latin typeface="CourierNewPS-BoldMT" panose="02070309020205020404" pitchFamily="49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var</a:t>
            </a:r>
            <a:r>
              <a:rPr lang="en-US" dirty="0">
                <a:solidFill>
                  <a:srgbClr val="262626"/>
                </a:solidFill>
                <a:latin typeface="CourierNewPSMT" panose="02070309020205020404" pitchFamily="49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contains = stack.Contains(</a:t>
            </a:r>
            <a:r>
              <a:rPr lang="en-US" dirty="0">
                <a:solidFill>
                  <a:srgbClr val="0000FF"/>
                </a:solidFill>
                <a:latin typeface="CourierNewPSMT" panose="02070309020205020404" pitchFamily="49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"http://www.google.com"</a:t>
            </a:r>
            <a:r>
              <a:rPr lang="en-US" dirty="0">
                <a:solidFill>
                  <a:srgbClr val="262626"/>
                </a:solidFill>
                <a:latin typeface="CourierNewPSMT" panose="02070309020205020404" pitchFamily="49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); </a:t>
            </a:r>
          </a:p>
          <a:p>
            <a:endParaRPr lang="en-US" dirty="0">
              <a:solidFill>
                <a:srgbClr val="0F7201"/>
              </a:solidFill>
              <a:latin typeface="CourierNewPSMT" panose="02070309020205020404" pitchFamily="49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en-US" dirty="0">
                <a:solidFill>
                  <a:srgbClr val="0F7201"/>
                </a:solidFill>
                <a:latin typeface="CourierNewPSMT" panose="02070309020205020404" pitchFamily="49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// Remove and return the item on the top of the stack</a:t>
            </a:r>
          </a:p>
          <a:p>
            <a:r>
              <a:rPr lang="en-US" b="1" dirty="0">
                <a:solidFill>
                  <a:srgbClr val="0A5287"/>
                </a:solidFill>
                <a:latin typeface="CourierNewPS-BoldMT" panose="02070309020205020404" pitchFamily="49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var</a:t>
            </a:r>
            <a:r>
              <a:rPr lang="en-US" dirty="0">
                <a:solidFill>
                  <a:srgbClr val="262626"/>
                </a:solidFill>
                <a:latin typeface="CourierNewPSMT" panose="02070309020205020404" pitchFamily="49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top = stack.Pop(); </a:t>
            </a:r>
          </a:p>
          <a:p>
            <a:endParaRPr lang="en-US" dirty="0">
              <a:solidFill>
                <a:srgbClr val="0F7201"/>
              </a:solidFill>
              <a:latin typeface="CourierNewPSMT" panose="02070309020205020404" pitchFamily="49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en-US" dirty="0">
                <a:solidFill>
                  <a:srgbClr val="0F7201"/>
                </a:solidFill>
                <a:latin typeface="CourierNewPSMT" panose="02070309020205020404" pitchFamily="49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// Return the item on the top of the stack without removing it </a:t>
            </a:r>
          </a:p>
          <a:p>
            <a:r>
              <a:rPr lang="en-US" b="1" dirty="0">
                <a:solidFill>
                  <a:srgbClr val="0A5287"/>
                </a:solidFill>
                <a:latin typeface="CourierNewPS-BoldMT" panose="02070309020205020404" pitchFamily="49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var</a:t>
            </a:r>
            <a:r>
              <a:rPr lang="en-US" dirty="0">
                <a:solidFill>
                  <a:srgbClr val="262626"/>
                </a:solidFill>
                <a:latin typeface="CourierNewPSMT" panose="02070309020205020404" pitchFamily="49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top = stack.Peek(); </a:t>
            </a:r>
          </a:p>
          <a:p>
            <a:endParaRPr lang="en-US" dirty="0">
              <a:solidFill>
                <a:srgbClr val="0F7201"/>
              </a:solidFill>
              <a:latin typeface="CourierNewPSMT" panose="02070309020205020404" pitchFamily="49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en-US" dirty="0">
                <a:solidFill>
                  <a:srgbClr val="0F7201"/>
                </a:solidFill>
                <a:latin typeface="CourierNewPSMT" panose="02070309020205020404" pitchFamily="49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// Get the number of items in stack </a:t>
            </a:r>
          </a:p>
          <a:p>
            <a:r>
              <a:rPr lang="en-US" b="1" dirty="0">
                <a:solidFill>
                  <a:srgbClr val="0A5287"/>
                </a:solidFill>
                <a:latin typeface="CourierNewPS-BoldMT" panose="02070309020205020404" pitchFamily="49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var</a:t>
            </a:r>
            <a:r>
              <a:rPr lang="en-US" dirty="0">
                <a:solidFill>
                  <a:srgbClr val="262626"/>
                </a:solidFill>
                <a:latin typeface="CourierNewPSMT" panose="02070309020205020404" pitchFamily="49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count = stack.Count; </a:t>
            </a:r>
          </a:p>
          <a:p>
            <a:endParaRPr lang="en-US" dirty="0">
              <a:solidFill>
                <a:srgbClr val="0F7201"/>
              </a:solidFill>
              <a:latin typeface="CourierNewPSMT" panose="02070309020205020404" pitchFamily="49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en-US" dirty="0">
                <a:solidFill>
                  <a:srgbClr val="0F7201"/>
                </a:solidFill>
                <a:latin typeface="CourierNewPSMT" panose="02070309020205020404" pitchFamily="49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// Remove all items from stack </a:t>
            </a:r>
          </a:p>
          <a:p>
            <a:r>
              <a:rPr lang="en-US" dirty="0">
                <a:solidFill>
                  <a:srgbClr val="262626"/>
                </a:solidFill>
                <a:latin typeface="CourierNewPSMT" panose="02070309020205020404" pitchFamily="49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stack.Clear();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225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92C20-C8B3-5B41-8FEC-9CD95F5E0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C# - Nullable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5E6342-8313-B248-8235-1B5A32B172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Operations with nullable type (</a:t>
            </a:r>
            <a:r>
              <a:rPr lang="en-US" dirty="0" err="1"/>
              <a:t>int</a:t>
            </a:r>
            <a:r>
              <a:rPr lang="en-US" dirty="0"/>
              <a:t>? x ):</a:t>
            </a:r>
          </a:p>
          <a:p>
            <a:pPr lvl="1"/>
            <a:r>
              <a:rPr lang="en-US" dirty="0"/>
              <a:t>if ( </a:t>
            </a:r>
            <a:r>
              <a:rPr lang="en-US" dirty="0" err="1"/>
              <a:t>x.HasValue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If (x != null)</a:t>
            </a:r>
          </a:p>
          <a:p>
            <a:pPr lvl="1"/>
            <a:r>
              <a:rPr lang="en-US" dirty="0" err="1"/>
              <a:t>int</a:t>
            </a:r>
            <a:r>
              <a:rPr lang="en-US" dirty="0"/>
              <a:t> y = x ?? 0; (?? - null-coalescing operator)</a:t>
            </a:r>
          </a:p>
          <a:p>
            <a:pPr lvl="2"/>
            <a:r>
              <a:rPr lang="en-US" dirty="0"/>
              <a:t>If value before ?? is not null, use it. </a:t>
            </a:r>
            <a:br>
              <a:rPr lang="en-US" dirty="0"/>
            </a:br>
            <a:r>
              <a:rPr lang="en-US" dirty="0"/>
              <a:t>Otherwise take value after ??.</a:t>
            </a:r>
          </a:p>
          <a:p>
            <a:pPr lvl="1"/>
            <a:r>
              <a:rPr lang="en-US" dirty="0"/>
              <a:t>Pattern matching with</a:t>
            </a:r>
          </a:p>
          <a:p>
            <a:pPr lvl="2"/>
            <a:r>
              <a:rPr lang="en-US" dirty="0"/>
              <a:t>Variable is type </a:t>
            </a:r>
            <a:r>
              <a:rPr lang="en-US" dirty="0" err="1"/>
              <a:t>newVariableName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0D32DF-2326-3249-9028-80EB53AE9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EE999F-2028-2B46-8BC5-EF4A8BC7113E}"/>
              </a:ext>
            </a:extLst>
          </p:cNvPr>
          <p:cNvSpPr txBox="1"/>
          <p:nvPr/>
        </p:nvSpPr>
        <p:spPr>
          <a:xfrm>
            <a:off x="6406739" y="4233552"/>
            <a:ext cx="55992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if (x is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valueOfX</a:t>
            </a:r>
            <a:r>
              <a:rPr lang="en-US" dirty="0"/>
              <a:t>)</a:t>
            </a:r>
          </a:p>
          <a:p>
            <a:r>
              <a:rPr lang="en-US" dirty="0"/>
              <a:t>{</a:t>
            </a:r>
          </a:p>
          <a:p>
            <a:r>
              <a:rPr lang="en-US" dirty="0"/>
              <a:t>    </a:t>
            </a:r>
            <a:r>
              <a:rPr lang="en-US" dirty="0" err="1"/>
              <a:t>Console.WriteLine</a:t>
            </a:r>
            <a:r>
              <a:rPr lang="en-US" dirty="0"/>
              <a:t>($”x is {</a:t>
            </a:r>
            <a:r>
              <a:rPr lang="en-US" dirty="0" err="1"/>
              <a:t>valueOfX</a:t>
            </a:r>
            <a:r>
              <a:rPr lang="en-US" dirty="0"/>
              <a:t>}");</a:t>
            </a:r>
          </a:p>
          <a:p>
            <a:r>
              <a:rPr lang="en-US" dirty="0"/>
              <a:t>}</a:t>
            </a:r>
          </a:p>
          <a:p>
            <a:r>
              <a:rPr lang="en-US" dirty="0"/>
              <a:t>else</a:t>
            </a:r>
          </a:p>
          <a:p>
            <a:r>
              <a:rPr lang="en-US" dirty="0"/>
              <a:t>{</a:t>
            </a:r>
          </a:p>
          <a:p>
            <a:r>
              <a:rPr lang="en-US" dirty="0"/>
              <a:t>    </a:t>
            </a:r>
            <a:r>
              <a:rPr lang="en-US" dirty="0" err="1"/>
              <a:t>Console.WriteLine</a:t>
            </a:r>
            <a:r>
              <a:rPr lang="en-US" dirty="0"/>
              <a:t>(”x does not have a value");</a:t>
            </a:r>
          </a:p>
          <a:p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66293204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8E6798-3631-A14C-905C-DAC0201DB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C# - Queue&lt;T&gt;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BF2298-3C01-0F45-A98F-F0D4F50DF9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Queue represents a collection with First-In-First-Out (FIFO) </a:t>
            </a:r>
            <a:r>
              <a:rPr lang="en-US" dirty="0" err="1"/>
              <a:t>behaviour</a:t>
            </a:r>
            <a:r>
              <a:rPr lang="en-US" dirty="0"/>
              <a:t>. We use queues in situations where we need to process items as they arrive.</a:t>
            </a:r>
          </a:p>
          <a:p>
            <a:r>
              <a:rPr lang="en-US" dirty="0"/>
              <a:t>Three main operations on queue include:</a:t>
            </a:r>
          </a:p>
          <a:p>
            <a:pPr lvl="1"/>
            <a:r>
              <a:rPr lang="en-US" dirty="0"/>
              <a:t>Enqueue: adding an element to the end of a queue</a:t>
            </a:r>
          </a:p>
          <a:p>
            <a:pPr lvl="1"/>
            <a:r>
              <a:rPr lang="en-US" dirty="0"/>
              <a:t>Dequeue: removing the element at the front of the queue</a:t>
            </a:r>
          </a:p>
          <a:p>
            <a:pPr lvl="1"/>
            <a:r>
              <a:rPr lang="en-US" dirty="0"/>
              <a:t>Peek: inspecting the element at the front without removing it.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DA3E63-887F-014D-8175-2EE00BEDC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22089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8E6798-3631-A14C-905C-DAC0201DB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C# - Queue&lt;T&gt;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BF2298-3C01-0F45-A98F-F0D4F50DF9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DA3E63-887F-014D-8175-2EE00BEDC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31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6BA1E7C-ABC5-5640-80C5-82C94719E43A}"/>
              </a:ext>
            </a:extLst>
          </p:cNvPr>
          <p:cNvSpPr txBox="1"/>
          <p:nvPr/>
        </p:nvSpPr>
        <p:spPr>
          <a:xfrm>
            <a:off x="2268088" y="1278673"/>
            <a:ext cx="8503551" cy="535531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0A5287"/>
                </a:solidFill>
                <a:latin typeface="CourierNewPS-BoldMT" panose="02070309020205020404" pitchFamily="49" charset="0"/>
              </a:rPr>
              <a:t>var</a:t>
            </a:r>
            <a:r>
              <a:rPr lang="en-US" dirty="0">
                <a:solidFill>
                  <a:srgbClr val="262626"/>
                </a:solidFill>
                <a:latin typeface="CourierNewPSMT" panose="02070309020205020404" pitchFamily="49" charset="0"/>
              </a:rPr>
              <a:t> queue = </a:t>
            </a:r>
            <a:r>
              <a:rPr lang="en-US" b="1" dirty="0">
                <a:solidFill>
                  <a:srgbClr val="0A5287"/>
                </a:solidFill>
                <a:latin typeface="CourierNewPS-BoldMT" panose="02070309020205020404" pitchFamily="49" charset="0"/>
              </a:rPr>
              <a:t>new</a:t>
            </a:r>
            <a:r>
              <a:rPr lang="en-US" dirty="0">
                <a:solidFill>
                  <a:srgbClr val="262626"/>
                </a:solidFill>
                <a:latin typeface="CourierNewPSMT" panose="02070309020205020404" pitchFamily="49" charset="0"/>
              </a:rPr>
              <a:t> Queue&lt;</a:t>
            </a:r>
            <a:r>
              <a:rPr lang="en-US" b="1" dirty="0">
                <a:solidFill>
                  <a:srgbClr val="0A5287"/>
                </a:solidFill>
                <a:latin typeface="CourierNewPS-BoldMT" panose="02070309020205020404" pitchFamily="49" charset="0"/>
              </a:rPr>
              <a:t>string</a:t>
            </a:r>
            <a:r>
              <a:rPr lang="en-US" dirty="0">
                <a:solidFill>
                  <a:srgbClr val="262626"/>
                </a:solidFill>
                <a:latin typeface="CourierNewPSMT" panose="02070309020205020404" pitchFamily="49" charset="0"/>
              </a:rPr>
              <a:t>&gt;(); </a:t>
            </a:r>
          </a:p>
          <a:p>
            <a:endParaRPr lang="en-US" dirty="0">
              <a:solidFill>
                <a:srgbClr val="262626"/>
              </a:solidFill>
              <a:latin typeface="CourierNewPSMT" panose="02070309020205020404" pitchFamily="49" charset="0"/>
            </a:endParaRPr>
          </a:p>
          <a:p>
            <a:r>
              <a:rPr lang="en-US" dirty="0">
                <a:solidFill>
                  <a:srgbClr val="0F7201"/>
                </a:solidFill>
                <a:latin typeface="CourierNewPSMT" panose="02070309020205020404" pitchFamily="49" charset="0"/>
              </a:rPr>
              <a:t>// Add an item to the queue</a:t>
            </a:r>
          </a:p>
          <a:p>
            <a:r>
              <a:rPr lang="en-US" dirty="0" err="1">
                <a:solidFill>
                  <a:srgbClr val="262626"/>
                </a:solidFill>
                <a:latin typeface="CourierNewPSMT" panose="02070309020205020404" pitchFamily="49" charset="0"/>
              </a:rPr>
              <a:t>queue.Enqueue</a:t>
            </a:r>
            <a:r>
              <a:rPr lang="en-US" dirty="0">
                <a:solidFill>
                  <a:srgbClr val="262626"/>
                </a:solidFill>
                <a:latin typeface="CourierNewPSMT" panose="02070309020205020404" pitchFamily="49" charset="0"/>
              </a:rPr>
              <a:t>(</a:t>
            </a:r>
            <a:r>
              <a:rPr lang="en-US" dirty="0">
                <a:solidFill>
                  <a:srgbClr val="0000FF"/>
                </a:solidFill>
                <a:latin typeface="CourierNewPSMT" panose="02070309020205020404" pitchFamily="49" charset="0"/>
              </a:rPr>
              <a:t>"transaction1"</a:t>
            </a:r>
            <a:r>
              <a:rPr lang="en-US" dirty="0">
                <a:solidFill>
                  <a:srgbClr val="262626"/>
                </a:solidFill>
                <a:latin typeface="CourierNewPSMT" panose="02070309020205020404" pitchFamily="49" charset="0"/>
              </a:rPr>
              <a:t>); </a:t>
            </a:r>
          </a:p>
          <a:p>
            <a:endParaRPr lang="en-US" dirty="0">
              <a:solidFill>
                <a:srgbClr val="262626"/>
              </a:solidFill>
              <a:latin typeface="CourierNewPSMT" panose="02070309020205020404" pitchFamily="49" charset="0"/>
            </a:endParaRPr>
          </a:p>
          <a:p>
            <a:r>
              <a:rPr lang="en-US" dirty="0">
                <a:solidFill>
                  <a:srgbClr val="0F7201"/>
                </a:solidFill>
                <a:latin typeface="CourierNewPSMT" panose="02070309020205020404" pitchFamily="49" charset="0"/>
              </a:rPr>
              <a:t>// Check to see if the queue contains a given item </a:t>
            </a:r>
          </a:p>
          <a:p>
            <a:r>
              <a:rPr lang="en-US" b="1" dirty="0" err="1">
                <a:solidFill>
                  <a:srgbClr val="0A5287"/>
                </a:solidFill>
                <a:latin typeface="CourierNewPS-BoldMT" panose="02070309020205020404" pitchFamily="49" charset="0"/>
              </a:rPr>
              <a:t>var</a:t>
            </a:r>
            <a:r>
              <a:rPr lang="en-US" dirty="0">
                <a:solidFill>
                  <a:srgbClr val="262626"/>
                </a:solidFill>
                <a:latin typeface="CourierNewPSMT" panose="02070309020205020404" pitchFamily="49" charset="0"/>
              </a:rPr>
              <a:t> contains = </a:t>
            </a:r>
            <a:r>
              <a:rPr lang="en-US" dirty="0" err="1">
                <a:solidFill>
                  <a:srgbClr val="262626"/>
                </a:solidFill>
                <a:latin typeface="CourierNewPSMT" panose="02070309020205020404" pitchFamily="49" charset="0"/>
              </a:rPr>
              <a:t>queue.Contains</a:t>
            </a:r>
            <a:r>
              <a:rPr lang="en-US" dirty="0">
                <a:solidFill>
                  <a:srgbClr val="262626"/>
                </a:solidFill>
                <a:latin typeface="CourierNewPSMT" panose="02070309020205020404" pitchFamily="49" charset="0"/>
              </a:rPr>
              <a:t>(</a:t>
            </a:r>
            <a:r>
              <a:rPr lang="en-US" dirty="0">
                <a:solidFill>
                  <a:srgbClr val="0000FF"/>
                </a:solidFill>
                <a:latin typeface="CourierNewPSMT" panose="02070309020205020404" pitchFamily="49" charset="0"/>
              </a:rPr>
              <a:t>"transaction1"</a:t>
            </a:r>
            <a:r>
              <a:rPr lang="en-US" dirty="0">
                <a:solidFill>
                  <a:srgbClr val="262626"/>
                </a:solidFill>
                <a:latin typeface="CourierNewPSMT" panose="02070309020205020404" pitchFamily="49" charset="0"/>
              </a:rPr>
              <a:t>); </a:t>
            </a:r>
          </a:p>
          <a:p>
            <a:endParaRPr lang="en-US" dirty="0">
              <a:solidFill>
                <a:srgbClr val="262626"/>
              </a:solidFill>
              <a:latin typeface="CourierNewPSMT" panose="02070309020205020404" pitchFamily="49" charset="0"/>
            </a:endParaRPr>
          </a:p>
          <a:p>
            <a:r>
              <a:rPr lang="en-US" dirty="0">
                <a:solidFill>
                  <a:srgbClr val="0F7201"/>
                </a:solidFill>
                <a:latin typeface="CourierNewPSMT" panose="02070309020205020404" pitchFamily="49" charset="0"/>
              </a:rPr>
              <a:t>// Remove and return the item on the front of the queue</a:t>
            </a:r>
          </a:p>
          <a:p>
            <a:r>
              <a:rPr lang="en-US" b="1" dirty="0" err="1">
                <a:solidFill>
                  <a:srgbClr val="0A5287"/>
                </a:solidFill>
                <a:latin typeface="CourierNewPS-BoldMT" panose="02070309020205020404" pitchFamily="49" charset="0"/>
              </a:rPr>
              <a:t>var</a:t>
            </a:r>
            <a:r>
              <a:rPr lang="en-US" dirty="0">
                <a:solidFill>
                  <a:srgbClr val="262626"/>
                </a:solidFill>
                <a:latin typeface="CourierNewPSMT" panose="02070309020205020404" pitchFamily="49" charset="0"/>
              </a:rPr>
              <a:t> front = </a:t>
            </a:r>
            <a:r>
              <a:rPr lang="en-US" dirty="0" err="1">
                <a:solidFill>
                  <a:srgbClr val="262626"/>
                </a:solidFill>
                <a:latin typeface="CourierNewPSMT" panose="02070309020205020404" pitchFamily="49" charset="0"/>
              </a:rPr>
              <a:t>queue.Dequeue</a:t>
            </a:r>
            <a:r>
              <a:rPr lang="en-US" dirty="0">
                <a:solidFill>
                  <a:srgbClr val="262626"/>
                </a:solidFill>
                <a:latin typeface="CourierNewPSMT" panose="02070309020205020404" pitchFamily="49" charset="0"/>
              </a:rPr>
              <a:t>(); </a:t>
            </a:r>
          </a:p>
          <a:p>
            <a:endParaRPr lang="en-US" dirty="0">
              <a:solidFill>
                <a:srgbClr val="262626"/>
              </a:solidFill>
              <a:latin typeface="CourierNewPSMT" panose="02070309020205020404" pitchFamily="49" charset="0"/>
            </a:endParaRPr>
          </a:p>
          <a:p>
            <a:r>
              <a:rPr lang="en-US" dirty="0">
                <a:solidFill>
                  <a:srgbClr val="0F7201"/>
                </a:solidFill>
                <a:latin typeface="CourierNewPSMT" panose="02070309020205020404" pitchFamily="49" charset="0"/>
              </a:rPr>
              <a:t>// Return the item on the front without removing it </a:t>
            </a:r>
          </a:p>
          <a:p>
            <a:r>
              <a:rPr lang="en-US" b="1" dirty="0" err="1">
                <a:solidFill>
                  <a:srgbClr val="0A5287"/>
                </a:solidFill>
                <a:latin typeface="CourierNewPS-BoldMT" panose="02070309020205020404" pitchFamily="49" charset="0"/>
              </a:rPr>
              <a:t>var</a:t>
            </a:r>
            <a:r>
              <a:rPr lang="en-US" dirty="0">
                <a:solidFill>
                  <a:srgbClr val="262626"/>
                </a:solidFill>
                <a:latin typeface="CourierNewPSMT" panose="02070309020205020404" pitchFamily="49" charset="0"/>
              </a:rPr>
              <a:t> top = </a:t>
            </a:r>
            <a:r>
              <a:rPr lang="en-US" dirty="0" err="1">
                <a:solidFill>
                  <a:srgbClr val="262626"/>
                </a:solidFill>
                <a:latin typeface="CourierNewPSMT" panose="02070309020205020404" pitchFamily="49" charset="0"/>
              </a:rPr>
              <a:t>queue.Peek</a:t>
            </a:r>
            <a:r>
              <a:rPr lang="en-US" dirty="0">
                <a:solidFill>
                  <a:srgbClr val="262626"/>
                </a:solidFill>
                <a:latin typeface="CourierNewPSMT" panose="02070309020205020404" pitchFamily="49" charset="0"/>
              </a:rPr>
              <a:t>();             </a:t>
            </a:r>
          </a:p>
          <a:p>
            <a:endParaRPr lang="en-US" dirty="0">
              <a:solidFill>
                <a:srgbClr val="262626"/>
              </a:solidFill>
              <a:latin typeface="CourierNewPSMT" panose="02070309020205020404" pitchFamily="49" charset="0"/>
            </a:endParaRPr>
          </a:p>
          <a:p>
            <a:r>
              <a:rPr lang="en-US" dirty="0">
                <a:solidFill>
                  <a:srgbClr val="0F7201"/>
                </a:solidFill>
                <a:latin typeface="CourierNewPSMT" panose="02070309020205020404" pitchFamily="49" charset="0"/>
              </a:rPr>
              <a:t>// Remove all items from queue </a:t>
            </a:r>
          </a:p>
          <a:p>
            <a:r>
              <a:rPr lang="en-US" dirty="0" err="1">
                <a:solidFill>
                  <a:srgbClr val="262626"/>
                </a:solidFill>
                <a:latin typeface="CourierNewPSMT" panose="02070309020205020404" pitchFamily="49" charset="0"/>
              </a:rPr>
              <a:t>queue.Clear</a:t>
            </a:r>
            <a:r>
              <a:rPr lang="en-US" dirty="0">
                <a:solidFill>
                  <a:srgbClr val="262626"/>
                </a:solidFill>
                <a:latin typeface="CourierNewPSMT" panose="02070309020205020404" pitchFamily="49" charset="0"/>
              </a:rPr>
              <a:t>(); </a:t>
            </a:r>
          </a:p>
          <a:p>
            <a:endParaRPr lang="en-US" dirty="0">
              <a:solidFill>
                <a:srgbClr val="262626"/>
              </a:solidFill>
              <a:latin typeface="CourierNewPSMT" panose="02070309020205020404" pitchFamily="49" charset="0"/>
            </a:endParaRPr>
          </a:p>
          <a:p>
            <a:r>
              <a:rPr lang="en-US" dirty="0">
                <a:solidFill>
                  <a:srgbClr val="0F7201"/>
                </a:solidFill>
                <a:latin typeface="CourierNewPSMT" panose="02070309020205020404" pitchFamily="49" charset="0"/>
              </a:rPr>
              <a:t>// Get the number of items in the queue</a:t>
            </a:r>
          </a:p>
          <a:p>
            <a:r>
              <a:rPr lang="en-US" b="1" dirty="0" err="1">
                <a:solidFill>
                  <a:srgbClr val="0A5287"/>
                </a:solidFill>
                <a:latin typeface="CourierNewPS-BoldMT" panose="02070309020205020404" pitchFamily="49" charset="0"/>
              </a:rPr>
              <a:t>var</a:t>
            </a:r>
            <a:r>
              <a:rPr lang="en-US" dirty="0">
                <a:solidFill>
                  <a:srgbClr val="262626"/>
                </a:solidFill>
                <a:latin typeface="CourierNewPSMT" panose="02070309020205020404" pitchFamily="49" charset="0"/>
              </a:rPr>
              <a:t> count = </a:t>
            </a:r>
            <a:r>
              <a:rPr lang="en-US" dirty="0" err="1">
                <a:solidFill>
                  <a:srgbClr val="262626"/>
                </a:solidFill>
                <a:latin typeface="CourierNewPSMT" panose="02070309020205020404" pitchFamily="49" charset="0"/>
              </a:rPr>
              <a:t>queue.Count</a:t>
            </a:r>
            <a:r>
              <a:rPr lang="en-US" dirty="0">
                <a:solidFill>
                  <a:srgbClr val="262626"/>
                </a:solidFill>
                <a:latin typeface="CourierNewPSMT" panose="02070309020205020404" pitchFamily="49" charset="0"/>
              </a:rPr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03133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8E6798-3631-A14C-905C-DAC0201DB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C# - Collections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BF2298-3C01-0F45-A98F-F0D4F50DF9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Lists are fast when you need to access an element by index, but searching for an item in a list is slow since it requires a linear search.</a:t>
            </a:r>
          </a:p>
          <a:p>
            <a:r>
              <a:rPr lang="en-US" dirty="0"/>
              <a:t>Dictionaries provide fast lookups by key. Keys should be unique and cannot be null.</a:t>
            </a:r>
          </a:p>
          <a:p>
            <a:r>
              <a:rPr lang="en-US" dirty="0" err="1"/>
              <a:t>HashSets</a:t>
            </a:r>
            <a:r>
              <a:rPr lang="en-US" dirty="0"/>
              <a:t> are useful when you need fast lookups to see if an element exists in a set or not.</a:t>
            </a:r>
          </a:p>
          <a:p>
            <a:r>
              <a:rPr lang="en-US" dirty="0"/>
              <a:t>Stacks provide LIFO (Last-In-First-Out) </a:t>
            </a:r>
            <a:r>
              <a:rPr lang="en-US" dirty="0" err="1"/>
              <a:t>behaviour</a:t>
            </a:r>
            <a:r>
              <a:rPr lang="en-US" dirty="0"/>
              <a:t> and are useful when you need to provide the user with a way to go back.</a:t>
            </a:r>
          </a:p>
          <a:p>
            <a:r>
              <a:rPr lang="en-US" dirty="0"/>
              <a:t>Queues provide FIFO (First-In-First-Out) </a:t>
            </a:r>
            <a:r>
              <a:rPr lang="en-US" dirty="0" err="1"/>
              <a:t>behaviour</a:t>
            </a:r>
            <a:r>
              <a:rPr lang="en-US" dirty="0"/>
              <a:t> and are useful to process items in the order arrived.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DA3E63-887F-014D-8175-2EE00BEDC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73694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CEB12-86BB-1C4A-A14E-FDF6D0DF4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BD0E05-466E-614C-8324-7C01E34071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4D74A2-5129-7B41-A0BF-2BDD1E5C3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75131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CEB12-86BB-1C4A-A14E-FDF6D0DF4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BD0E05-466E-614C-8324-7C01E34071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4D74A2-5129-7B41-A0BF-2BDD1E5C3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83202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CEB12-86BB-1C4A-A14E-FDF6D0DF4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BD0E05-466E-614C-8324-7C01E34071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4D74A2-5129-7B41-A0BF-2BDD1E5C3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69850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CEB12-86BB-1C4A-A14E-FDF6D0DF4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BD0E05-466E-614C-8324-7C01E34071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4D74A2-5129-7B41-A0BF-2BDD1E5C3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29452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8E6798-3631-A14C-905C-DAC0201DB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C#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BF2298-3C01-0F45-A98F-F0D4F50DF9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DA3E63-887F-014D-8175-2EE00BEDC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85350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CEB12-86BB-1C4A-A14E-FDF6D0DF4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BD0E05-466E-614C-8324-7C01E34071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4D74A2-5129-7B41-A0BF-2BDD1E5C3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548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9D6F98-3CB4-1B42-8BBE-CF7689F5A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C# - Struct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702BF7-A592-5C4D-8C12-DF3A54B041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Like a class, but struct is </a:t>
            </a:r>
            <a:r>
              <a:rPr lang="en-US" b="1" dirty="0"/>
              <a:t>value</a:t>
            </a:r>
            <a:r>
              <a:rPr lang="en-US" dirty="0"/>
              <a:t> type</a:t>
            </a:r>
          </a:p>
          <a:p>
            <a:r>
              <a:rPr lang="en-US" dirty="0"/>
              <a:t>Can’t be inherited or use a base class.</a:t>
            </a:r>
          </a:p>
          <a:p>
            <a:r>
              <a:rPr lang="en-US" dirty="0"/>
              <a:t>Can implement an interface(s)</a:t>
            </a:r>
          </a:p>
          <a:p>
            <a:r>
              <a:rPr lang="en-US" dirty="0"/>
              <a:t>Can’t have default constructor</a:t>
            </a:r>
          </a:p>
          <a:p>
            <a:r>
              <a:rPr lang="en-US" dirty="0"/>
              <a:t>Fields cannot be initialized unless they are declared as </a:t>
            </a:r>
            <a:r>
              <a:rPr lang="en-US" b="1" dirty="0" err="1"/>
              <a:t>const</a:t>
            </a:r>
            <a:r>
              <a:rPr lang="en-US" dirty="0"/>
              <a:t> or </a:t>
            </a:r>
            <a:r>
              <a:rPr lang="en-US" b="1" dirty="0"/>
              <a:t>static</a:t>
            </a:r>
            <a:r>
              <a:rPr lang="en-US" dirty="0"/>
              <a:t>.</a:t>
            </a:r>
          </a:p>
          <a:p>
            <a:r>
              <a:rPr lang="en-US" dirty="0"/>
              <a:t>Can be instantiated without the </a:t>
            </a:r>
            <a:r>
              <a:rPr lang="en-US" b="1" dirty="0"/>
              <a:t>new</a:t>
            </a:r>
            <a:r>
              <a:rPr lang="en-US" dirty="0"/>
              <a:t> keyword</a:t>
            </a:r>
          </a:p>
          <a:p>
            <a:pPr lvl="1"/>
            <a:r>
              <a:rPr lang="en-US" dirty="0"/>
              <a:t>Fields will remain unassigned and the object cannot be used until all of the fields are initialized. This includes the inability to get or set values through auto-implemented properties.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E4AE19-568B-104B-857A-4F6FF2E3E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170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4535B-B82B-BB44-AA91-40CA8AA3C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C# - Struct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F8953C-55EE-2345-BBEE-35EA7BA06D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088324-87E7-A748-B006-46FFEA492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C1D3470-965B-AE45-B3AE-CE4DE8E2F33D}"/>
              </a:ext>
            </a:extLst>
          </p:cNvPr>
          <p:cNvSpPr txBox="1"/>
          <p:nvPr/>
        </p:nvSpPr>
        <p:spPr>
          <a:xfrm>
            <a:off x="5005449" y="452718"/>
            <a:ext cx="4874821" cy="230832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C"/>
                </a:solidFill>
                <a:latin typeface="Menlo-Regular" panose="020B0609030804020204" pitchFamily="49" charset="0"/>
              </a:rPr>
              <a:t>public</a:t>
            </a:r>
            <a:r>
              <a:rPr lang="en-US" dirty="0">
                <a:solidFill>
                  <a:prstClr val="black"/>
                </a:solidFill>
                <a:latin typeface="Menlo-Regular" panose="020B0609030804020204" pitchFamily="49" charset="0"/>
              </a:rPr>
              <a:t> </a:t>
            </a:r>
            <a:r>
              <a:rPr lang="en-US" dirty="0">
                <a:solidFill>
                  <a:srgbClr val="0000FC"/>
                </a:solidFill>
                <a:latin typeface="Menlo-Regular" panose="020B0609030804020204" pitchFamily="49" charset="0"/>
              </a:rPr>
              <a:t>struct</a:t>
            </a:r>
            <a:r>
              <a:rPr lang="en-US" dirty="0">
                <a:solidFill>
                  <a:prstClr val="black"/>
                </a:solidFill>
                <a:latin typeface="Menlo-Regular" panose="020B0609030804020204" pitchFamily="49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Menlo-Regular" panose="020B0609030804020204" pitchFamily="49" charset="0"/>
              </a:rPr>
              <a:t>CoOrds</a:t>
            </a:r>
            <a:r>
              <a:rPr lang="en-US" dirty="0">
                <a:solidFill>
                  <a:prstClr val="black"/>
                </a:solidFill>
                <a:latin typeface="Menlo-Regular" panose="020B0609030804020204" pitchFamily="49" charset="0"/>
              </a:rPr>
              <a:t>{</a:t>
            </a:r>
          </a:p>
          <a:p>
            <a:r>
              <a:rPr lang="en-US" dirty="0">
                <a:solidFill>
                  <a:prstClr val="black"/>
                </a:solidFill>
                <a:latin typeface="Menlo-Regular" panose="020B0609030804020204" pitchFamily="49" charset="0"/>
              </a:rPr>
              <a:t>    </a:t>
            </a:r>
            <a:r>
              <a:rPr lang="en-US" dirty="0">
                <a:solidFill>
                  <a:srgbClr val="0000FC"/>
                </a:solidFill>
                <a:latin typeface="Menlo-Regular" panose="020B0609030804020204" pitchFamily="49" charset="0"/>
              </a:rPr>
              <a:t>public</a:t>
            </a:r>
            <a:r>
              <a:rPr lang="en-US" dirty="0">
                <a:solidFill>
                  <a:prstClr val="black"/>
                </a:solidFill>
                <a:latin typeface="Menlo-Regular" panose="020B0609030804020204" pitchFamily="49" charset="0"/>
              </a:rPr>
              <a:t> </a:t>
            </a:r>
            <a:r>
              <a:rPr lang="en-US" dirty="0" err="1">
                <a:solidFill>
                  <a:srgbClr val="0000FC"/>
                </a:solidFill>
                <a:latin typeface="Menlo-Regular" panose="020B0609030804020204" pitchFamily="49" charset="0"/>
              </a:rPr>
              <a:t>int</a:t>
            </a:r>
            <a:r>
              <a:rPr lang="en-US" dirty="0">
                <a:solidFill>
                  <a:prstClr val="black"/>
                </a:solidFill>
                <a:latin typeface="Menlo-Regular" panose="020B0609030804020204" pitchFamily="49" charset="0"/>
              </a:rPr>
              <a:t> x, y;</a:t>
            </a:r>
          </a:p>
          <a:p>
            <a:r>
              <a:rPr lang="en-US" dirty="0">
                <a:solidFill>
                  <a:prstClr val="black"/>
                </a:solidFill>
                <a:latin typeface="Menlo-Regular" panose="020B0609030804020204" pitchFamily="49" charset="0"/>
              </a:rPr>
              <a:t>    </a:t>
            </a:r>
            <a:r>
              <a:rPr lang="en-US" dirty="0">
                <a:solidFill>
                  <a:srgbClr val="0000FC"/>
                </a:solidFill>
                <a:latin typeface="Menlo-Regular" panose="020B0609030804020204" pitchFamily="49" charset="0"/>
              </a:rPr>
              <a:t>public</a:t>
            </a:r>
            <a:r>
              <a:rPr lang="en-US" dirty="0">
                <a:solidFill>
                  <a:prstClr val="black"/>
                </a:solidFill>
                <a:latin typeface="Menlo-Regular" panose="020B0609030804020204" pitchFamily="49" charset="0"/>
              </a:rPr>
              <a:t> </a:t>
            </a:r>
            <a:r>
              <a:rPr lang="en-US" dirty="0" err="1">
                <a:solidFill>
                  <a:srgbClr val="0D6A88"/>
                </a:solidFill>
                <a:latin typeface="Menlo-Regular" panose="020B0609030804020204" pitchFamily="49" charset="0"/>
              </a:rPr>
              <a:t>CoOrds</a:t>
            </a:r>
            <a:r>
              <a:rPr lang="en-US" dirty="0">
                <a:solidFill>
                  <a:prstClr val="black"/>
                </a:solidFill>
                <a:latin typeface="Menlo-Regular" panose="020B0609030804020204" pitchFamily="49" charset="0"/>
              </a:rPr>
              <a:t>(</a:t>
            </a:r>
            <a:r>
              <a:rPr lang="en-US" dirty="0" err="1">
                <a:solidFill>
                  <a:srgbClr val="0000FC"/>
                </a:solidFill>
                <a:latin typeface="Menlo-Regular" panose="020B0609030804020204" pitchFamily="49" charset="0"/>
              </a:rPr>
              <a:t>int</a:t>
            </a:r>
            <a:r>
              <a:rPr lang="en-US" dirty="0">
                <a:solidFill>
                  <a:prstClr val="black"/>
                </a:solidFill>
                <a:latin typeface="Menlo-Regular" panose="020B0609030804020204" pitchFamily="49" charset="0"/>
              </a:rPr>
              <a:t> p1, </a:t>
            </a:r>
            <a:r>
              <a:rPr lang="en-US" dirty="0" err="1">
                <a:solidFill>
                  <a:srgbClr val="0000FC"/>
                </a:solidFill>
                <a:latin typeface="Menlo-Regular" panose="020B0609030804020204" pitchFamily="49" charset="0"/>
              </a:rPr>
              <a:t>int</a:t>
            </a:r>
            <a:r>
              <a:rPr lang="en-US" dirty="0">
                <a:solidFill>
                  <a:prstClr val="black"/>
                </a:solidFill>
                <a:latin typeface="Menlo-Regular" panose="020B0609030804020204" pitchFamily="49" charset="0"/>
              </a:rPr>
              <a:t> p2)</a:t>
            </a:r>
          </a:p>
          <a:p>
            <a:r>
              <a:rPr lang="en-US" dirty="0">
                <a:solidFill>
                  <a:prstClr val="black"/>
                </a:solidFill>
                <a:latin typeface="Menlo-Regular" panose="020B0609030804020204" pitchFamily="49" charset="0"/>
              </a:rPr>
              <a:t>    {</a:t>
            </a:r>
          </a:p>
          <a:p>
            <a:r>
              <a:rPr lang="en-US" dirty="0">
                <a:solidFill>
                  <a:prstClr val="black"/>
                </a:solidFill>
                <a:latin typeface="Menlo-Regular" panose="020B0609030804020204" pitchFamily="49" charset="0"/>
              </a:rPr>
              <a:t>        x = p1;</a:t>
            </a:r>
          </a:p>
          <a:p>
            <a:r>
              <a:rPr lang="en-US" dirty="0">
                <a:solidFill>
                  <a:prstClr val="black"/>
                </a:solidFill>
                <a:latin typeface="Menlo-Regular" panose="020B0609030804020204" pitchFamily="49" charset="0"/>
              </a:rPr>
              <a:t>        y = p2;</a:t>
            </a:r>
          </a:p>
          <a:p>
            <a:r>
              <a:rPr lang="en-US" dirty="0">
                <a:solidFill>
                  <a:prstClr val="black"/>
                </a:solidFill>
                <a:latin typeface="Menlo-Regular" panose="020B0609030804020204" pitchFamily="49" charset="0"/>
              </a:rPr>
              <a:t>    }</a:t>
            </a:r>
          </a:p>
          <a:p>
            <a:r>
              <a:rPr lang="en-US" dirty="0">
                <a:solidFill>
                  <a:prstClr val="black"/>
                </a:solidFill>
                <a:latin typeface="Menlo-Regular" panose="020B0609030804020204" pitchFamily="49" charset="0"/>
              </a:rPr>
              <a:t>}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3E0632-5CE0-4A4D-8D7B-CA7009A3D0B8}"/>
              </a:ext>
            </a:extLst>
          </p:cNvPr>
          <p:cNvSpPr txBox="1"/>
          <p:nvPr/>
        </p:nvSpPr>
        <p:spPr>
          <a:xfrm>
            <a:off x="1229096" y="2917247"/>
            <a:ext cx="6644244" cy="313932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Menlo-Regular" panose="020B0609030804020204" pitchFamily="49" charset="0"/>
              </a:rPr>
              <a:t> </a:t>
            </a:r>
            <a:r>
              <a:rPr lang="en-US" dirty="0">
                <a:solidFill>
                  <a:srgbClr val="0000FC"/>
                </a:solidFill>
                <a:latin typeface="Menlo-Regular" panose="020B0609030804020204" pitchFamily="49" charset="0"/>
              </a:rPr>
              <a:t>static</a:t>
            </a:r>
            <a:r>
              <a:rPr lang="en-US" dirty="0">
                <a:solidFill>
                  <a:prstClr val="black"/>
                </a:solidFill>
                <a:latin typeface="Menlo-Regular" panose="020B0609030804020204" pitchFamily="49" charset="0"/>
              </a:rPr>
              <a:t> </a:t>
            </a:r>
            <a:r>
              <a:rPr lang="en-US" dirty="0">
                <a:solidFill>
                  <a:srgbClr val="0000FC"/>
                </a:solidFill>
                <a:latin typeface="Menlo-Regular" panose="020B0609030804020204" pitchFamily="49" charset="0"/>
              </a:rPr>
              <a:t>void</a:t>
            </a:r>
            <a:r>
              <a:rPr lang="en-US" dirty="0">
                <a:solidFill>
                  <a:prstClr val="black"/>
                </a:solidFill>
                <a:latin typeface="Menlo-Regular" panose="020B0609030804020204" pitchFamily="49" charset="0"/>
              </a:rPr>
              <a:t> </a:t>
            </a:r>
            <a:r>
              <a:rPr lang="en-US" dirty="0">
                <a:solidFill>
                  <a:srgbClr val="0D6A88"/>
                </a:solidFill>
                <a:latin typeface="Menlo-Regular" panose="020B0609030804020204" pitchFamily="49" charset="0"/>
              </a:rPr>
              <a:t>Main</a:t>
            </a:r>
            <a:r>
              <a:rPr lang="en-US" dirty="0">
                <a:solidFill>
                  <a:prstClr val="black"/>
                </a:solidFill>
                <a:latin typeface="Menlo-Regular" panose="020B0609030804020204" pitchFamily="49" charset="0"/>
              </a:rPr>
              <a:t>()</a:t>
            </a:r>
          </a:p>
          <a:p>
            <a:r>
              <a:rPr lang="en-US" dirty="0">
                <a:solidFill>
                  <a:prstClr val="black"/>
                </a:solidFill>
                <a:latin typeface="Menlo-Regular" panose="020B0609030804020204" pitchFamily="49" charset="0"/>
              </a:rPr>
              <a:t>    {</a:t>
            </a:r>
          </a:p>
          <a:p>
            <a:r>
              <a:rPr lang="en-US" dirty="0">
                <a:solidFill>
                  <a:prstClr val="black"/>
                </a:solidFill>
                <a:latin typeface="Menlo-Regular" panose="020B0609030804020204" pitchFamily="49" charset="0"/>
              </a:rPr>
              <a:t>        </a:t>
            </a:r>
            <a:r>
              <a:rPr lang="en-US" dirty="0">
                <a:solidFill>
                  <a:srgbClr val="0F7001"/>
                </a:solidFill>
                <a:latin typeface="Menlo-Regular" panose="020B0609030804020204" pitchFamily="49" charset="0"/>
              </a:rPr>
              <a:t>// Initialize:</a:t>
            </a:r>
          </a:p>
          <a:p>
            <a:r>
              <a:rPr lang="en-US" dirty="0">
                <a:solidFill>
                  <a:srgbClr val="0F7001"/>
                </a:solidFill>
                <a:latin typeface="Menlo-Regular" panose="020B0609030804020204" pitchFamily="49" charset="0"/>
              </a:rPr>
              <a:t>   </a:t>
            </a:r>
            <a:r>
              <a:rPr lang="en-US" dirty="0">
                <a:solidFill>
                  <a:prstClr val="black"/>
                </a:solidFill>
                <a:latin typeface="Menlo-Regular" panose="020B0609030804020204" pitchFamily="49" charset="0"/>
              </a:rPr>
              <a:t>     </a:t>
            </a:r>
            <a:r>
              <a:rPr lang="en-US" dirty="0" err="1">
                <a:solidFill>
                  <a:prstClr val="black"/>
                </a:solidFill>
                <a:latin typeface="Menlo-Regular" panose="020B0609030804020204" pitchFamily="49" charset="0"/>
              </a:rPr>
              <a:t>CoOrds</a:t>
            </a:r>
            <a:r>
              <a:rPr lang="en-US" dirty="0">
                <a:solidFill>
                  <a:prstClr val="black"/>
                </a:solidFill>
                <a:latin typeface="Menlo-Regular" panose="020B0609030804020204" pitchFamily="49" charset="0"/>
              </a:rPr>
              <a:t> coords1 = </a:t>
            </a:r>
            <a:r>
              <a:rPr lang="en-US" dirty="0">
                <a:solidFill>
                  <a:srgbClr val="0000FC"/>
                </a:solidFill>
                <a:latin typeface="Menlo-Regular" panose="020B0609030804020204" pitchFamily="49" charset="0"/>
              </a:rPr>
              <a:t>new</a:t>
            </a:r>
            <a:r>
              <a:rPr lang="en-US" dirty="0">
                <a:solidFill>
                  <a:prstClr val="black"/>
                </a:solidFill>
                <a:latin typeface="Menlo-Regular" panose="020B0609030804020204" pitchFamily="49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Menlo-Regular" panose="020B0609030804020204" pitchFamily="49" charset="0"/>
              </a:rPr>
              <a:t>CoOrds</a:t>
            </a:r>
            <a:r>
              <a:rPr lang="en-US" dirty="0">
                <a:solidFill>
                  <a:prstClr val="black"/>
                </a:solidFill>
                <a:latin typeface="Menlo-Regular" panose="020B0609030804020204" pitchFamily="49" charset="0"/>
              </a:rPr>
              <a:t>();        		 	 </a:t>
            </a:r>
            <a:r>
              <a:rPr lang="en-US" dirty="0" err="1">
                <a:solidFill>
                  <a:prstClr val="black"/>
                </a:solidFill>
                <a:latin typeface="Menlo-Regular" panose="020B0609030804020204" pitchFamily="49" charset="0"/>
              </a:rPr>
              <a:t>CoOrds</a:t>
            </a:r>
            <a:r>
              <a:rPr lang="en-US" dirty="0">
                <a:solidFill>
                  <a:prstClr val="black"/>
                </a:solidFill>
                <a:latin typeface="Menlo-Regular" panose="020B0609030804020204" pitchFamily="49" charset="0"/>
              </a:rPr>
              <a:t> coords2 = </a:t>
            </a:r>
            <a:r>
              <a:rPr lang="en-US" dirty="0">
                <a:solidFill>
                  <a:srgbClr val="0000FC"/>
                </a:solidFill>
                <a:latin typeface="Menlo-Regular" panose="020B0609030804020204" pitchFamily="49" charset="0"/>
              </a:rPr>
              <a:t>new</a:t>
            </a:r>
            <a:r>
              <a:rPr lang="en-US" dirty="0">
                <a:solidFill>
                  <a:prstClr val="black"/>
                </a:solidFill>
                <a:latin typeface="Menlo-Regular" panose="020B0609030804020204" pitchFamily="49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Menlo-Regular" panose="020B0609030804020204" pitchFamily="49" charset="0"/>
              </a:rPr>
              <a:t>CoOrds</a:t>
            </a:r>
            <a:r>
              <a:rPr lang="en-US" dirty="0">
                <a:solidFill>
                  <a:prstClr val="black"/>
                </a:solidFill>
                <a:latin typeface="Menlo-Regular" panose="020B0609030804020204" pitchFamily="49" charset="0"/>
              </a:rPr>
              <a:t>(10, 10);</a:t>
            </a:r>
          </a:p>
          <a:p>
            <a:endParaRPr lang="en-US" dirty="0">
              <a:solidFill>
                <a:prstClr val="black"/>
              </a:solidFill>
              <a:latin typeface="Menlo-Regular" panose="020B0609030804020204" pitchFamily="49" charset="0"/>
            </a:endParaRPr>
          </a:p>
          <a:p>
            <a:r>
              <a:rPr lang="en-US" dirty="0">
                <a:solidFill>
                  <a:prstClr val="black"/>
                </a:solidFill>
                <a:latin typeface="Menlo-Regular" panose="020B0609030804020204" pitchFamily="49" charset="0"/>
              </a:rPr>
              <a:t> 		 </a:t>
            </a:r>
            <a:r>
              <a:rPr lang="en-US" dirty="0">
                <a:solidFill>
                  <a:srgbClr val="0F7001"/>
                </a:solidFill>
                <a:latin typeface="Menlo-Regular" panose="020B0609030804020204" pitchFamily="49" charset="0"/>
              </a:rPr>
              <a:t>// Declare an object:</a:t>
            </a:r>
          </a:p>
          <a:p>
            <a:r>
              <a:rPr lang="en-US" dirty="0">
                <a:solidFill>
                  <a:prstClr val="black"/>
                </a:solidFill>
                <a:latin typeface="Menlo-Regular" panose="020B0609030804020204" pitchFamily="49" charset="0"/>
              </a:rPr>
              <a:t>        </a:t>
            </a:r>
            <a:r>
              <a:rPr lang="en-US" dirty="0" err="1">
                <a:solidFill>
                  <a:prstClr val="black"/>
                </a:solidFill>
                <a:latin typeface="Menlo-Regular" panose="020B0609030804020204" pitchFamily="49" charset="0"/>
              </a:rPr>
              <a:t>CoOrds</a:t>
            </a:r>
            <a:r>
              <a:rPr lang="en-US" dirty="0">
                <a:solidFill>
                  <a:prstClr val="black"/>
                </a:solidFill>
                <a:latin typeface="Menlo-Regular" panose="020B0609030804020204" pitchFamily="49" charset="0"/>
              </a:rPr>
              <a:t> coords3;</a:t>
            </a:r>
          </a:p>
          <a:p>
            <a:r>
              <a:rPr lang="en-US" dirty="0">
                <a:solidFill>
                  <a:prstClr val="black"/>
                </a:solidFill>
                <a:latin typeface="Menlo-Regular" panose="020B0609030804020204" pitchFamily="49" charset="0"/>
              </a:rPr>
              <a:t>        </a:t>
            </a:r>
            <a:r>
              <a:rPr lang="en-US" dirty="0">
                <a:solidFill>
                  <a:srgbClr val="0F7001"/>
                </a:solidFill>
                <a:latin typeface="Menlo-Regular" panose="020B0609030804020204" pitchFamily="49" charset="0"/>
              </a:rPr>
              <a:t>// Initialize:</a:t>
            </a:r>
          </a:p>
          <a:p>
            <a:r>
              <a:rPr lang="en-US" dirty="0">
                <a:solidFill>
                  <a:prstClr val="black"/>
                </a:solidFill>
                <a:latin typeface="Menlo-Regular" panose="020B0609030804020204" pitchFamily="49" charset="0"/>
              </a:rPr>
              <a:t>        coords3.x = 10;</a:t>
            </a:r>
          </a:p>
          <a:p>
            <a:r>
              <a:rPr lang="en-US" dirty="0">
                <a:solidFill>
                  <a:prstClr val="black"/>
                </a:solidFill>
                <a:latin typeface="Menlo-Regular" panose="020B0609030804020204" pitchFamily="49" charset="0"/>
              </a:rPr>
              <a:t>        coords3.y = 20;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156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E5264-7BA3-0442-A60E-C83575B7B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C# - Struct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3651BF-A6B7-0344-853B-8C5E69D7E9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When to use struct?</a:t>
            </a:r>
          </a:p>
          <a:p>
            <a:r>
              <a:rPr lang="en-US" b="1" dirty="0"/>
              <a:t>CONSIDER</a:t>
            </a:r>
            <a:r>
              <a:rPr lang="en-US" dirty="0"/>
              <a:t> defining a struct instead of a class if instances of the type are small and commonly short-lived or are commonly embedded in other objects.</a:t>
            </a:r>
          </a:p>
          <a:p>
            <a:r>
              <a:rPr lang="en-US" b="1" dirty="0"/>
              <a:t>AVOID</a:t>
            </a:r>
            <a:r>
              <a:rPr lang="en-US" dirty="0"/>
              <a:t> defining a struct unless the type has all of the following characteristics: </a:t>
            </a:r>
          </a:p>
          <a:p>
            <a:pPr lvl="1"/>
            <a:r>
              <a:rPr lang="en-US" dirty="0"/>
              <a:t>It logically represents a single value, similar to primitive types (</a:t>
            </a:r>
            <a:r>
              <a:rPr lang="en-US" dirty="0" err="1"/>
              <a:t>int</a:t>
            </a:r>
            <a:r>
              <a:rPr lang="en-US" dirty="0"/>
              <a:t>, double, etc.). </a:t>
            </a:r>
          </a:p>
          <a:p>
            <a:pPr lvl="1"/>
            <a:r>
              <a:rPr lang="en-US" dirty="0"/>
              <a:t>It has an instance size under 16 bytes. </a:t>
            </a:r>
          </a:p>
          <a:p>
            <a:pPr lvl="1"/>
            <a:r>
              <a:rPr lang="en-US" dirty="0"/>
              <a:t>It is immutable. </a:t>
            </a:r>
          </a:p>
          <a:p>
            <a:pPr lvl="1"/>
            <a:r>
              <a:rPr lang="en-US" dirty="0"/>
              <a:t>It will not have to be boxed frequently.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CADDF5-DC64-8344-9181-325B2ECAD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3435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6198F-BFC1-594D-B9A6-38BD35953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C# - Boxing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9359E7-49D0-554E-A6E0-C4AB54CEBF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Boxing is the process of converting a </a:t>
            </a:r>
            <a:r>
              <a:rPr lang="en-US" b="1" dirty="0"/>
              <a:t>value</a:t>
            </a:r>
            <a:r>
              <a:rPr lang="en-US" dirty="0"/>
              <a:t> type to the type object or to any interface type implemented by this value type.</a:t>
            </a:r>
          </a:p>
          <a:p>
            <a:r>
              <a:rPr lang="en-US" dirty="0"/>
              <a:t>Boxing is implicit; unboxing is explicit. </a:t>
            </a:r>
          </a:p>
          <a:p>
            <a:r>
              <a:rPr lang="en-US" dirty="0"/>
              <a:t>Boxing is expensive!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928F14-1191-B140-AAE7-62AFC5D43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7BFFCBB-B4D1-B849-81BD-441C4F77CCD2}"/>
              </a:ext>
            </a:extLst>
          </p:cNvPr>
          <p:cNvSpPr txBox="1"/>
          <p:nvPr/>
        </p:nvSpPr>
        <p:spPr>
          <a:xfrm>
            <a:off x="6858002" y="2903517"/>
            <a:ext cx="4488871" cy="92333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0000FC"/>
                </a:solidFill>
                <a:latin typeface="Menlo-Regular" panose="020B0609030804020204" pitchFamily="49" charset="0"/>
              </a:rPr>
              <a:t>int</a:t>
            </a:r>
            <a:r>
              <a:rPr lang="en-US" dirty="0">
                <a:solidFill>
                  <a:prstClr val="black"/>
                </a:solidFill>
                <a:latin typeface="Menlo-Regular" panose="020B0609030804020204" pitchFamily="49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Menlo-Regular" panose="020B0609030804020204" pitchFamily="49" charset="0"/>
              </a:rPr>
              <a:t>i</a:t>
            </a:r>
            <a:r>
              <a:rPr lang="en-US" dirty="0">
                <a:solidFill>
                  <a:prstClr val="black"/>
                </a:solidFill>
                <a:latin typeface="Menlo-Regular" panose="020B0609030804020204" pitchFamily="49" charset="0"/>
              </a:rPr>
              <a:t> = 123;</a:t>
            </a:r>
            <a:br>
              <a:rPr lang="en-US" dirty="0">
                <a:solidFill>
                  <a:prstClr val="black"/>
                </a:solidFill>
                <a:latin typeface="Menlo-Regular" panose="020B0609030804020204" pitchFamily="49" charset="0"/>
              </a:rPr>
            </a:br>
            <a:r>
              <a:rPr lang="en-US" dirty="0">
                <a:solidFill>
                  <a:srgbClr val="0F7001"/>
                </a:solidFill>
                <a:latin typeface="Menlo-Regular" panose="020B0609030804020204" pitchFamily="49" charset="0"/>
              </a:rPr>
              <a:t>// The following line boxes </a:t>
            </a:r>
            <a:r>
              <a:rPr lang="en-US" dirty="0" err="1">
                <a:solidFill>
                  <a:srgbClr val="0F7001"/>
                </a:solidFill>
                <a:latin typeface="Menlo-Regular" panose="020B0609030804020204" pitchFamily="49" charset="0"/>
              </a:rPr>
              <a:t>i</a:t>
            </a:r>
            <a:r>
              <a:rPr lang="en-US" dirty="0">
                <a:solidFill>
                  <a:srgbClr val="0F7001"/>
                </a:solidFill>
                <a:latin typeface="Menlo-Regular" panose="020B0609030804020204" pitchFamily="49" charset="0"/>
              </a:rPr>
              <a:t>.</a:t>
            </a:r>
            <a:br>
              <a:rPr lang="en-US" dirty="0">
                <a:solidFill>
                  <a:srgbClr val="0F7001"/>
                </a:solidFill>
                <a:latin typeface="Menlo-Regular" panose="020B0609030804020204" pitchFamily="49" charset="0"/>
              </a:rPr>
            </a:br>
            <a:r>
              <a:rPr lang="en-US" dirty="0">
                <a:solidFill>
                  <a:srgbClr val="0000FC"/>
                </a:solidFill>
                <a:latin typeface="Menlo-Regular" panose="020B0609030804020204" pitchFamily="49" charset="0"/>
              </a:rPr>
              <a:t>object</a:t>
            </a:r>
            <a:r>
              <a:rPr lang="en-US" dirty="0">
                <a:solidFill>
                  <a:prstClr val="black"/>
                </a:solidFill>
                <a:latin typeface="Menlo-Regular" panose="020B0609030804020204" pitchFamily="49" charset="0"/>
              </a:rPr>
              <a:t> o = </a:t>
            </a:r>
            <a:r>
              <a:rPr lang="en-US" dirty="0" err="1">
                <a:solidFill>
                  <a:prstClr val="black"/>
                </a:solidFill>
                <a:latin typeface="Menlo-Regular" panose="020B0609030804020204" pitchFamily="49" charset="0"/>
              </a:rPr>
              <a:t>i</a:t>
            </a:r>
            <a:r>
              <a:rPr lang="en-US" dirty="0">
                <a:solidFill>
                  <a:prstClr val="black"/>
                </a:solidFill>
                <a:latin typeface="Menlo-Regular" panose="020B0609030804020204" pitchFamily="49" charset="0"/>
              </a:rPr>
              <a:t>; 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E8B835-D873-8645-8ADA-82660AF809DC}"/>
              </a:ext>
            </a:extLst>
          </p:cNvPr>
          <p:cNvSpPr txBox="1"/>
          <p:nvPr/>
        </p:nvSpPr>
        <p:spPr>
          <a:xfrm>
            <a:off x="6858002" y="4031115"/>
            <a:ext cx="3651663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Menlo-Regular" panose="020B0609030804020204" pitchFamily="49" charset="0"/>
              </a:rPr>
              <a:t>o = 123;</a:t>
            </a:r>
          </a:p>
          <a:p>
            <a:r>
              <a:rPr lang="en-US" dirty="0" err="1">
                <a:solidFill>
                  <a:prstClr val="black"/>
                </a:solidFill>
                <a:latin typeface="Menlo-Regular" panose="020B0609030804020204" pitchFamily="49" charset="0"/>
              </a:rPr>
              <a:t>i</a:t>
            </a:r>
            <a:r>
              <a:rPr lang="en-US" dirty="0">
                <a:solidFill>
                  <a:prstClr val="black"/>
                </a:solidFill>
                <a:latin typeface="Menlo-Regular" panose="020B0609030804020204" pitchFamily="49" charset="0"/>
              </a:rPr>
              <a:t> = (</a:t>
            </a:r>
            <a:r>
              <a:rPr lang="en-US" dirty="0" err="1">
                <a:solidFill>
                  <a:srgbClr val="0000FC"/>
                </a:solidFill>
                <a:latin typeface="Menlo-Regular" panose="020B0609030804020204" pitchFamily="49" charset="0"/>
              </a:rPr>
              <a:t>int</a:t>
            </a:r>
            <a:r>
              <a:rPr lang="en-US" dirty="0">
                <a:solidFill>
                  <a:prstClr val="black"/>
                </a:solidFill>
                <a:latin typeface="Menlo-Regular" panose="020B0609030804020204" pitchFamily="49" charset="0"/>
              </a:rPr>
              <a:t>)o;  </a:t>
            </a:r>
            <a:r>
              <a:rPr lang="en-US" dirty="0">
                <a:solidFill>
                  <a:srgbClr val="0F7001"/>
                </a:solidFill>
                <a:latin typeface="Menlo-Regular" panose="020B0609030804020204" pitchFamily="49" charset="0"/>
              </a:rPr>
              <a:t>// unboxing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1991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880D5-8E6A-F54C-980B-1F57E452C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C# - </a:t>
            </a:r>
            <a:r>
              <a:rPr lang="en-US" dirty="0">
                <a:highlight>
                  <a:srgbClr val="808080"/>
                </a:highlight>
              </a:rPr>
              <a:t>?:</a:t>
            </a:r>
            <a:r>
              <a:rPr lang="en-US" dirty="0"/>
              <a:t> </a:t>
            </a:r>
            <a:r>
              <a:rPr lang="en-US" dirty="0">
                <a:highlight>
                  <a:srgbClr val="808080"/>
                </a:highlight>
              </a:rPr>
              <a:t>?.</a:t>
            </a:r>
            <a:r>
              <a:rPr lang="en-US" dirty="0"/>
              <a:t> </a:t>
            </a:r>
            <a:r>
              <a:rPr lang="en-US" dirty="0">
                <a:highlight>
                  <a:srgbClr val="808080"/>
                </a:highlight>
              </a:rPr>
              <a:t>?[]</a:t>
            </a:r>
            <a:r>
              <a:rPr lang="en-US" dirty="0"/>
              <a:t> </a:t>
            </a:r>
            <a:r>
              <a:rPr lang="en-US" dirty="0">
                <a:highlight>
                  <a:srgbClr val="808080"/>
                </a:highlight>
              </a:rPr>
              <a:t>??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90B500-031B-C74E-94B7-B4B993BA94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?: - conditional operator (ternary conditional operator)</a:t>
            </a:r>
          </a:p>
          <a:p>
            <a:pPr lvl="1"/>
            <a:r>
              <a:rPr lang="en-US" dirty="0"/>
              <a:t>classify = (input &gt; 0) ? "positive" : "negative";</a:t>
            </a:r>
          </a:p>
          <a:p>
            <a:r>
              <a:rPr lang="en-US" dirty="0"/>
              <a:t>?. and ?[] - null-conditional Operators</a:t>
            </a:r>
          </a:p>
          <a:p>
            <a:pPr lvl="1"/>
            <a:r>
              <a:rPr lang="en-US" dirty="0" err="1"/>
              <a:t>int</a:t>
            </a:r>
            <a:r>
              <a:rPr lang="en-US" dirty="0"/>
              <a:t>? length = </a:t>
            </a:r>
            <a:r>
              <a:rPr lang="en-US" dirty="0" err="1"/>
              <a:t>customers?.Length</a:t>
            </a:r>
            <a:r>
              <a:rPr lang="en-US" dirty="0"/>
              <a:t>;</a:t>
            </a:r>
          </a:p>
          <a:p>
            <a:pPr lvl="1"/>
            <a:r>
              <a:rPr lang="en-US" dirty="0"/>
              <a:t>Customer first = customers?[0]; </a:t>
            </a:r>
          </a:p>
          <a:p>
            <a:pPr lvl="1"/>
            <a:r>
              <a:rPr lang="en-US" dirty="0" err="1"/>
              <a:t>int</a:t>
            </a:r>
            <a:r>
              <a:rPr lang="en-US" dirty="0"/>
              <a:t>? count = customers?[0]?.</a:t>
            </a:r>
            <a:r>
              <a:rPr lang="en-US" dirty="0" err="1"/>
              <a:t>Orders?.Count</a:t>
            </a:r>
            <a:r>
              <a:rPr lang="en-US" dirty="0"/>
              <a:t>();</a:t>
            </a:r>
          </a:p>
          <a:p>
            <a:r>
              <a:rPr lang="en-US" dirty="0"/>
              <a:t>?? - null-coalescing operator</a:t>
            </a:r>
          </a:p>
          <a:p>
            <a:pPr lvl="1"/>
            <a:r>
              <a:rPr lang="en-US" dirty="0" err="1"/>
              <a:t>int</a:t>
            </a:r>
            <a:r>
              <a:rPr lang="en-US" dirty="0"/>
              <a:t> count = customers?[0]?.</a:t>
            </a:r>
            <a:r>
              <a:rPr lang="en-US" dirty="0" err="1"/>
              <a:t>Orders?.Count</a:t>
            </a:r>
            <a:r>
              <a:rPr lang="en-US" dirty="0"/>
              <a:t>() ?? 0;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00147A-BFEA-7849-85A7-2A71ADFBE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0871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1AAAF-93C9-6747-BDC6-43B31EF32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C# - Tuples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A58137-AFC8-834C-9EA0-285D1AFAED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Lightweight, unnamed </a:t>
            </a:r>
            <a:r>
              <a:rPr lang="en-US" b="1" dirty="0"/>
              <a:t>value</a:t>
            </a:r>
            <a:r>
              <a:rPr lang="en-US" dirty="0"/>
              <a:t> types that contain multiple public fields.</a:t>
            </a:r>
          </a:p>
          <a:p>
            <a:pPr lvl="1"/>
            <a:r>
              <a:rPr lang="en-US" dirty="0" err="1"/>
              <a:t>var</a:t>
            </a:r>
            <a:r>
              <a:rPr lang="en-US" dirty="0"/>
              <a:t> letters = ("a", "b"); </a:t>
            </a:r>
            <a:r>
              <a:rPr lang="en-US" dirty="0" err="1"/>
              <a:t>Console.WriteLine</a:t>
            </a:r>
            <a:r>
              <a:rPr lang="en-US" dirty="0"/>
              <a:t>(letters.Item1);</a:t>
            </a:r>
          </a:p>
          <a:p>
            <a:pPr lvl="1"/>
            <a:r>
              <a:rPr lang="en-US" dirty="0" err="1"/>
              <a:t>var</a:t>
            </a:r>
            <a:r>
              <a:rPr lang="en-US" dirty="0"/>
              <a:t> </a:t>
            </a:r>
            <a:r>
              <a:rPr lang="en-US" dirty="0" err="1"/>
              <a:t>alphabetStart</a:t>
            </a:r>
            <a:r>
              <a:rPr lang="en-US" dirty="0"/>
              <a:t> = (Alpha: "a", Beta: "b");</a:t>
            </a:r>
          </a:p>
          <a:p>
            <a:pPr lvl="1"/>
            <a:r>
              <a:rPr lang="en-US" dirty="0"/>
              <a:t>(string First, string Second) </a:t>
            </a:r>
            <a:r>
              <a:rPr lang="en-US" dirty="0" err="1"/>
              <a:t>firstLetters</a:t>
            </a:r>
            <a:r>
              <a:rPr lang="en-US" dirty="0"/>
              <a:t> = (Alpha: "a", Beta: "b"); </a:t>
            </a:r>
          </a:p>
          <a:p>
            <a:pPr lvl="2"/>
            <a:r>
              <a:rPr lang="en-US" dirty="0"/>
              <a:t>warning, left side wins!</a:t>
            </a:r>
          </a:p>
          <a:p>
            <a:r>
              <a:rPr lang="en-US" dirty="0"/>
              <a:t>Tuples are most useful as return types for private and internal methods. Tuples provide a simple syntax for those methods to return multiple discrete values: You save the work of authoring a class or a struct that defines the type returned. There is no need for creating a new type.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921946-929D-F644-B901-B86CF68D6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7347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21729</TotalTime>
  <Words>1614</Words>
  <Application>Microsoft Macintosh PowerPoint</Application>
  <PresentationFormat>Widescreen</PresentationFormat>
  <Paragraphs>355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7" baseType="lpstr">
      <vt:lpstr>Arial</vt:lpstr>
      <vt:lpstr>Calibri</vt:lpstr>
      <vt:lpstr>Century Gothic</vt:lpstr>
      <vt:lpstr>Consolas</vt:lpstr>
      <vt:lpstr>CourierNewPS-BoldMT</vt:lpstr>
      <vt:lpstr>CourierNewPSMT</vt:lpstr>
      <vt:lpstr>Menlo-Regular</vt:lpstr>
      <vt:lpstr>Wingdings 3</vt:lpstr>
      <vt:lpstr>Ion</vt:lpstr>
      <vt:lpstr>C#</vt:lpstr>
      <vt:lpstr>C# - Nullable types</vt:lpstr>
      <vt:lpstr>C# - Nullable types</vt:lpstr>
      <vt:lpstr>C# - Struct</vt:lpstr>
      <vt:lpstr>C# - Struct</vt:lpstr>
      <vt:lpstr>C# - Struct</vt:lpstr>
      <vt:lpstr>C# - Boxing</vt:lpstr>
      <vt:lpstr>C# - ?: ?. ?[] ??</vt:lpstr>
      <vt:lpstr>C# - Tuples</vt:lpstr>
      <vt:lpstr>C# - Tuples</vt:lpstr>
      <vt:lpstr>C# - Delegates</vt:lpstr>
      <vt:lpstr>C# - Delegates</vt:lpstr>
      <vt:lpstr>C# - Func&lt;T0,..T16,OutT&gt; Action&lt;T0,..T16&gt;</vt:lpstr>
      <vt:lpstr>C# - Array and Collections</vt:lpstr>
      <vt:lpstr>C# - Arrays</vt:lpstr>
      <vt:lpstr>C# - Arrays</vt:lpstr>
      <vt:lpstr>C# - Arrays</vt:lpstr>
      <vt:lpstr>C# - Collections and Arrays</vt:lpstr>
      <vt:lpstr>C# - Collections</vt:lpstr>
      <vt:lpstr>C# - List&lt;T&gt;</vt:lpstr>
      <vt:lpstr>C# - List&lt;T&gt;</vt:lpstr>
      <vt:lpstr>C# - Dictionary&lt;TKey, TValue&gt;</vt:lpstr>
      <vt:lpstr>C# - Dictionary&lt;TKey, TValue&gt;</vt:lpstr>
      <vt:lpstr>C# - Dictionary&lt;TKey, TValue&gt;</vt:lpstr>
      <vt:lpstr>C# - HashSet&lt;T&gt;</vt:lpstr>
      <vt:lpstr>C# - HashSet&lt;T&gt;</vt:lpstr>
      <vt:lpstr>C# - HashSet&lt;T&gt;</vt:lpstr>
      <vt:lpstr>C# - Stack&lt;T&gt;</vt:lpstr>
      <vt:lpstr>C#</vt:lpstr>
      <vt:lpstr>C# - Queue&lt;T&gt;</vt:lpstr>
      <vt:lpstr>C# - Queue&lt;T&gt;</vt:lpstr>
      <vt:lpstr>C# - Collections</vt:lpstr>
      <vt:lpstr>PowerPoint Presentation</vt:lpstr>
      <vt:lpstr>PowerPoint Presentation</vt:lpstr>
      <vt:lpstr>PowerPoint Presentation</vt:lpstr>
      <vt:lpstr>PowerPoint Presentation</vt:lpstr>
      <vt:lpstr>C#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C#</dc:title>
  <dc:creator>andres käver</dc:creator>
  <cp:lastModifiedBy>Andres Käver</cp:lastModifiedBy>
  <cp:revision>46</cp:revision>
  <dcterms:created xsi:type="dcterms:W3CDTF">2016-08-30T07:20:22Z</dcterms:created>
  <dcterms:modified xsi:type="dcterms:W3CDTF">2018-10-26T12:29:13Z</dcterms:modified>
</cp:coreProperties>
</file>