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86382"/>
  </p:normalViewPr>
  <p:slideViewPr>
    <p:cSldViewPr snapToGrid="0">
      <p:cViewPr varScale="1">
        <p:scale>
          <a:sx n="224" d="100"/>
          <a:sy n="224" d="100"/>
        </p:scale>
        <p:origin x="129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08.11.18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11/8/18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5" y="494852"/>
            <a:ext cx="8825658" cy="4282529"/>
          </a:xfrm>
        </p:spPr>
        <p:txBody>
          <a:bodyPr/>
          <a:lstStyle/>
          <a:p>
            <a:r>
              <a:rPr lang="en-US" sz="6000" noProof="0" dirty="0"/>
              <a:t>C# - EF Core Intro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5024806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noProof="0" dirty="0"/>
              <a:t>IT College, Andres Käver, 2018-2019, Fall semester</a:t>
            </a:r>
          </a:p>
          <a:p>
            <a:r>
              <a:rPr lang="en-US" cap="none" noProof="0" dirty="0"/>
              <a:t>Web: http://</a:t>
            </a:r>
            <a:r>
              <a:rPr lang="en-US" cap="none" noProof="0" dirty="0" err="1"/>
              <a:t>enos.Itcollege.ee</a:t>
            </a:r>
            <a:r>
              <a:rPr lang="en-US" cap="none" noProof="0" dirty="0"/>
              <a:t>/~</a:t>
            </a:r>
            <a:r>
              <a:rPr lang="en-US" cap="none" noProof="0" dirty="0" err="1"/>
              <a:t>akaver</a:t>
            </a:r>
            <a:r>
              <a:rPr lang="en-US" cap="none" noProof="0" dirty="0"/>
              <a:t>/</a:t>
            </a:r>
            <a:r>
              <a:rPr lang="en-US" cap="none" noProof="0" dirty="0" err="1"/>
              <a:t>csharp</a:t>
            </a:r>
            <a:endParaRPr lang="en-US" cap="none" noProof="0" dirty="0"/>
          </a:p>
          <a:p>
            <a:r>
              <a:rPr lang="en-US" cap="none" noProof="0" dirty="0"/>
              <a:t>Skype: </a:t>
            </a:r>
            <a:r>
              <a:rPr lang="en-US" cap="none" noProof="0" dirty="0" err="1"/>
              <a:t>akaver</a:t>
            </a:r>
            <a:r>
              <a:rPr lang="en-US" cap="none" noProof="0" dirty="0"/>
              <a:t>   Email: </a:t>
            </a:r>
            <a:r>
              <a:rPr lang="en-US" cap="none" noProof="0" dirty="0">
                <a:hlinkClick r:id="rId2"/>
              </a:rPr>
              <a:t>akaver@itcollege.ee</a:t>
            </a:r>
            <a:endParaRPr lang="en-US" cap="none" noProof="0" dirty="0"/>
          </a:p>
          <a:p>
            <a:endParaRPr lang="en-US" cap="none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</a:t>
            </a:r>
            <a:r>
              <a:rPr lang="mr-IN" dirty="0"/>
              <a:t>–</a:t>
            </a:r>
            <a:r>
              <a:rPr lang="et-EE" dirty="0"/>
              <a:t> </a:t>
            </a:r>
            <a:r>
              <a:rPr lang="et-EE" dirty="0" err="1"/>
              <a:t>Use</a:t>
            </a:r>
            <a:r>
              <a:rPr lang="et-EE" dirty="0"/>
              <a:t> </a:t>
            </a:r>
            <a:r>
              <a:rPr lang="et-EE" dirty="0" err="1"/>
              <a:t>your</a:t>
            </a:r>
            <a:r>
              <a:rPr lang="et-EE" dirty="0"/>
              <a:t> </a:t>
            </a:r>
            <a:r>
              <a:rPr lang="et-EE" dirty="0" err="1"/>
              <a:t>model</a:t>
            </a:r>
            <a:r>
              <a:rPr lang="et-EE" dirty="0"/>
              <a:t>/</a:t>
            </a:r>
            <a:r>
              <a:rPr lang="et-EE" dirty="0" err="1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111" y="1809046"/>
            <a:ext cx="11328400" cy="45243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using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db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DataBaseContext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())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   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db.People.Add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charset="0"/>
              </a:rPr>
              <a:t>Person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FirstName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=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LastName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"Käver"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});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    </a:t>
            </a:r>
            <a:r>
              <a:rPr lang="et-E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0000FF"/>
                </a:solidFill>
                <a:latin typeface="Consolas" charset="0"/>
              </a:rPr>
              <a:t>var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count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 = 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db.SaveChanges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   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"{0} records saved to database"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, count);</a:t>
            </a:r>
          </a:p>
          <a:p>
            <a:endParaRPr lang="en-US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    </a:t>
            </a:r>
            <a:r>
              <a:rPr lang="et-EE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dirty="0" err="1">
                <a:solidFill>
                  <a:srgbClr val="2B91AF"/>
                </a:solidFill>
                <a:latin typeface="Consolas" charset="0"/>
              </a:rPr>
              <a:t>Console</a:t>
            </a:r>
            <a:r>
              <a:rPr lang="mr-IN" dirty="0" err="1">
                <a:solidFill>
                  <a:srgbClr val="000000"/>
                </a:solidFill>
                <a:latin typeface="Consolas" charset="0"/>
              </a:rPr>
              <a:t>.WriteLine</a:t>
            </a:r>
            <a:r>
              <a:rPr lang="mr-IN" dirty="0">
                <a:solidFill>
                  <a:srgbClr val="000000"/>
                </a:solidFill>
                <a:latin typeface="Consolas" charset="0"/>
              </a:rPr>
              <a:t>();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   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"All people in database:"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    </a:t>
            </a:r>
            <a:r>
              <a:rPr lang="en-US" dirty="0" err="1">
                <a:solidFill>
                  <a:srgbClr val="0000FF"/>
                </a:solidFill>
                <a:latin typeface="Consolas" charset="0"/>
              </a:rPr>
              <a:t>foreach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nsolas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person </a:t>
            </a:r>
            <a:r>
              <a:rPr lang="en-US" dirty="0">
                <a:solidFill>
                  <a:srgbClr val="0000FF"/>
                </a:solidFill>
                <a:latin typeface="Consolas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db.People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    {</a:t>
            </a:r>
          </a:p>
          <a:p>
            <a:r>
              <a:rPr lang="en-US" dirty="0">
                <a:solidFill>
                  <a:srgbClr val="000000"/>
                </a:solidFill>
                <a:latin typeface="Consolas" charset="0"/>
              </a:rPr>
              <a:t>                    </a:t>
            </a:r>
            <a:r>
              <a:rPr lang="en-US" dirty="0" err="1">
                <a:solidFill>
                  <a:srgbClr val="2B91AF"/>
                </a:solidFill>
                <a:latin typeface="Consolas" charset="0"/>
              </a:rPr>
              <a:t>Console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.WriteLine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$" - 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{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person.FirstName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}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{</a:t>
            </a:r>
            <a:r>
              <a:rPr lang="en-US" dirty="0" err="1">
                <a:solidFill>
                  <a:srgbClr val="000000"/>
                </a:solidFill>
                <a:latin typeface="Consolas" charset="0"/>
              </a:rPr>
              <a:t>person.LastName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}</a:t>
            </a:r>
            <a:r>
              <a:rPr lang="en-US" dirty="0">
                <a:solidFill>
                  <a:srgbClr val="A31515"/>
                </a:solidFill>
                <a:latin typeface="Consolas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    }</a:t>
            </a:r>
          </a:p>
          <a:p>
            <a:r>
              <a:rPr lang="mr-IN" dirty="0">
                <a:solidFill>
                  <a:srgbClr val="000000"/>
                </a:solidFill>
                <a:latin typeface="Consolas" charset="0"/>
              </a:rPr>
              <a:t>    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8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n-US" dirty="0"/>
              <a:t>EF Core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/>
          <a:lstStyle/>
          <a:p>
            <a:r>
              <a:rPr lang="en-US" dirty="0"/>
              <a:t>Total rewrite of Entity Framework</a:t>
            </a:r>
          </a:p>
          <a:p>
            <a:r>
              <a:rPr lang="en-US" dirty="0"/>
              <a:t>Previous version of EF - EF6 is production ready, fully supported, stable</a:t>
            </a:r>
          </a:p>
          <a:p>
            <a:r>
              <a:rPr lang="en-US" dirty="0"/>
              <a:t>EF Core is production ready!</a:t>
            </a:r>
          </a:p>
          <a:p>
            <a:r>
              <a:rPr lang="en-US" dirty="0"/>
              <a:t>Some features are still missing</a:t>
            </a:r>
          </a:p>
          <a:p>
            <a:r>
              <a:rPr lang="en-US" dirty="0"/>
              <a:t>Some features will never be there</a:t>
            </a:r>
          </a:p>
          <a:p>
            <a:r>
              <a:rPr lang="en-US" dirty="0"/>
              <a:t>Some features will only be in EF Core</a:t>
            </a:r>
          </a:p>
        </p:txBody>
      </p:sp>
    </p:spTree>
    <p:extLst>
      <p:ext uri="{BB962C8B-B14F-4D97-AF65-F5344CB8AC3E}">
        <p14:creationId xmlns:p14="http://schemas.microsoft.com/office/powerpoint/2010/main" val="168121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</a:t>
            </a:r>
            <a:r>
              <a:rPr lang="mr-IN" dirty="0"/>
              <a:t>–</a:t>
            </a:r>
            <a:r>
              <a:rPr lang="en-US" dirty="0"/>
              <a:t> Console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PM&gt; Install-Package</a:t>
            </a:r>
          </a:p>
          <a:p>
            <a:pPr lvl="1"/>
            <a:r>
              <a:rPr lang="en-US" dirty="0" err="1"/>
              <a:t>Microsoft.EntityFrameworkCore.SqlServer</a:t>
            </a:r>
            <a:endParaRPr lang="en-US" dirty="0"/>
          </a:p>
          <a:p>
            <a:pPr lvl="1"/>
            <a:r>
              <a:rPr lang="en-US" dirty="0" err="1"/>
              <a:t>Microsoft.EntityFrameworkCore.Design</a:t>
            </a:r>
            <a:endParaRPr lang="en-US" dirty="0"/>
          </a:p>
          <a:p>
            <a:pPr lvl="1"/>
            <a:r>
              <a:rPr lang="en-US" dirty="0" err="1"/>
              <a:t>Microsoft.EntityFrameworkCore.Tools</a:t>
            </a:r>
            <a:r>
              <a:rPr lang="en-US" dirty="0"/>
              <a:t> (VS tools)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 err="1"/>
              <a:t>Microsoft.EntityFrameworkCore.Tools.DotNet</a:t>
            </a:r>
            <a:r>
              <a:rPr lang="en-US" dirty="0"/>
              <a:t> (Command line tools)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0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</a:t>
            </a:r>
            <a:r>
              <a:rPr lang="mr-IN" dirty="0"/>
              <a:t>–</a:t>
            </a:r>
            <a:r>
              <a:rPr lang="en-US" dirty="0"/>
              <a:t> Model and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6111" y="1442663"/>
            <a:ext cx="8647289" cy="526297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Person</a:t>
            </a:r>
            <a:endParaRPr lang="en-US" sz="1400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t-EE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sz="1400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sz="1400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sz="1400" dirty="0" err="1">
                <a:solidFill>
                  <a:srgbClr val="000000"/>
                </a:solidFill>
                <a:latin typeface="Consolas" charset="0"/>
              </a:rPr>
              <a:t>PersonId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mr-IN" sz="1400" dirty="0" err="1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mr-IN" sz="1400" dirty="0" err="1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FirstName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LastName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Contact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&gt; Contacts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 =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Contact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&gt;();</a:t>
            </a:r>
          </a:p>
          <a:p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endParaRPr lang="mr-IN" sz="1400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charset="0"/>
              </a:rPr>
              <a:t>ContactType</a:t>
            </a:r>
            <a:endParaRPr lang="en-US" sz="1400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ContactTypeId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ContactTypeValue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Contact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&gt; Contacts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 =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List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Contact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&gt;();</a:t>
            </a:r>
          </a:p>
          <a:p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       }</a:t>
            </a:r>
          </a:p>
          <a:p>
            <a:endParaRPr lang="mr-IN" sz="1400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Contact</a:t>
            </a:r>
            <a:endParaRPr lang="en-US" sz="1400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ContactId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string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ContactValue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t-EE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sz="1400" dirty="0" err="1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sz="1400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mr-IN" sz="1400" dirty="0" err="1">
                <a:solidFill>
                  <a:srgbClr val="000000"/>
                </a:solidFill>
                <a:latin typeface="Consolas" charset="0"/>
              </a:rPr>
              <a:t>PersonId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mr-IN" sz="1400" dirty="0" err="1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mr-IN" sz="1400" dirty="0" err="1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charset="0"/>
              </a:rPr>
              <a:t>Person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Person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FF"/>
                </a:solidFill>
                <a:latin typeface="Consolas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ContactTypeId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2B91AF"/>
                </a:solidFill>
                <a:latin typeface="Consolas" charset="0"/>
              </a:rPr>
              <a:t>ContactType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ContactType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4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        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1032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</a:t>
            </a:r>
            <a:r>
              <a:rPr lang="mr-IN" dirty="0"/>
              <a:t>–</a:t>
            </a:r>
            <a:r>
              <a:rPr lang="en-US" dirty="0"/>
              <a:t> Model and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8488" y="2052918"/>
            <a:ext cx="11514667" cy="304698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charset="0"/>
              </a:rPr>
              <a:t>DataBaseContext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: </a:t>
            </a:r>
            <a:r>
              <a:rPr lang="en-US" sz="1600" dirty="0" err="1">
                <a:solidFill>
                  <a:srgbClr val="2B91AF"/>
                </a:solidFill>
                <a:latin typeface="Consolas" charset="0"/>
              </a:rPr>
              <a:t>DbContext</a:t>
            </a:r>
            <a:endParaRPr lang="en-US" sz="1600" dirty="0">
              <a:solidFill>
                <a:srgbClr val="000000"/>
              </a:solidFill>
              <a:latin typeface="Consolas" charset="0"/>
            </a:endParaRPr>
          </a:p>
          <a:p>
            <a:r>
              <a:rPr lang="mr-IN" sz="1600" dirty="0">
                <a:solidFill>
                  <a:srgbClr val="000000"/>
                </a:solidFill>
                <a:latin typeface="Consolas" charset="0"/>
              </a:rPr>
              <a:t>       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charset="0"/>
              </a:rPr>
              <a:t>DbSet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charset="0"/>
              </a:rPr>
              <a:t>Person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&gt; People {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charset="0"/>
              </a:rPr>
              <a:t>DbSet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sz="1600" dirty="0">
                <a:solidFill>
                  <a:srgbClr val="2B91AF"/>
                </a:solidFill>
                <a:latin typeface="Consolas" charset="0"/>
              </a:rPr>
              <a:t>Contact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&gt; Contacts {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 err="1">
                <a:solidFill>
                  <a:srgbClr val="2B91AF"/>
                </a:solidFill>
                <a:latin typeface="Consolas" charset="0"/>
              </a:rPr>
              <a:t>DbSet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&lt;</a:t>
            </a:r>
            <a:r>
              <a:rPr lang="en-US" sz="1600" dirty="0" err="1">
                <a:solidFill>
                  <a:srgbClr val="2B91AF"/>
                </a:solidFill>
                <a:latin typeface="Consolas" charset="0"/>
              </a:rPr>
              <a:t>ContactType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&gt;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</a:rPr>
              <a:t>ContactTypes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{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get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;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set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; }</a:t>
            </a:r>
          </a:p>
          <a:p>
            <a:endParaRPr lang="en-US" sz="1600" dirty="0">
              <a:solidFill>
                <a:srgbClr val="000000"/>
              </a:solidFill>
              <a:latin typeface="Consolas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          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protected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override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latin typeface="Consolas" charset="0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</a:rPr>
              <a:t>OnConfiguring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(</a:t>
            </a:r>
            <a:r>
              <a:rPr lang="en-US" sz="1600" dirty="0" err="1">
                <a:solidFill>
                  <a:srgbClr val="2B91AF"/>
                </a:solidFill>
                <a:latin typeface="Consolas" charset="0"/>
              </a:rPr>
              <a:t>DbContextOptionsBuilder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</a:rPr>
              <a:t>optionsBuilder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)</a:t>
            </a:r>
          </a:p>
          <a:p>
            <a:r>
              <a:rPr lang="mr-IN" sz="1600" dirty="0">
                <a:solidFill>
                  <a:srgbClr val="000000"/>
                </a:solidFill>
                <a:latin typeface="Consolas" charset="0"/>
              </a:rPr>
              <a:t>            {</a:t>
            </a:r>
          </a:p>
          <a:p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                </a:t>
            </a:r>
            <a:r>
              <a:rPr lang="en-US" sz="1600" dirty="0" err="1">
                <a:solidFill>
                  <a:srgbClr val="000000"/>
                </a:solidFill>
                <a:latin typeface="Consolas" charset="0"/>
              </a:rPr>
              <a:t>optionsBuilder.UseSqlServer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(</a:t>
            </a:r>
          </a:p>
          <a:p>
            <a:r>
              <a:rPr lang="en-US" sz="1600" dirty="0">
                <a:solidFill>
                  <a:srgbClr val="800000"/>
                </a:solidFill>
                <a:latin typeface="Consolas" charset="0"/>
              </a:rPr>
              <a:t>					@"Server=(</a:t>
            </a:r>
            <a:r>
              <a:rPr lang="en-US" sz="1600" dirty="0" err="1">
                <a:solidFill>
                  <a:srgbClr val="800000"/>
                </a:solidFill>
                <a:latin typeface="Consolas" charset="0"/>
              </a:rPr>
              <a:t>localdb</a:t>
            </a:r>
            <a:r>
              <a:rPr lang="en-US" sz="1600" dirty="0">
                <a:solidFill>
                  <a:srgbClr val="800000"/>
                </a:solidFill>
                <a:latin typeface="Consolas" charset="0"/>
              </a:rPr>
              <a:t>)\</a:t>
            </a:r>
            <a:r>
              <a:rPr lang="en-US" sz="1600" dirty="0" err="1">
                <a:solidFill>
                  <a:srgbClr val="800000"/>
                </a:solidFill>
                <a:latin typeface="Consolas" charset="0"/>
              </a:rPr>
              <a:t>mssqllocaldb;Database</a:t>
            </a:r>
            <a:r>
              <a:rPr lang="en-US" sz="1600" dirty="0">
                <a:solidFill>
                  <a:srgbClr val="800000"/>
                </a:solidFill>
                <a:latin typeface="Consolas" charset="0"/>
              </a:rPr>
              <a:t>=</a:t>
            </a:r>
            <a:r>
              <a:rPr lang="en-US" sz="1600" dirty="0" err="1">
                <a:solidFill>
                  <a:srgbClr val="800000"/>
                </a:solidFill>
                <a:latin typeface="Consolas" charset="0"/>
              </a:rPr>
              <a:t>MyDatabase;Trusted_Connection</a:t>
            </a:r>
            <a:r>
              <a:rPr lang="en-US" sz="1600" dirty="0">
                <a:solidFill>
                  <a:srgbClr val="800000"/>
                </a:solidFill>
                <a:latin typeface="Consolas" charset="0"/>
              </a:rPr>
              <a:t>=True;"</a:t>
            </a:r>
            <a:r>
              <a:rPr lang="en-US" sz="1600" dirty="0">
                <a:solidFill>
                  <a:srgbClr val="000000"/>
                </a:solidFill>
                <a:latin typeface="Consolas" charset="0"/>
              </a:rPr>
              <a:t>);</a:t>
            </a:r>
          </a:p>
          <a:p>
            <a:r>
              <a:rPr lang="mr-IN" sz="1600" dirty="0">
                <a:solidFill>
                  <a:srgbClr val="000000"/>
                </a:solidFill>
                <a:latin typeface="Consolas" charset="0"/>
              </a:rPr>
              <a:t>            }</a:t>
            </a:r>
          </a:p>
          <a:p>
            <a:r>
              <a:rPr lang="mr-IN" sz="1600" dirty="0">
                <a:solidFill>
                  <a:srgbClr val="000000"/>
                </a:solidFill>
                <a:latin typeface="Consolas" charset="0"/>
              </a:rPr>
              <a:t>        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280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</a:t>
            </a:r>
            <a:r>
              <a:rPr lang="mr-IN" dirty="0"/>
              <a:t>–</a:t>
            </a:r>
            <a:r>
              <a:rPr lang="et-EE" dirty="0"/>
              <a:t> Basic </a:t>
            </a:r>
            <a:r>
              <a:rPr lang="et-EE" dirty="0" err="1"/>
              <a:t>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your models (POCO-s)</a:t>
            </a:r>
          </a:p>
          <a:p>
            <a:r>
              <a:rPr lang="en-US" dirty="0"/>
              <a:t>Every class used in EF needs primary key (PK)</a:t>
            </a:r>
          </a:p>
          <a:p>
            <a:r>
              <a:rPr lang="en-US" dirty="0"/>
              <a:t>By convention, PK-s are named </a:t>
            </a:r>
            <a:r>
              <a:rPr lang="en-US" b="1" dirty="0"/>
              <a:t>&lt;</a:t>
            </a:r>
            <a:r>
              <a:rPr lang="en-US" b="1" dirty="0" err="1"/>
              <a:t>ClassName</a:t>
            </a:r>
            <a:r>
              <a:rPr lang="en-US" b="1" dirty="0"/>
              <a:t>&gt;Id </a:t>
            </a:r>
            <a:r>
              <a:rPr lang="en-US" dirty="0"/>
              <a:t>or </a:t>
            </a:r>
            <a:r>
              <a:rPr lang="en-US" b="1" dirty="0"/>
              <a:t>Id</a:t>
            </a:r>
          </a:p>
          <a:p>
            <a:r>
              <a:rPr lang="en-US" dirty="0"/>
              <a:t>Declare context class, derived from </a:t>
            </a:r>
            <a:r>
              <a:rPr lang="en-US" dirty="0" err="1"/>
              <a:t>DbContext</a:t>
            </a:r>
            <a:endParaRPr lang="en-US" dirty="0"/>
          </a:p>
          <a:p>
            <a:r>
              <a:rPr lang="en-US" dirty="0"/>
              <a:t>Inside context class add </a:t>
            </a:r>
            <a:r>
              <a:rPr lang="en-US" b="1" dirty="0" err="1"/>
              <a:t>DbSet</a:t>
            </a:r>
            <a:r>
              <a:rPr lang="en-US" b="1" dirty="0"/>
              <a:t>&lt;</a:t>
            </a:r>
            <a:r>
              <a:rPr lang="en-US" b="1" dirty="0" err="1"/>
              <a:t>YourPoco</a:t>
            </a:r>
            <a:r>
              <a:rPr lang="en-US" b="1" dirty="0"/>
              <a:t>&gt;</a:t>
            </a:r>
          </a:p>
          <a:p>
            <a:pPr lvl="1"/>
            <a:r>
              <a:rPr lang="en-US" dirty="0"/>
              <a:t>If you don</a:t>
            </a:r>
            <a:r>
              <a:rPr lang="mr-IN" dirty="0"/>
              <a:t>’</a:t>
            </a:r>
            <a:r>
              <a:rPr lang="en-US" dirty="0"/>
              <a:t>t include all </a:t>
            </a:r>
            <a:r>
              <a:rPr lang="en-US" dirty="0" err="1"/>
              <a:t>pocos</a:t>
            </a:r>
            <a:r>
              <a:rPr lang="en-US" dirty="0"/>
              <a:t> in </a:t>
            </a:r>
            <a:r>
              <a:rPr lang="en-US" dirty="0" err="1"/>
              <a:t>DbSets</a:t>
            </a:r>
            <a:r>
              <a:rPr lang="en-US" dirty="0"/>
              <a:t>, EF will </a:t>
            </a:r>
            <a:r>
              <a:rPr lang="en-US" dirty="0" err="1"/>
              <a:t>autodiscover</a:t>
            </a:r>
            <a:r>
              <a:rPr lang="en-US" dirty="0"/>
              <a:t> them and create tables for them</a:t>
            </a:r>
          </a:p>
          <a:p>
            <a:r>
              <a:rPr lang="en-US" dirty="0"/>
              <a:t>Don</a:t>
            </a:r>
            <a:r>
              <a:rPr lang="mr-IN" dirty="0"/>
              <a:t>’</a:t>
            </a:r>
            <a:r>
              <a:rPr lang="en-US" dirty="0"/>
              <a:t>t rely on EF automatic creation of properties and other stuff! Check your DB structure, does it match your model 1:1!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6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</a:t>
            </a:r>
            <a:r>
              <a:rPr lang="mr-IN" dirty="0"/>
              <a:t>–</a:t>
            </a:r>
            <a:r>
              <a:rPr lang="et-EE" dirty="0"/>
              <a:t> </a:t>
            </a:r>
            <a:r>
              <a:rPr lang="et-EE" dirty="0" err="1"/>
              <a:t>Initial</a:t>
            </a:r>
            <a:r>
              <a:rPr lang="et-EE" dirty="0"/>
              <a:t> DB </a:t>
            </a:r>
            <a:r>
              <a:rPr lang="et-EE" dirty="0" err="1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 Core will </a:t>
            </a:r>
            <a:r>
              <a:rPr lang="en-US" b="1" dirty="0"/>
              <a:t>not</a:t>
            </a:r>
            <a:r>
              <a:rPr lang="en-US" dirty="0"/>
              <a:t> automatically create for you </a:t>
            </a:r>
            <a:r>
              <a:rPr lang="en-US" dirty="0" err="1"/>
              <a:t>db</a:t>
            </a:r>
            <a:r>
              <a:rPr lang="en-US" dirty="0"/>
              <a:t> creation code</a:t>
            </a:r>
          </a:p>
          <a:p>
            <a:r>
              <a:rPr lang="en-US" dirty="0"/>
              <a:t>Open Tools-&gt;</a:t>
            </a:r>
            <a:r>
              <a:rPr lang="en-US" dirty="0" err="1"/>
              <a:t>NuGet</a:t>
            </a:r>
            <a:r>
              <a:rPr lang="en-US" dirty="0"/>
              <a:t> Package Manager-&gt;Package Manager Console</a:t>
            </a:r>
          </a:p>
          <a:p>
            <a:pPr lvl="1"/>
            <a:r>
              <a:rPr lang="en-US" dirty="0"/>
              <a:t>PM&gt; Add-Migration </a:t>
            </a:r>
            <a:r>
              <a:rPr lang="en-US" dirty="0" err="1"/>
              <a:t>InitialDbCreation</a:t>
            </a:r>
            <a:br>
              <a:rPr lang="en-US" dirty="0"/>
            </a:br>
            <a:r>
              <a:rPr lang="en-US" dirty="0"/>
              <a:t>To undo this action, use Remove-Migration.</a:t>
            </a:r>
          </a:p>
          <a:p>
            <a:pPr lvl="1"/>
            <a:r>
              <a:rPr lang="en-US" dirty="0"/>
              <a:t>Console&gt; dotnet </a:t>
            </a:r>
            <a:r>
              <a:rPr lang="en-US" dirty="0" err="1"/>
              <a:t>ef</a:t>
            </a:r>
            <a:r>
              <a:rPr lang="en-US" dirty="0"/>
              <a:t> migrations add </a:t>
            </a:r>
            <a:r>
              <a:rPr lang="en-US" dirty="0" err="1"/>
              <a:t>InitialDbCreation</a:t>
            </a:r>
            <a:endParaRPr lang="en-US" dirty="0"/>
          </a:p>
          <a:p>
            <a:r>
              <a:rPr lang="en-US" dirty="0"/>
              <a:t>Migrations folder is created, with necessary classes for DB creation and Model structure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64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</a:t>
            </a:r>
            <a:r>
              <a:rPr lang="mr-IN" dirty="0"/>
              <a:t>–</a:t>
            </a:r>
            <a:r>
              <a:rPr lang="et-EE" dirty="0"/>
              <a:t> </a:t>
            </a:r>
            <a:r>
              <a:rPr lang="et-EE" dirty="0" err="1"/>
              <a:t>Initial</a:t>
            </a:r>
            <a:r>
              <a:rPr lang="et-EE" dirty="0"/>
              <a:t> DB </a:t>
            </a:r>
            <a:r>
              <a:rPr lang="et-EE" dirty="0" err="1"/>
              <a:t>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PM console</a:t>
            </a:r>
            <a:br>
              <a:rPr lang="en-US" dirty="0"/>
            </a:br>
            <a:r>
              <a:rPr lang="en-US" dirty="0"/>
              <a:t>PM&gt; Update-Database</a:t>
            </a:r>
            <a:br>
              <a:rPr lang="en-US" dirty="0"/>
            </a:br>
            <a:r>
              <a:rPr lang="en-US" dirty="0"/>
              <a:t>Console&gt; dotnet </a:t>
            </a:r>
            <a:r>
              <a:rPr lang="en-US" dirty="0" err="1"/>
              <a:t>ef</a:t>
            </a:r>
            <a:r>
              <a:rPr lang="en-US" dirty="0"/>
              <a:t> database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2627" y="3482011"/>
            <a:ext cx="10899423" cy="267765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PM&gt; Update-Database -verbose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Executed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DbCommand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(202ms) [Parameters=[],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CommandType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='Text',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CommandTimeout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='60']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CREATE DATABASE [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MyDatabase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];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Executed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DbCommand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(58ms) [Parameters=[],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CommandType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='Text',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CommandTimeout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='60']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IF SERVERPROPERTY('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EngineEdition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') &lt;&gt; 5 EXEC(N'ALTER DATABASE [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MyDatabase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] SET READ_COMMITTED_SNAPSHOT ON;');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Executed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DbCommand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(12ms) [Parameters=[],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CommandType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='Text',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CommandTimeout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='30']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CREATE TABLE [__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EFMigrationsHistory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] (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[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MigrationId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]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nvarchar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(150) NOT NULL,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[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ProductVersion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] 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nvarchar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(32) NOT NULL,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    CONSTRAINT [PK___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EFMigrationsHistory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] PRIMARY KEY ([</a:t>
            </a:r>
            <a:r>
              <a:rPr lang="en-US" sz="1400" dirty="0" err="1">
                <a:solidFill>
                  <a:srgbClr val="000000"/>
                </a:solidFill>
                <a:latin typeface="Consolas" charset="0"/>
              </a:rPr>
              <a:t>MigrationId</a:t>
            </a:r>
            <a:r>
              <a:rPr lang="en-US" sz="1400" dirty="0">
                <a:solidFill>
                  <a:srgbClr val="000000"/>
                </a:solidFill>
                <a:latin typeface="Consolas" charset="0"/>
              </a:rPr>
              <a:t>])</a:t>
            </a:r>
          </a:p>
          <a:p>
            <a:r>
              <a:rPr lang="mr-IN" sz="1400" dirty="0">
                <a:solidFill>
                  <a:srgbClr val="000000"/>
                </a:solidFill>
                <a:latin typeface="Consolas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0815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 Core </a:t>
            </a:r>
            <a:r>
              <a:rPr lang="mr-IN" dirty="0"/>
              <a:t>–</a:t>
            </a:r>
            <a:r>
              <a:rPr lang="et-EE" dirty="0"/>
              <a:t> </a:t>
            </a:r>
            <a:r>
              <a:rPr lang="et-EE" dirty="0" err="1"/>
              <a:t>Check</a:t>
            </a:r>
            <a:r>
              <a:rPr lang="et-EE" dirty="0"/>
              <a:t> </a:t>
            </a:r>
            <a:r>
              <a:rPr lang="et-EE" dirty="0" err="1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6815843" cy="4415615"/>
          </a:xfrm>
        </p:spPr>
        <p:txBody>
          <a:bodyPr/>
          <a:lstStyle/>
          <a:p>
            <a:r>
              <a:rPr lang="en-US" dirty="0"/>
              <a:t>Check DB structure you got!</a:t>
            </a:r>
          </a:p>
          <a:p>
            <a:r>
              <a:rPr lang="en-US" dirty="0"/>
              <a:t>It has to match your model 1:1</a:t>
            </a:r>
          </a:p>
          <a:p>
            <a:r>
              <a:rPr lang="en-US" dirty="0"/>
              <a:t>Look out for automatically created fields or tables. </a:t>
            </a:r>
          </a:p>
          <a:p>
            <a:r>
              <a:rPr lang="en-US" dirty="0"/>
              <a:t>Use VS View-&gt;Server Explorer or MS SQL Server Management Studio</a:t>
            </a:r>
            <a:br>
              <a:rPr lang="en-US" dirty="0"/>
            </a:br>
            <a:r>
              <a:rPr lang="en-US" dirty="0"/>
              <a:t>Or any other tool suitable for your DB engine</a:t>
            </a:r>
          </a:p>
          <a:p>
            <a:r>
              <a:rPr lang="en-US" dirty="0"/>
              <a:t>EF Core supports several DB engines (most have multiple connector providers)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813" y="1063416"/>
            <a:ext cx="3907748" cy="562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8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7646</TotalTime>
  <Words>785</Words>
  <Application>Microsoft Macintosh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Consolas</vt:lpstr>
      <vt:lpstr>Wingdings 3</vt:lpstr>
      <vt:lpstr>Ion</vt:lpstr>
      <vt:lpstr>C# - EF Core Intro</vt:lpstr>
      <vt:lpstr>EF Core</vt:lpstr>
      <vt:lpstr>EF Core – Console app</vt:lpstr>
      <vt:lpstr>EF Core – Model and Context</vt:lpstr>
      <vt:lpstr>EF Core – Model and Context</vt:lpstr>
      <vt:lpstr>EF Core – Basic stuff</vt:lpstr>
      <vt:lpstr>EF Core – Initial DB migration</vt:lpstr>
      <vt:lpstr>EF Core – Initial DB Creation</vt:lpstr>
      <vt:lpstr>EF Core – Check structure</vt:lpstr>
      <vt:lpstr>EF Core – Use your model/context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subject/>
  <dc:creator>andres käver</dc:creator>
  <cp:keywords/>
  <dc:description/>
  <cp:lastModifiedBy>Andres Käver</cp:lastModifiedBy>
  <cp:revision>68</cp:revision>
  <dcterms:created xsi:type="dcterms:W3CDTF">2015-10-15T12:35:18Z</dcterms:created>
  <dcterms:modified xsi:type="dcterms:W3CDTF">2018-11-08T21:23:27Z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