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74" r:id="rId5"/>
    <p:sldId id="267" r:id="rId6"/>
    <p:sldId id="268" r:id="rId7"/>
    <p:sldId id="259" r:id="rId8"/>
    <p:sldId id="260" r:id="rId9"/>
    <p:sldId id="261" r:id="rId10"/>
    <p:sldId id="262" r:id="rId11"/>
    <p:sldId id="265" r:id="rId12"/>
    <p:sldId id="263" r:id="rId13"/>
    <p:sldId id="264" r:id="rId14"/>
    <p:sldId id="266" r:id="rId15"/>
    <p:sldId id="269" r:id="rId16"/>
    <p:sldId id="270" r:id="rId17"/>
    <p:sldId id="271" r:id="rId18"/>
    <p:sldId id="272" r:id="rId19"/>
    <p:sldId id="273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86" autoAdjust="0"/>
    <p:restoredTop sz="86382"/>
  </p:normalViewPr>
  <p:slideViewPr>
    <p:cSldViewPr snapToGrid="0">
      <p:cViewPr varScale="1">
        <p:scale>
          <a:sx n="91" d="100"/>
          <a:sy n="91" d="100"/>
        </p:scale>
        <p:origin x="1296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8F15-0E18-4F6A-B9F3-564C7228F6E2}" type="datetimeFigureOut">
              <a:rPr lang="et-EE" smtClean="0"/>
              <a:t>08.11.18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2EAB4-ED3B-407C-8199-EAC6E751E16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2855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017D-616C-426D-B96A-9B74169657CB}" type="datetime1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E2F8-4F9B-475A-9076-FF47062FDB53}" type="datetime1">
              <a:rPr lang="en-US" smtClean="0"/>
              <a:t>11/8/18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4FA4-9781-4D2E-9CA0-82AF90576D91}" type="datetime1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A1842-AF3A-4F79-81E5-89F3140F58EC}" type="datetime1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53BF-32B0-4A81-ACA1-CA4D3511A15C}" type="datetime1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07BF-3C55-4F26-A6A0-49E70F83FEE8}" type="datetime1">
              <a:rPr lang="en-US" smtClean="0"/>
              <a:t>11/8/18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2B73-859B-4B75-B038-91839C89101A}" type="datetime1">
              <a:rPr lang="en-US" smtClean="0"/>
              <a:t>11/8/18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DDA1-6E86-4CE1-9860-B071DC8D34E1}" type="datetime1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DEBE-8681-4664-83A8-552B71039C1E}" type="datetime1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FF52-A86D-4A10-973C-2E68BFB2A7DA}" type="datetime1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43DB-8957-458B-B939-391AEFD585EB}" type="datetime1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326DD-D0EA-402D-90AE-E23B9B1122B9}" type="datetime1">
              <a:rPr lang="en-US" smtClean="0"/>
              <a:t>11/8/18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99E6D-C8FB-4995-9B70-35802D29F244}" type="datetime1">
              <a:rPr lang="en-US" smtClean="0"/>
              <a:t>11/8/18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0E8D-CF6C-4C2C-8928-6CF987645092}" type="datetime1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8CB8-50D4-4762-AAB3-AD974B8E03D9}" type="datetime1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7526-571B-42F1-BF46-40AF976A9F12}" type="datetime1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42B4-7614-4FB7-9AC1-D50FE9B34BC0}" type="datetime1">
              <a:rPr lang="en-US" smtClean="0"/>
              <a:t>11/8/18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56A1F32-43A5-49FE-A36C-65A860914068}" type="datetime1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kaver@itcollege.e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54955" y="494852"/>
            <a:ext cx="8825658" cy="4282529"/>
          </a:xfrm>
        </p:spPr>
        <p:txBody>
          <a:bodyPr/>
          <a:lstStyle/>
          <a:p>
            <a:r>
              <a:rPr lang="en-US" sz="6000" noProof="0" dirty="0"/>
              <a:t>C# - EF Core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1154955" y="5024806"/>
            <a:ext cx="8825658" cy="1176232"/>
          </a:xfrm>
        </p:spPr>
        <p:txBody>
          <a:bodyPr>
            <a:normAutofit fontScale="92500" lnSpcReduction="10000"/>
          </a:bodyPr>
          <a:lstStyle/>
          <a:p>
            <a:r>
              <a:rPr lang="en-US" cap="none" noProof="0" dirty="0"/>
              <a:t>IT College, Andres Käver, 2018-2019, Fall semester</a:t>
            </a:r>
          </a:p>
          <a:p>
            <a:r>
              <a:rPr lang="en-US" cap="none" noProof="0" dirty="0"/>
              <a:t>Web: http://</a:t>
            </a:r>
            <a:r>
              <a:rPr lang="en-US" cap="none" noProof="0" dirty="0" err="1"/>
              <a:t>enos.Itcollege.ee</a:t>
            </a:r>
            <a:r>
              <a:rPr lang="en-US" cap="none" noProof="0" dirty="0"/>
              <a:t>/~</a:t>
            </a:r>
            <a:r>
              <a:rPr lang="en-US" cap="none" noProof="0" dirty="0" err="1"/>
              <a:t>akaver</a:t>
            </a:r>
            <a:r>
              <a:rPr lang="en-US" cap="none" noProof="0" dirty="0"/>
              <a:t>/</a:t>
            </a:r>
            <a:r>
              <a:rPr lang="en-US" cap="none" noProof="0" dirty="0" err="1"/>
              <a:t>csharp</a:t>
            </a:r>
            <a:endParaRPr lang="en-US" cap="none" noProof="0" dirty="0"/>
          </a:p>
          <a:p>
            <a:r>
              <a:rPr lang="en-US" cap="none" noProof="0" dirty="0"/>
              <a:t>Skype: </a:t>
            </a:r>
            <a:r>
              <a:rPr lang="en-US" cap="none" noProof="0" dirty="0" err="1"/>
              <a:t>akaver</a:t>
            </a:r>
            <a:r>
              <a:rPr lang="en-US" cap="none" noProof="0" dirty="0"/>
              <a:t>   Email: </a:t>
            </a:r>
            <a:r>
              <a:rPr lang="en-US" cap="none" noProof="0" dirty="0">
                <a:hlinkClick r:id="rId2"/>
              </a:rPr>
              <a:t>akaver@itcollege.ee</a:t>
            </a:r>
            <a:endParaRPr lang="en-US" cap="none" noProof="0" dirty="0"/>
          </a:p>
          <a:p>
            <a:endParaRPr lang="en-US" cap="none" noProof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64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C270C-B3BE-544E-ADF9-4861C981F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 Core – Maximum Length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028FB-F0BF-DB4D-8EE5-6F74443A5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convention depends on the provider</a:t>
            </a:r>
          </a:p>
          <a:p>
            <a:r>
              <a:rPr lang="en-US" dirty="0"/>
              <a:t>Annotation</a:t>
            </a:r>
            <a:br>
              <a:rPr lang="en-US" dirty="0"/>
            </a:br>
            <a:r>
              <a:rPr lang="en-US" dirty="0"/>
              <a:t>[</a:t>
            </a:r>
            <a:r>
              <a:rPr lang="en-US" dirty="0" err="1"/>
              <a:t>MaxLength</a:t>
            </a:r>
            <a:r>
              <a:rPr lang="en-US" dirty="0"/>
              <a:t>(&lt;Length&gt;)]</a:t>
            </a:r>
          </a:p>
          <a:p>
            <a:r>
              <a:rPr lang="en-US" dirty="0"/>
              <a:t>Fluent API</a:t>
            </a:r>
            <a:br>
              <a:rPr lang="en-US" dirty="0"/>
            </a:br>
            <a:r>
              <a:rPr lang="en-US" dirty="0" err="1"/>
              <a:t>modelBuilder.Entity</a:t>
            </a:r>
            <a:r>
              <a:rPr lang="en-US" dirty="0"/>
              <a:t>&lt;</a:t>
            </a:r>
            <a:r>
              <a:rPr lang="en-US" dirty="0" err="1"/>
              <a:t>ModelClass</a:t>
            </a:r>
            <a:r>
              <a:rPr lang="en-US" dirty="0"/>
              <a:t>&gt;().Property(</a:t>
            </a:r>
            <a:br>
              <a:rPr lang="en-US" dirty="0"/>
            </a:br>
            <a:r>
              <a:rPr lang="en-US" dirty="0"/>
              <a:t>		b =&gt; </a:t>
            </a:r>
            <a:r>
              <a:rPr lang="en-US" dirty="0" err="1"/>
              <a:t>b.SomeProperty</a:t>
            </a:r>
            <a:r>
              <a:rPr lang="en-US" dirty="0"/>
              <a:t>) .</a:t>
            </a:r>
            <a:r>
              <a:rPr lang="en-US" dirty="0" err="1"/>
              <a:t>HasMaxLength</a:t>
            </a:r>
            <a:r>
              <a:rPr lang="en-US" dirty="0"/>
              <a:t>(&lt;Length&gt;);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9AA749-14D0-4544-BA5B-F17BA4458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8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C270C-B3BE-544E-ADF9-4861C981F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 Core - Indexes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028FB-F0BF-DB4D-8EE5-6F74443A5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Index is created for every foreign key</a:t>
            </a:r>
          </a:p>
          <a:p>
            <a:r>
              <a:rPr lang="en-US" dirty="0"/>
              <a:t>Annotations </a:t>
            </a:r>
            <a:r>
              <a:rPr lang="mr-IN" dirty="0"/>
              <a:t>–</a:t>
            </a:r>
            <a:r>
              <a:rPr lang="en-US" dirty="0"/>
              <a:t> not possible</a:t>
            </a:r>
          </a:p>
          <a:p>
            <a:r>
              <a:rPr lang="en-US" dirty="0"/>
              <a:t>Fluent API</a:t>
            </a:r>
          </a:p>
          <a:p>
            <a:pPr lvl="1"/>
            <a:r>
              <a:rPr lang="en-US" dirty="0"/>
              <a:t>Single property, non-unique</a:t>
            </a:r>
            <a:br>
              <a:rPr lang="en-US" dirty="0"/>
            </a:br>
            <a:r>
              <a:rPr lang="en-US" dirty="0" err="1"/>
              <a:t>modelBuilder.Entity</a:t>
            </a:r>
            <a:r>
              <a:rPr lang="en-US" dirty="0"/>
              <a:t>&lt;</a:t>
            </a:r>
            <a:r>
              <a:rPr lang="en-US" dirty="0" err="1"/>
              <a:t>ModelClass</a:t>
            </a:r>
            <a:r>
              <a:rPr lang="en-US" dirty="0"/>
              <a:t>&gt;() .</a:t>
            </a:r>
            <a:r>
              <a:rPr lang="en-US" dirty="0" err="1"/>
              <a:t>HasIndex</a:t>
            </a:r>
            <a:r>
              <a:rPr lang="en-US" dirty="0"/>
              <a:t>(b =&gt; </a:t>
            </a:r>
            <a:r>
              <a:rPr lang="en-US" dirty="0" err="1"/>
              <a:t>b.SomeProperty</a:t>
            </a:r>
            <a:r>
              <a:rPr lang="en-US" dirty="0"/>
              <a:t>);</a:t>
            </a:r>
          </a:p>
          <a:p>
            <a:pPr lvl="1"/>
            <a:r>
              <a:rPr lang="en-US" dirty="0"/>
              <a:t>Unique</a:t>
            </a:r>
            <a:br>
              <a:rPr lang="en-US" dirty="0"/>
            </a:br>
            <a:r>
              <a:rPr lang="en-US" dirty="0" err="1"/>
              <a:t>modelBuilder.Entity</a:t>
            </a:r>
            <a:r>
              <a:rPr lang="en-US" dirty="0"/>
              <a:t>&lt;</a:t>
            </a:r>
            <a:r>
              <a:rPr lang="en-US" dirty="0" err="1"/>
              <a:t>ModelClass</a:t>
            </a:r>
            <a:r>
              <a:rPr lang="en-US" dirty="0"/>
              <a:t>&gt;() .</a:t>
            </a:r>
            <a:r>
              <a:rPr lang="en-US" dirty="0" err="1"/>
              <a:t>HasIndex</a:t>
            </a:r>
            <a:r>
              <a:rPr lang="en-US" dirty="0"/>
              <a:t>(</a:t>
            </a:r>
            <a:br>
              <a:rPr lang="en-US" dirty="0"/>
            </a:br>
            <a:r>
              <a:rPr lang="en-US" dirty="0"/>
              <a:t>		b =&gt; b. </a:t>
            </a:r>
            <a:r>
              <a:rPr lang="en-US" dirty="0" err="1"/>
              <a:t>SomeProperty</a:t>
            </a:r>
            <a:r>
              <a:rPr lang="en-US" dirty="0"/>
              <a:t>) .</a:t>
            </a:r>
            <a:r>
              <a:rPr lang="en-US" dirty="0" err="1"/>
              <a:t>IsUnique</a:t>
            </a:r>
            <a:r>
              <a:rPr lang="en-US" dirty="0"/>
              <a:t>();</a:t>
            </a:r>
          </a:p>
          <a:p>
            <a:pPr lvl="1"/>
            <a:r>
              <a:rPr lang="en-US" dirty="0"/>
              <a:t>More than one property</a:t>
            </a:r>
            <a:br>
              <a:rPr lang="en-US" dirty="0"/>
            </a:br>
            <a:r>
              <a:rPr lang="en-US" dirty="0" err="1"/>
              <a:t>modelBuilder.Entity</a:t>
            </a:r>
            <a:r>
              <a:rPr lang="en-US" dirty="0"/>
              <a:t>&lt;</a:t>
            </a:r>
            <a:r>
              <a:rPr lang="en-US" dirty="0" err="1"/>
              <a:t>ModelClass</a:t>
            </a:r>
            <a:r>
              <a:rPr lang="en-US" dirty="0"/>
              <a:t>&gt;() .</a:t>
            </a:r>
            <a:r>
              <a:rPr lang="en-US" dirty="0" err="1"/>
              <a:t>HasIndex</a:t>
            </a:r>
            <a:r>
              <a:rPr lang="en-US" dirty="0"/>
              <a:t>(</a:t>
            </a:r>
            <a:br>
              <a:rPr lang="en-US" dirty="0"/>
            </a:br>
            <a:r>
              <a:rPr lang="en-US" dirty="0"/>
              <a:t>		p =&gt; new { p. SomeProperty1, p. SomeProperty2 });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9AA749-14D0-4544-BA5B-F17BA4458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134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C270C-B3BE-544E-ADF9-4861C981F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 Core - </a:t>
            </a:r>
            <a:r>
              <a:rPr lang="et-EE" dirty="0" err="1"/>
              <a:t>Table</a:t>
            </a:r>
            <a:r>
              <a:rPr lang="et-EE" dirty="0"/>
              <a:t>/</a:t>
            </a:r>
            <a:r>
              <a:rPr lang="et-EE" dirty="0" err="1"/>
              <a:t>Column</a:t>
            </a:r>
            <a:r>
              <a:rPr lang="et-EE" dirty="0"/>
              <a:t> </a:t>
            </a:r>
            <a:r>
              <a:rPr lang="et-EE" dirty="0" err="1"/>
              <a:t>maping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028FB-F0BF-DB4D-8EE5-6F74443A5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Annotations</a:t>
            </a:r>
            <a:br>
              <a:rPr lang="en-US" dirty="0"/>
            </a:br>
            <a:r>
              <a:rPr lang="en-US" dirty="0"/>
              <a:t>[Table(“</a:t>
            </a:r>
            <a:r>
              <a:rPr lang="en-US" dirty="0" err="1"/>
              <a:t>TableName</a:t>
            </a:r>
            <a:r>
              <a:rPr lang="en-US" dirty="0"/>
              <a:t>”)]</a:t>
            </a:r>
            <a:br>
              <a:rPr lang="en-US" dirty="0"/>
            </a:br>
            <a:r>
              <a:rPr lang="en-US" dirty="0"/>
              <a:t>[Column(“</a:t>
            </a:r>
            <a:r>
              <a:rPr lang="en-US" dirty="0" err="1"/>
              <a:t>ColumnName</a:t>
            </a:r>
            <a:r>
              <a:rPr lang="en-US" dirty="0"/>
              <a:t>”)]</a:t>
            </a:r>
          </a:p>
          <a:p>
            <a:r>
              <a:rPr lang="en-US" dirty="0"/>
              <a:t>Fluent API</a:t>
            </a:r>
            <a:br>
              <a:rPr lang="en-US" dirty="0"/>
            </a:br>
            <a:r>
              <a:rPr lang="en-US" dirty="0" err="1"/>
              <a:t>modelBuilder.Entity</a:t>
            </a:r>
            <a:r>
              <a:rPr lang="en-US" dirty="0"/>
              <a:t>&lt;</a:t>
            </a:r>
            <a:r>
              <a:rPr lang="en-US" dirty="0" err="1"/>
              <a:t>ModelClass</a:t>
            </a:r>
            <a:r>
              <a:rPr lang="en-US" dirty="0"/>
              <a:t>&gt;() .</a:t>
            </a:r>
            <a:r>
              <a:rPr lang="en-US" dirty="0" err="1"/>
              <a:t>ToTable</a:t>
            </a:r>
            <a:r>
              <a:rPr lang="en-US" dirty="0"/>
              <a:t>(”</a:t>
            </a:r>
            <a:r>
              <a:rPr lang="en-US" dirty="0" err="1"/>
              <a:t>TableName</a:t>
            </a:r>
            <a:r>
              <a:rPr lang="en-US" dirty="0"/>
              <a:t>");</a:t>
            </a:r>
            <a:br>
              <a:rPr lang="en-US" dirty="0"/>
            </a:br>
            <a:r>
              <a:rPr lang="en-US" dirty="0" err="1"/>
              <a:t>modelBuilder.Entity</a:t>
            </a:r>
            <a:r>
              <a:rPr lang="en-US" dirty="0"/>
              <a:t>&lt;</a:t>
            </a:r>
            <a:r>
              <a:rPr lang="en-US" dirty="0" err="1"/>
              <a:t>ModelClass</a:t>
            </a:r>
            <a:r>
              <a:rPr lang="en-US" dirty="0"/>
              <a:t>&gt;() .Property(</a:t>
            </a:r>
            <a:br>
              <a:rPr lang="en-US" dirty="0"/>
            </a:br>
            <a:r>
              <a:rPr lang="en-US" dirty="0"/>
              <a:t>		b =&gt; </a:t>
            </a:r>
            <a:r>
              <a:rPr lang="en-US" dirty="0" err="1"/>
              <a:t>b.SomeProperty</a:t>
            </a:r>
            <a:r>
              <a:rPr lang="en-US" dirty="0"/>
              <a:t>) .</a:t>
            </a:r>
            <a:r>
              <a:rPr lang="en-US" dirty="0" err="1"/>
              <a:t>HasColumnName</a:t>
            </a:r>
            <a:r>
              <a:rPr lang="en-US" dirty="0"/>
              <a:t>(”</a:t>
            </a:r>
            <a:r>
              <a:rPr lang="en-US" dirty="0" err="1"/>
              <a:t>ColumnName</a:t>
            </a:r>
            <a:r>
              <a:rPr lang="en-US" dirty="0"/>
              <a:t>");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9AA749-14D0-4544-BA5B-F17BA4458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494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C270C-B3BE-544E-ADF9-4861C981F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 Core – Default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028FB-F0BF-DB4D-8EE5-6F74443A5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Fluent API only</a:t>
            </a:r>
            <a:br>
              <a:rPr lang="en-US" dirty="0"/>
            </a:br>
            <a:r>
              <a:rPr lang="en-US" dirty="0" err="1"/>
              <a:t>modelBuilder.Entity</a:t>
            </a:r>
            <a:r>
              <a:rPr lang="en-US" dirty="0"/>
              <a:t>&lt;</a:t>
            </a:r>
            <a:r>
              <a:rPr lang="en-US" dirty="0" err="1"/>
              <a:t>ModelClass</a:t>
            </a:r>
            <a:r>
              <a:rPr lang="en-US" dirty="0"/>
              <a:t>&gt;().Property(</a:t>
            </a:r>
            <a:br>
              <a:rPr lang="en-US" dirty="0"/>
            </a:br>
            <a:r>
              <a:rPr lang="en-US" dirty="0"/>
              <a:t>		b =&gt; </a:t>
            </a:r>
            <a:r>
              <a:rPr lang="en-US" dirty="0" err="1"/>
              <a:t>b.SomeNumber</a:t>
            </a:r>
            <a:r>
              <a:rPr lang="en-US" dirty="0"/>
              <a:t>) .</a:t>
            </a:r>
            <a:r>
              <a:rPr lang="en-US" dirty="0" err="1"/>
              <a:t>HasDefaultValue</a:t>
            </a:r>
            <a:r>
              <a:rPr lang="en-US" dirty="0"/>
              <a:t>(3);</a:t>
            </a:r>
            <a:br>
              <a:rPr lang="en-US" dirty="0"/>
            </a:br>
            <a:r>
              <a:rPr lang="en-US" dirty="0" err="1"/>
              <a:t>modelBuilder.Entity</a:t>
            </a:r>
            <a:r>
              <a:rPr lang="en-US" dirty="0"/>
              <a:t>&lt;</a:t>
            </a:r>
            <a:r>
              <a:rPr lang="en-US" dirty="0" err="1"/>
              <a:t>ModelClass</a:t>
            </a:r>
            <a:r>
              <a:rPr lang="en-US" dirty="0"/>
              <a:t>&gt;().Property(</a:t>
            </a:r>
            <a:br>
              <a:rPr lang="en-US" dirty="0"/>
            </a:br>
            <a:r>
              <a:rPr lang="en-US" dirty="0"/>
              <a:t>		b =&gt; </a:t>
            </a:r>
            <a:r>
              <a:rPr lang="en-US" dirty="0" err="1"/>
              <a:t>b.SqlProperty</a:t>
            </a:r>
            <a:r>
              <a:rPr lang="en-US" dirty="0"/>
              <a:t>) .</a:t>
            </a:r>
            <a:r>
              <a:rPr lang="en-US" dirty="0" err="1"/>
              <a:t>HasDefaultValueSql</a:t>
            </a:r>
            <a:r>
              <a:rPr lang="en-US" dirty="0"/>
              <a:t>("</a:t>
            </a:r>
            <a:r>
              <a:rPr lang="en-US" dirty="0" err="1"/>
              <a:t>getdate</a:t>
            </a:r>
            <a:r>
              <a:rPr lang="en-US" dirty="0"/>
              <a:t>()");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9AA749-14D0-4544-BA5B-F17BA4458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03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C270C-B3BE-544E-ADF9-4861C981F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 Core – Exclude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028FB-F0BF-DB4D-8EE5-6F74443A5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exclude types or properties from DB</a:t>
            </a:r>
          </a:p>
          <a:p>
            <a:r>
              <a:rPr lang="en-US" dirty="0"/>
              <a:t>Annotations</a:t>
            </a:r>
            <a:br>
              <a:rPr lang="en-US" dirty="0"/>
            </a:br>
            <a:r>
              <a:rPr lang="en-US" dirty="0"/>
              <a:t>[</a:t>
            </a:r>
            <a:r>
              <a:rPr lang="en-US" dirty="0" err="1"/>
              <a:t>NotMapped</a:t>
            </a:r>
            <a:r>
              <a:rPr lang="en-US" dirty="0"/>
              <a:t>]</a:t>
            </a:r>
          </a:p>
          <a:p>
            <a:r>
              <a:rPr lang="en-US" dirty="0"/>
              <a:t>Fluent API (in </a:t>
            </a:r>
            <a:r>
              <a:rPr lang="en-US" dirty="0" err="1"/>
              <a:t>dbcontext.OnModelCreating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 err="1"/>
              <a:t>modelBuilder.Ignore</a:t>
            </a:r>
            <a:r>
              <a:rPr lang="en-US" dirty="0"/>
              <a:t>&lt;</a:t>
            </a:r>
            <a:r>
              <a:rPr lang="en-US" dirty="0" err="1"/>
              <a:t>ModelClass</a:t>
            </a:r>
            <a:r>
              <a:rPr lang="en-US" dirty="0"/>
              <a:t>&gt;();</a:t>
            </a:r>
            <a:br>
              <a:rPr lang="en-US" dirty="0"/>
            </a:br>
            <a:r>
              <a:rPr lang="en-US" dirty="0" err="1"/>
              <a:t>modelBuilder.Entity</a:t>
            </a:r>
            <a:r>
              <a:rPr lang="en-US" dirty="0"/>
              <a:t>&lt;</a:t>
            </a:r>
            <a:r>
              <a:rPr lang="en-US" dirty="0" err="1"/>
              <a:t>ModelCalss</a:t>
            </a:r>
            <a:r>
              <a:rPr lang="en-US" dirty="0"/>
              <a:t>&gt;() .Ignore(b =&gt; </a:t>
            </a:r>
            <a:r>
              <a:rPr lang="en-US" dirty="0" err="1"/>
              <a:t>b.ModelProperty</a:t>
            </a:r>
            <a:r>
              <a:rPr lang="en-US" dirty="0"/>
              <a:t>);</a:t>
            </a:r>
          </a:p>
          <a:p>
            <a:r>
              <a:rPr lang="en-US" dirty="0"/>
              <a:t>Getter only properties are excluded automatically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9AA749-14D0-4544-BA5B-F17BA4458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50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C270C-B3BE-544E-ADF9-4861C981F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 Core - 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028FB-F0BF-DB4D-8EE5-6F74443A5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possible, use fully defined relationships</a:t>
            </a:r>
          </a:p>
          <a:p>
            <a:pPr lvl="1"/>
            <a:r>
              <a:rPr lang="en-US" dirty="0"/>
              <a:t>Navigation property defined on both ends, FK defined in dependent entity</a:t>
            </a:r>
          </a:p>
          <a:p>
            <a:pPr lvl="1"/>
            <a:r>
              <a:rPr lang="en-US" dirty="0"/>
              <a:t>If there is only one relationship between two entities, EF will set up relationship automatically</a:t>
            </a:r>
          </a:p>
          <a:p>
            <a:pPr lvl="1"/>
            <a:endParaRPr lang="en-US" dirty="0"/>
          </a:p>
          <a:p>
            <a:r>
              <a:rPr lang="en-US" dirty="0"/>
              <a:t>Some configuration is needed on other cases</a:t>
            </a:r>
          </a:p>
          <a:p>
            <a:r>
              <a:rPr lang="en-US" dirty="0"/>
              <a:t>Data annotations</a:t>
            </a:r>
          </a:p>
          <a:p>
            <a:pPr lvl="1"/>
            <a:r>
              <a:rPr lang="en-US" dirty="0"/>
              <a:t>[</a:t>
            </a:r>
            <a:r>
              <a:rPr lang="en-US" dirty="0" err="1"/>
              <a:t>ForeignKey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[</a:t>
            </a:r>
            <a:r>
              <a:rPr lang="en-US" dirty="0" err="1"/>
              <a:t>InverseProperty</a:t>
            </a:r>
            <a:r>
              <a:rPr lang="en-US" dirty="0"/>
              <a:t>]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9AA749-14D0-4544-BA5B-F17BA4458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497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C270C-B3BE-544E-ADF9-4861C981F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 Core - 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028FB-F0BF-DB4D-8EE5-6F74443A5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2052918"/>
            <a:ext cx="4797692" cy="4195481"/>
          </a:xfrm>
        </p:spPr>
        <p:txBody>
          <a:bodyPr/>
          <a:lstStyle/>
          <a:p>
            <a:r>
              <a:rPr lang="en-US" dirty="0"/>
              <a:t>[</a:t>
            </a:r>
            <a:r>
              <a:rPr lang="en-US" dirty="0" err="1"/>
              <a:t>ForeignKey</a:t>
            </a:r>
            <a:r>
              <a:rPr lang="en-US" dirty="0"/>
              <a:t>] – when FK is not discovered</a:t>
            </a:r>
          </a:p>
          <a:p>
            <a:r>
              <a:rPr lang="en-US" dirty="0"/>
              <a:t>[</a:t>
            </a:r>
            <a:r>
              <a:rPr lang="en-US" dirty="0" err="1"/>
              <a:t>ForeignKey</a:t>
            </a:r>
            <a:r>
              <a:rPr lang="en-US" dirty="0"/>
              <a:t>(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nameof</a:t>
            </a:r>
            <a:r>
              <a:rPr lang="en-US" dirty="0"/>
              <a:t>(</a:t>
            </a:r>
            <a:r>
              <a:rPr lang="en-US" dirty="0" err="1"/>
              <a:t>Post.BlogForeignKey</a:t>
            </a:r>
            <a:r>
              <a:rPr lang="en-US" dirty="0"/>
              <a:t>))]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9AA749-14D0-4544-BA5B-F17BA4458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FE0C5D-53CA-E546-86BF-9C8BD6EA7A12}"/>
              </a:ext>
            </a:extLst>
          </p:cNvPr>
          <p:cNvSpPr txBox="1"/>
          <p:nvPr/>
        </p:nvSpPr>
        <p:spPr>
          <a:xfrm>
            <a:off x="5901006" y="1499389"/>
            <a:ext cx="6167938" cy="507831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C"/>
                </a:solidFill>
                <a:latin typeface="Menlo-Regular" panose="020B0609030804020204" pitchFamily="49" charset="0"/>
              </a:rPr>
              <a:t>public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dirty="0">
                <a:solidFill>
                  <a:srgbClr val="0000FC"/>
                </a:solidFill>
                <a:latin typeface="Menlo-Regular" panose="020B0609030804020204" pitchFamily="49" charset="0"/>
              </a:rPr>
              <a:t>class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dirty="0">
                <a:solidFill>
                  <a:srgbClr val="0D6A88"/>
                </a:solidFill>
                <a:latin typeface="Menlo-Regular" panose="020B0609030804020204" pitchFamily="49" charset="0"/>
              </a:rPr>
              <a:t>Blog</a:t>
            </a:r>
          </a:p>
          <a:p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{</a:t>
            </a:r>
          </a:p>
          <a:p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   </a:t>
            </a:r>
            <a:r>
              <a:rPr lang="en-US" dirty="0">
                <a:solidFill>
                  <a:srgbClr val="0000FC"/>
                </a:solidFill>
                <a:latin typeface="Menlo-Regular" panose="020B0609030804020204" pitchFamily="49" charset="0"/>
              </a:rPr>
              <a:t>public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dirty="0" err="1">
                <a:solidFill>
                  <a:srgbClr val="0000FC"/>
                </a:solidFill>
                <a:latin typeface="Menlo-Regular" panose="020B06090308040202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Menlo-Regular" panose="020B0609030804020204" pitchFamily="49" charset="0"/>
              </a:rPr>
              <a:t>BlogId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{ </a:t>
            </a:r>
            <a:r>
              <a:rPr lang="en-US" dirty="0">
                <a:solidFill>
                  <a:srgbClr val="0000FC"/>
                </a:solidFill>
                <a:latin typeface="Menlo-Regular" panose="020B0609030804020204" pitchFamily="49" charset="0"/>
              </a:rPr>
              <a:t>get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; </a:t>
            </a:r>
            <a:r>
              <a:rPr lang="en-US" dirty="0">
                <a:solidFill>
                  <a:srgbClr val="0000FC"/>
                </a:solidFill>
                <a:latin typeface="Menlo-Regular" panose="020B0609030804020204" pitchFamily="49" charset="0"/>
              </a:rPr>
              <a:t>set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; }</a:t>
            </a:r>
          </a:p>
          <a:p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   </a:t>
            </a:r>
            <a:r>
              <a:rPr lang="en-US" dirty="0">
                <a:solidFill>
                  <a:srgbClr val="0000FC"/>
                </a:solidFill>
                <a:latin typeface="Menlo-Regular" panose="020B0609030804020204" pitchFamily="49" charset="0"/>
              </a:rPr>
              <a:t>public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dirty="0">
                <a:solidFill>
                  <a:srgbClr val="0000FC"/>
                </a:solidFill>
                <a:latin typeface="Menlo-Regular" panose="020B0609030804020204" pitchFamily="49" charset="0"/>
              </a:rPr>
              <a:t>string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Menlo-Regular" panose="020B0609030804020204" pitchFamily="49" charset="0"/>
              </a:rPr>
              <a:t>Url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{ </a:t>
            </a:r>
            <a:r>
              <a:rPr lang="en-US" dirty="0">
                <a:solidFill>
                  <a:srgbClr val="0000FC"/>
                </a:solidFill>
                <a:latin typeface="Menlo-Regular" panose="020B0609030804020204" pitchFamily="49" charset="0"/>
              </a:rPr>
              <a:t>get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; </a:t>
            </a:r>
            <a:r>
              <a:rPr lang="en-US" dirty="0">
                <a:solidFill>
                  <a:srgbClr val="0000FC"/>
                </a:solidFill>
                <a:latin typeface="Menlo-Regular" panose="020B0609030804020204" pitchFamily="49" charset="0"/>
              </a:rPr>
              <a:t>set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; }</a:t>
            </a:r>
          </a:p>
          <a:p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   </a:t>
            </a:r>
            <a:r>
              <a:rPr lang="en-US" dirty="0">
                <a:solidFill>
                  <a:srgbClr val="0000FC"/>
                </a:solidFill>
                <a:latin typeface="Menlo-Regular" panose="020B0609030804020204" pitchFamily="49" charset="0"/>
              </a:rPr>
              <a:t>public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List&lt;Post&gt; Posts { </a:t>
            </a:r>
            <a:r>
              <a:rPr lang="en-US" dirty="0">
                <a:solidFill>
                  <a:srgbClr val="0000FC"/>
                </a:solidFill>
                <a:latin typeface="Menlo-Regular" panose="020B0609030804020204" pitchFamily="49" charset="0"/>
              </a:rPr>
              <a:t>get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; </a:t>
            </a:r>
            <a:r>
              <a:rPr lang="en-US" dirty="0">
                <a:solidFill>
                  <a:srgbClr val="0000FC"/>
                </a:solidFill>
                <a:latin typeface="Menlo-Regular" panose="020B0609030804020204" pitchFamily="49" charset="0"/>
              </a:rPr>
              <a:t>set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; }</a:t>
            </a:r>
          </a:p>
          <a:p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}</a:t>
            </a:r>
          </a:p>
          <a:p>
            <a:endParaRPr lang="en-US" dirty="0">
              <a:solidFill>
                <a:srgbClr val="0000FC"/>
              </a:solidFill>
              <a:latin typeface="Menlo-Regular" panose="020B0609030804020204" pitchFamily="49" charset="0"/>
            </a:endParaRPr>
          </a:p>
          <a:p>
            <a:r>
              <a:rPr lang="en-US" dirty="0">
                <a:solidFill>
                  <a:srgbClr val="0000FC"/>
                </a:solidFill>
                <a:latin typeface="Menlo-Regular" panose="020B0609030804020204" pitchFamily="49" charset="0"/>
              </a:rPr>
              <a:t>public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dirty="0">
                <a:solidFill>
                  <a:srgbClr val="0000FC"/>
                </a:solidFill>
                <a:latin typeface="Menlo-Regular" panose="020B0609030804020204" pitchFamily="49" charset="0"/>
              </a:rPr>
              <a:t>class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dirty="0">
                <a:solidFill>
                  <a:srgbClr val="0D6A88"/>
                </a:solidFill>
                <a:latin typeface="Menlo-Regular" panose="020B0609030804020204" pitchFamily="49" charset="0"/>
              </a:rPr>
              <a:t>Post</a:t>
            </a:r>
          </a:p>
          <a:p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{</a:t>
            </a:r>
          </a:p>
          <a:p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   </a:t>
            </a:r>
            <a:r>
              <a:rPr lang="en-US" dirty="0">
                <a:solidFill>
                  <a:srgbClr val="0000FC"/>
                </a:solidFill>
                <a:latin typeface="Menlo-Regular" panose="020B0609030804020204" pitchFamily="49" charset="0"/>
              </a:rPr>
              <a:t>public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dirty="0" err="1">
                <a:solidFill>
                  <a:srgbClr val="0000FC"/>
                </a:solidFill>
                <a:latin typeface="Menlo-Regular" panose="020B06090308040202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Menlo-Regular" panose="020B0609030804020204" pitchFamily="49" charset="0"/>
              </a:rPr>
              <a:t>PostId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{ </a:t>
            </a:r>
            <a:r>
              <a:rPr lang="en-US" dirty="0">
                <a:solidFill>
                  <a:srgbClr val="0000FC"/>
                </a:solidFill>
                <a:latin typeface="Menlo-Regular" panose="020B0609030804020204" pitchFamily="49" charset="0"/>
              </a:rPr>
              <a:t>get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; </a:t>
            </a:r>
            <a:r>
              <a:rPr lang="en-US" dirty="0">
                <a:solidFill>
                  <a:srgbClr val="0000FC"/>
                </a:solidFill>
                <a:latin typeface="Menlo-Regular" panose="020B0609030804020204" pitchFamily="49" charset="0"/>
              </a:rPr>
              <a:t>set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; }</a:t>
            </a:r>
          </a:p>
          <a:p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   </a:t>
            </a:r>
            <a:r>
              <a:rPr lang="en-US" dirty="0">
                <a:solidFill>
                  <a:srgbClr val="0000FC"/>
                </a:solidFill>
                <a:latin typeface="Menlo-Regular" panose="020B0609030804020204" pitchFamily="49" charset="0"/>
              </a:rPr>
              <a:t>public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dirty="0">
                <a:solidFill>
                  <a:srgbClr val="0000FC"/>
                </a:solidFill>
                <a:latin typeface="Menlo-Regular" panose="020B0609030804020204" pitchFamily="49" charset="0"/>
              </a:rPr>
              <a:t>string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Title { </a:t>
            </a:r>
            <a:r>
              <a:rPr lang="en-US" dirty="0">
                <a:solidFill>
                  <a:srgbClr val="0000FC"/>
                </a:solidFill>
                <a:latin typeface="Menlo-Regular" panose="020B0609030804020204" pitchFamily="49" charset="0"/>
              </a:rPr>
              <a:t>get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; </a:t>
            </a:r>
            <a:r>
              <a:rPr lang="en-US" dirty="0">
                <a:solidFill>
                  <a:srgbClr val="0000FC"/>
                </a:solidFill>
                <a:latin typeface="Menlo-Regular" panose="020B0609030804020204" pitchFamily="49" charset="0"/>
              </a:rPr>
              <a:t>set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; }</a:t>
            </a:r>
          </a:p>
          <a:p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   </a:t>
            </a:r>
            <a:r>
              <a:rPr lang="en-US" dirty="0">
                <a:solidFill>
                  <a:srgbClr val="0000FC"/>
                </a:solidFill>
                <a:latin typeface="Menlo-Regular" panose="020B0609030804020204" pitchFamily="49" charset="0"/>
              </a:rPr>
              <a:t>public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dirty="0">
                <a:solidFill>
                  <a:srgbClr val="0000FC"/>
                </a:solidFill>
                <a:latin typeface="Menlo-Regular" panose="020B0609030804020204" pitchFamily="49" charset="0"/>
              </a:rPr>
              <a:t>string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Content { </a:t>
            </a:r>
            <a:r>
              <a:rPr lang="en-US" dirty="0">
                <a:solidFill>
                  <a:srgbClr val="0000FC"/>
                </a:solidFill>
                <a:latin typeface="Menlo-Regular" panose="020B0609030804020204" pitchFamily="49" charset="0"/>
              </a:rPr>
              <a:t>get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; </a:t>
            </a:r>
            <a:r>
              <a:rPr lang="en-US" dirty="0">
                <a:solidFill>
                  <a:srgbClr val="0000FC"/>
                </a:solidFill>
                <a:latin typeface="Menlo-Regular" panose="020B0609030804020204" pitchFamily="49" charset="0"/>
              </a:rPr>
              <a:t>set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; }</a:t>
            </a:r>
          </a:p>
          <a:p>
            <a:endParaRPr lang="en-US" dirty="0">
              <a:solidFill>
                <a:prstClr val="black"/>
              </a:solidFill>
              <a:latin typeface="Menlo-Regular" panose="020B0609030804020204" pitchFamily="49" charset="0"/>
            </a:endParaRPr>
          </a:p>
          <a:p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   </a:t>
            </a:r>
            <a:r>
              <a:rPr lang="en-US" dirty="0">
                <a:solidFill>
                  <a:srgbClr val="0000FC"/>
                </a:solidFill>
                <a:latin typeface="Menlo-Regular" panose="020B0609030804020204" pitchFamily="49" charset="0"/>
              </a:rPr>
              <a:t>public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dirty="0" err="1">
                <a:solidFill>
                  <a:srgbClr val="0000FC"/>
                </a:solidFill>
                <a:latin typeface="Menlo-Regular" panose="020B06090308040202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Menlo-Regular" panose="020B0609030804020204" pitchFamily="49" charset="0"/>
              </a:rPr>
              <a:t>BlogForeignKey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{ </a:t>
            </a:r>
            <a:r>
              <a:rPr lang="en-US" dirty="0">
                <a:solidFill>
                  <a:srgbClr val="0000FC"/>
                </a:solidFill>
                <a:latin typeface="Menlo-Regular" panose="020B0609030804020204" pitchFamily="49" charset="0"/>
              </a:rPr>
              <a:t>get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; </a:t>
            </a:r>
            <a:r>
              <a:rPr lang="en-US" dirty="0">
                <a:solidFill>
                  <a:srgbClr val="0000FC"/>
                </a:solidFill>
                <a:latin typeface="Menlo-Regular" panose="020B0609030804020204" pitchFamily="49" charset="0"/>
              </a:rPr>
              <a:t>set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; }</a:t>
            </a:r>
          </a:p>
          <a:p>
            <a:endParaRPr lang="en-US" dirty="0">
              <a:solidFill>
                <a:prstClr val="black"/>
              </a:solidFill>
              <a:latin typeface="Menlo-Regular" panose="020B0609030804020204" pitchFamily="49" charset="0"/>
            </a:endParaRPr>
          </a:p>
          <a:p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   [</a:t>
            </a:r>
            <a:r>
              <a:rPr lang="en-US" dirty="0" err="1">
                <a:solidFill>
                  <a:srgbClr val="0D6A88"/>
                </a:solidFill>
                <a:latin typeface="Menlo-Regular" panose="020B0609030804020204" pitchFamily="49" charset="0"/>
              </a:rPr>
              <a:t>ForeignKey</a:t>
            </a:r>
            <a:r>
              <a:rPr lang="en-US" dirty="0">
                <a:solidFill>
                  <a:srgbClr val="0D6A88"/>
                </a:solidFill>
                <a:latin typeface="Menlo-Regular" panose="020B0609030804020204" pitchFamily="49" charset="0"/>
              </a:rPr>
              <a:t>(</a:t>
            </a:r>
            <a:r>
              <a:rPr lang="en-US" dirty="0">
                <a:solidFill>
                  <a:srgbClr val="900112"/>
                </a:solidFill>
                <a:latin typeface="Menlo-Regular" panose="020B0609030804020204" pitchFamily="49" charset="0"/>
              </a:rPr>
              <a:t>"</a:t>
            </a:r>
            <a:r>
              <a:rPr lang="en-US" dirty="0" err="1">
                <a:solidFill>
                  <a:srgbClr val="900112"/>
                </a:solidFill>
                <a:latin typeface="Menlo-Regular" panose="020B0609030804020204" pitchFamily="49" charset="0"/>
              </a:rPr>
              <a:t>BlogForeignKey</a:t>
            </a:r>
            <a:r>
              <a:rPr lang="en-US" dirty="0">
                <a:solidFill>
                  <a:srgbClr val="900112"/>
                </a:solidFill>
                <a:latin typeface="Menlo-Regular" panose="020B0609030804020204" pitchFamily="49" charset="0"/>
              </a:rPr>
              <a:t>"</a:t>
            </a:r>
            <a:r>
              <a:rPr lang="en-US" dirty="0">
                <a:solidFill>
                  <a:srgbClr val="0D6A88"/>
                </a:solidFill>
                <a:latin typeface="Menlo-Regular" panose="020B0609030804020204" pitchFamily="49" charset="0"/>
              </a:rPr>
              <a:t>)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]</a:t>
            </a:r>
          </a:p>
          <a:p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   </a:t>
            </a:r>
            <a:r>
              <a:rPr lang="en-US" dirty="0">
                <a:solidFill>
                  <a:srgbClr val="0000FC"/>
                </a:solidFill>
                <a:latin typeface="Menlo-Regular" panose="020B0609030804020204" pitchFamily="49" charset="0"/>
              </a:rPr>
              <a:t>public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Blog Blog { </a:t>
            </a:r>
            <a:r>
              <a:rPr lang="en-US" dirty="0">
                <a:solidFill>
                  <a:srgbClr val="0000FC"/>
                </a:solidFill>
                <a:latin typeface="Menlo-Regular" panose="020B0609030804020204" pitchFamily="49" charset="0"/>
              </a:rPr>
              <a:t>get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; </a:t>
            </a:r>
            <a:r>
              <a:rPr lang="en-US" dirty="0">
                <a:solidFill>
                  <a:srgbClr val="0000FC"/>
                </a:solidFill>
                <a:latin typeface="Menlo-Regular" panose="020B0609030804020204" pitchFamily="49" charset="0"/>
              </a:rPr>
              <a:t>set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; }</a:t>
            </a:r>
          </a:p>
          <a:p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795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C270C-B3BE-544E-ADF9-4861C981F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 Core - 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028FB-F0BF-DB4D-8EE5-6F74443A5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936712"/>
            <a:ext cx="4865847" cy="4311688"/>
          </a:xfrm>
        </p:spPr>
        <p:txBody>
          <a:bodyPr/>
          <a:lstStyle/>
          <a:p>
            <a:r>
              <a:rPr lang="en-US" dirty="0"/>
              <a:t>[</a:t>
            </a:r>
            <a:r>
              <a:rPr lang="en-US" dirty="0" err="1"/>
              <a:t>InverseProperty</a:t>
            </a:r>
            <a:r>
              <a:rPr lang="en-US" dirty="0"/>
              <a:t>]</a:t>
            </a:r>
          </a:p>
          <a:p>
            <a:r>
              <a:rPr lang="en-US" dirty="0"/>
              <a:t>Used, when there are more than one relationships defined between two entities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9AA749-14D0-4544-BA5B-F17BA4458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454C61-86B3-5D4D-A364-BB5110B95ED5}"/>
              </a:ext>
            </a:extLst>
          </p:cNvPr>
          <p:cNvSpPr txBox="1"/>
          <p:nvPr/>
        </p:nvSpPr>
        <p:spPr>
          <a:xfrm>
            <a:off x="5943600" y="1252913"/>
            <a:ext cx="5901005" cy="230832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public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class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sz="1600" dirty="0">
                <a:solidFill>
                  <a:srgbClr val="0D6A88"/>
                </a:solidFill>
                <a:latin typeface="Menlo-Regular" panose="020B0609030804020204" pitchFamily="49" charset="0"/>
              </a:rPr>
              <a:t>Post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{</a:t>
            </a:r>
          </a:p>
          <a:p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   </a:t>
            </a:r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public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sz="1600" dirty="0" err="1">
                <a:solidFill>
                  <a:srgbClr val="0000FC"/>
                </a:solidFill>
                <a:latin typeface="Menlo-Regular" panose="020B0609030804020204" pitchFamily="49" charset="0"/>
              </a:rPr>
              <a:t>int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Menlo-Regular" panose="020B0609030804020204" pitchFamily="49" charset="0"/>
              </a:rPr>
              <a:t>PostId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{ </a:t>
            </a:r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get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; </a:t>
            </a:r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set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; }</a:t>
            </a:r>
          </a:p>
          <a:p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   </a:t>
            </a:r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public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string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Title { </a:t>
            </a:r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get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; </a:t>
            </a:r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set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; }</a:t>
            </a:r>
          </a:p>
          <a:p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   </a:t>
            </a:r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public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string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Content { </a:t>
            </a:r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get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; </a:t>
            </a:r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set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; }</a:t>
            </a:r>
          </a:p>
          <a:p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   </a:t>
            </a:r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public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sz="1600" dirty="0" err="1">
                <a:solidFill>
                  <a:srgbClr val="0000FC"/>
                </a:solidFill>
                <a:latin typeface="Menlo-Regular" panose="020B0609030804020204" pitchFamily="49" charset="0"/>
              </a:rPr>
              <a:t>int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Menlo-Regular" panose="020B0609030804020204" pitchFamily="49" charset="0"/>
              </a:rPr>
              <a:t>AuthorUserId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{ </a:t>
            </a:r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get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; </a:t>
            </a:r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set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; }</a:t>
            </a:r>
          </a:p>
          <a:p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   </a:t>
            </a:r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public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User Author { </a:t>
            </a:r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get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; </a:t>
            </a:r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set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; }</a:t>
            </a:r>
          </a:p>
          <a:p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   </a:t>
            </a:r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public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sz="1600" dirty="0" err="1">
                <a:solidFill>
                  <a:srgbClr val="0000FC"/>
                </a:solidFill>
                <a:latin typeface="Menlo-Regular" panose="020B0609030804020204" pitchFamily="49" charset="0"/>
              </a:rPr>
              <a:t>int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Menlo-Regular" panose="020B0609030804020204" pitchFamily="49" charset="0"/>
              </a:rPr>
              <a:t>ContributorUserId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{ </a:t>
            </a:r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get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; </a:t>
            </a:r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set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; }</a:t>
            </a:r>
          </a:p>
          <a:p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   </a:t>
            </a:r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public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User Contributor { </a:t>
            </a:r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get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; </a:t>
            </a:r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set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; }</a:t>
            </a:r>
          </a:p>
          <a:p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}</a:t>
            </a:r>
            <a:endParaRPr lang="en-US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706CA6-403B-A14F-AAC9-714F9C15A131}"/>
              </a:ext>
            </a:extLst>
          </p:cNvPr>
          <p:cNvSpPr txBox="1"/>
          <p:nvPr/>
        </p:nvSpPr>
        <p:spPr>
          <a:xfrm>
            <a:off x="5134271" y="4136941"/>
            <a:ext cx="6900595" cy="230832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public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class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sz="1600" dirty="0">
                <a:solidFill>
                  <a:srgbClr val="0D6A88"/>
                </a:solidFill>
                <a:latin typeface="Menlo-Regular" panose="020B0609030804020204" pitchFamily="49" charset="0"/>
              </a:rPr>
              <a:t>User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{</a:t>
            </a:r>
          </a:p>
          <a:p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   </a:t>
            </a:r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public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string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Menlo-Regular" panose="020B0609030804020204" pitchFamily="49" charset="0"/>
              </a:rPr>
              <a:t>UserId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{ </a:t>
            </a:r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get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; </a:t>
            </a:r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set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; }</a:t>
            </a:r>
          </a:p>
          <a:p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   </a:t>
            </a:r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public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string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FirstName { </a:t>
            </a:r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get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; </a:t>
            </a:r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set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; }</a:t>
            </a:r>
          </a:p>
          <a:p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   </a:t>
            </a:r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public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string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Menlo-Regular" panose="020B0609030804020204" pitchFamily="49" charset="0"/>
              </a:rPr>
              <a:t>LastName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{ </a:t>
            </a:r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get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; </a:t>
            </a:r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set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; }</a:t>
            </a:r>
          </a:p>
          <a:p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   [</a:t>
            </a:r>
            <a:r>
              <a:rPr lang="en-US" sz="1600" dirty="0" err="1">
                <a:solidFill>
                  <a:srgbClr val="0D6A88"/>
                </a:solidFill>
                <a:latin typeface="Menlo-Regular" panose="020B0609030804020204" pitchFamily="49" charset="0"/>
              </a:rPr>
              <a:t>InverseProperty</a:t>
            </a:r>
            <a:r>
              <a:rPr lang="en-US" sz="1600" dirty="0">
                <a:solidFill>
                  <a:srgbClr val="0D6A88"/>
                </a:solidFill>
                <a:latin typeface="Menlo-Regular" panose="020B0609030804020204" pitchFamily="49" charset="0"/>
              </a:rPr>
              <a:t>(</a:t>
            </a:r>
            <a:r>
              <a:rPr lang="en-US" sz="1600" dirty="0">
                <a:solidFill>
                  <a:srgbClr val="900112"/>
                </a:solidFill>
                <a:latin typeface="Menlo-Regular" panose="020B0609030804020204" pitchFamily="49" charset="0"/>
              </a:rPr>
              <a:t>"Author"</a:t>
            </a:r>
            <a:r>
              <a:rPr lang="en-US" sz="1600" dirty="0">
                <a:solidFill>
                  <a:srgbClr val="0D6A88"/>
                </a:solidFill>
                <a:latin typeface="Menlo-Regular" panose="020B0609030804020204" pitchFamily="49" charset="0"/>
              </a:rPr>
              <a:t>)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]</a:t>
            </a:r>
          </a:p>
          <a:p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   </a:t>
            </a:r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public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List&lt;Post&gt; </a:t>
            </a:r>
            <a:r>
              <a:rPr lang="en-US" sz="1600" dirty="0" err="1">
                <a:solidFill>
                  <a:prstClr val="black"/>
                </a:solidFill>
                <a:latin typeface="Menlo-Regular" panose="020B0609030804020204" pitchFamily="49" charset="0"/>
              </a:rPr>
              <a:t>AuthoredPosts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{ </a:t>
            </a:r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get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; </a:t>
            </a:r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set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; }</a:t>
            </a:r>
          </a:p>
          <a:p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   [</a:t>
            </a:r>
            <a:r>
              <a:rPr lang="en-US" sz="1600" dirty="0" err="1">
                <a:solidFill>
                  <a:srgbClr val="0D6A88"/>
                </a:solidFill>
                <a:latin typeface="Menlo-Regular" panose="020B0609030804020204" pitchFamily="49" charset="0"/>
              </a:rPr>
              <a:t>InverseProperty</a:t>
            </a:r>
            <a:r>
              <a:rPr lang="en-US" sz="1600" dirty="0">
                <a:solidFill>
                  <a:srgbClr val="0D6A88"/>
                </a:solidFill>
                <a:latin typeface="Menlo-Regular" panose="020B0609030804020204" pitchFamily="49" charset="0"/>
              </a:rPr>
              <a:t>(</a:t>
            </a:r>
            <a:r>
              <a:rPr lang="en-US" sz="1600" dirty="0">
                <a:solidFill>
                  <a:srgbClr val="900112"/>
                </a:solidFill>
                <a:latin typeface="Menlo-Regular" panose="020B0609030804020204" pitchFamily="49" charset="0"/>
              </a:rPr>
              <a:t>"Contributor"</a:t>
            </a:r>
            <a:r>
              <a:rPr lang="en-US" sz="1600" dirty="0">
                <a:solidFill>
                  <a:srgbClr val="0D6A88"/>
                </a:solidFill>
                <a:latin typeface="Menlo-Regular" panose="020B0609030804020204" pitchFamily="49" charset="0"/>
              </a:rPr>
              <a:t>)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]</a:t>
            </a:r>
          </a:p>
          <a:p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   </a:t>
            </a:r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public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List&lt;Post&gt; </a:t>
            </a:r>
            <a:r>
              <a:rPr lang="en-US" sz="1600" dirty="0" err="1">
                <a:solidFill>
                  <a:prstClr val="black"/>
                </a:solidFill>
                <a:latin typeface="Menlo-Regular" panose="020B0609030804020204" pitchFamily="49" charset="0"/>
              </a:rPr>
              <a:t>ContributedToPosts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 { </a:t>
            </a:r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get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; </a:t>
            </a:r>
            <a:r>
              <a:rPr lang="en-US" sz="1600" dirty="0">
                <a:solidFill>
                  <a:srgbClr val="0000FC"/>
                </a:solidFill>
                <a:latin typeface="Menlo-Regular" panose="020B0609030804020204" pitchFamily="49" charset="0"/>
              </a:rPr>
              <a:t>set</a:t>
            </a:r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; }</a:t>
            </a:r>
          </a:p>
          <a:p>
            <a:r>
              <a:rPr lang="en-US" sz="1600" dirty="0">
                <a:solidFill>
                  <a:prstClr val="black"/>
                </a:solidFill>
                <a:latin typeface="Menlo-Regular" panose="020B0609030804020204" pitchFamily="49" charset="0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402010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C270C-B3BE-544E-ADF9-4861C981F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 Core - </a:t>
            </a:r>
            <a:r>
              <a:rPr lang="en-US" dirty="0" err="1"/>
              <a:t>Relationshps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028FB-F0BF-DB4D-8EE5-6F74443A5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Fluent API</a:t>
            </a:r>
          </a:p>
          <a:p>
            <a:r>
              <a:rPr lang="en-US" dirty="0"/>
              <a:t>To configure a relationship in the Fluent API, you start by identifying the navigation properties that make up the relationship. </a:t>
            </a:r>
            <a:r>
              <a:rPr lang="en-US" b="1" dirty="0" err="1"/>
              <a:t>HasOne</a:t>
            </a:r>
            <a:r>
              <a:rPr lang="en-US" dirty="0"/>
              <a:t> or </a:t>
            </a:r>
            <a:r>
              <a:rPr lang="en-US" b="1" dirty="0" err="1"/>
              <a:t>HasMany</a:t>
            </a:r>
            <a:r>
              <a:rPr lang="en-US" dirty="0"/>
              <a:t> identifies the navigation property on the entity type you are beginning the configuration on. You then chain a call to </a:t>
            </a:r>
            <a:r>
              <a:rPr lang="en-US" b="1" dirty="0" err="1"/>
              <a:t>WithOne</a:t>
            </a:r>
            <a:r>
              <a:rPr lang="en-US" dirty="0"/>
              <a:t> or </a:t>
            </a:r>
            <a:r>
              <a:rPr lang="en-US" b="1" dirty="0" err="1"/>
              <a:t>WithMany</a:t>
            </a:r>
            <a:r>
              <a:rPr lang="en-US" dirty="0"/>
              <a:t> to identify the inverse navigation.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9AA749-14D0-4544-BA5B-F17BA4458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484026-B142-7C40-8EBA-EDCEE0FEC0EC}"/>
              </a:ext>
            </a:extLst>
          </p:cNvPr>
          <p:cNvSpPr txBox="1"/>
          <p:nvPr/>
        </p:nvSpPr>
        <p:spPr>
          <a:xfrm>
            <a:off x="635157" y="4748065"/>
            <a:ext cx="10921685" cy="175432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	 </a:t>
            </a:r>
            <a:r>
              <a:rPr lang="en-US" dirty="0">
                <a:solidFill>
                  <a:srgbClr val="0000FC"/>
                </a:solidFill>
                <a:latin typeface="Menlo-Regular" panose="020B0609030804020204" pitchFamily="49" charset="0"/>
              </a:rPr>
              <a:t>protected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dirty="0">
                <a:solidFill>
                  <a:srgbClr val="0000FC"/>
                </a:solidFill>
                <a:latin typeface="Menlo-Regular" panose="020B0609030804020204" pitchFamily="49" charset="0"/>
              </a:rPr>
              <a:t>override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dirty="0">
                <a:solidFill>
                  <a:srgbClr val="0000FC"/>
                </a:solidFill>
                <a:latin typeface="Menlo-Regular" panose="020B0609030804020204" pitchFamily="49" charset="0"/>
              </a:rPr>
              <a:t>void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dirty="0" err="1">
                <a:solidFill>
                  <a:srgbClr val="0D6A88"/>
                </a:solidFill>
                <a:latin typeface="Menlo-Regular" panose="020B0609030804020204" pitchFamily="49" charset="0"/>
              </a:rPr>
              <a:t>OnModelCreating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(</a:t>
            </a:r>
            <a:r>
              <a:rPr lang="en-US" dirty="0" err="1">
                <a:solidFill>
                  <a:prstClr val="black"/>
                </a:solidFill>
                <a:latin typeface="Menlo-Regular" panose="020B0609030804020204" pitchFamily="49" charset="0"/>
              </a:rPr>
              <a:t>ModelBuilder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Menlo-Regular" panose="020B0609030804020204" pitchFamily="49" charset="0"/>
              </a:rPr>
              <a:t>modelBuilder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)</a:t>
            </a:r>
          </a:p>
          <a:p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   {</a:t>
            </a:r>
          </a:p>
          <a:p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       </a:t>
            </a:r>
            <a:r>
              <a:rPr lang="en-US" dirty="0" err="1">
                <a:solidFill>
                  <a:prstClr val="black"/>
                </a:solidFill>
                <a:latin typeface="Menlo-Regular" panose="020B0609030804020204" pitchFamily="49" charset="0"/>
              </a:rPr>
              <a:t>modelBuilder.Entity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&lt;Post&gt;()</a:t>
            </a:r>
          </a:p>
          <a:p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           .</a:t>
            </a:r>
            <a:r>
              <a:rPr lang="en-US" dirty="0" err="1">
                <a:solidFill>
                  <a:prstClr val="black"/>
                </a:solidFill>
                <a:latin typeface="Menlo-Regular" panose="020B0609030804020204" pitchFamily="49" charset="0"/>
              </a:rPr>
              <a:t>HasOne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(p =&gt; </a:t>
            </a:r>
            <a:r>
              <a:rPr lang="en-US" dirty="0" err="1">
                <a:solidFill>
                  <a:prstClr val="black"/>
                </a:solidFill>
                <a:latin typeface="Menlo-Regular" panose="020B0609030804020204" pitchFamily="49" charset="0"/>
              </a:rPr>
              <a:t>p.Blog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)</a:t>
            </a:r>
          </a:p>
          <a:p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           .</a:t>
            </a:r>
            <a:r>
              <a:rPr lang="en-US" dirty="0" err="1">
                <a:solidFill>
                  <a:prstClr val="black"/>
                </a:solidFill>
                <a:latin typeface="Menlo-Regular" panose="020B0609030804020204" pitchFamily="49" charset="0"/>
              </a:rPr>
              <a:t>WithMany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(b =&gt; </a:t>
            </a:r>
            <a:r>
              <a:rPr lang="en-US" dirty="0" err="1">
                <a:solidFill>
                  <a:prstClr val="black"/>
                </a:solidFill>
                <a:latin typeface="Menlo-Regular" panose="020B0609030804020204" pitchFamily="49" charset="0"/>
              </a:rPr>
              <a:t>b.Posts</a:t>
            </a:r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);</a:t>
            </a:r>
          </a:p>
          <a:p>
            <a:r>
              <a:rPr lang="en-US" dirty="0">
                <a:solidFill>
                  <a:prstClr val="black"/>
                </a:solidFill>
                <a:latin typeface="Menlo-Regular" panose="020B0609030804020204" pitchFamily="49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792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C270C-B3BE-544E-ADF9-4861C981F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 Core – Cascade delete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028FB-F0BF-DB4D-8EE5-6F74443A5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Cascade delete is automatically configured</a:t>
            </a:r>
          </a:p>
          <a:p>
            <a:pPr lvl="1"/>
            <a:r>
              <a:rPr lang="en-US" dirty="0"/>
              <a:t>The default EF Core 2.0 convention is to use </a:t>
            </a:r>
            <a:r>
              <a:rPr lang="en-US" dirty="0" err="1"/>
              <a:t>DeleteBehavior.Cascade</a:t>
            </a:r>
            <a:r>
              <a:rPr lang="en-US" dirty="0"/>
              <a:t> for required and </a:t>
            </a:r>
            <a:r>
              <a:rPr lang="en-US" dirty="0" err="1"/>
              <a:t>DeleteBehavior.ClientSetNull</a:t>
            </a:r>
            <a:r>
              <a:rPr lang="en-US" dirty="0"/>
              <a:t> for optional relationships.</a:t>
            </a:r>
          </a:p>
          <a:p>
            <a:r>
              <a:rPr lang="en-US" dirty="0"/>
              <a:t>You can turn of cascade delete for all entities (in </a:t>
            </a:r>
            <a:r>
              <a:rPr lang="en-US" dirty="0" err="1"/>
              <a:t>DbContext</a:t>
            </a:r>
            <a:r>
              <a:rPr lang="en-US" dirty="0"/>
              <a:t>):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9AA749-14D0-4544-BA5B-F17BA4458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D568EB-7DA3-2941-97E1-A29EA2CB295C}"/>
              </a:ext>
            </a:extLst>
          </p:cNvPr>
          <p:cNvSpPr txBox="1"/>
          <p:nvPr/>
        </p:nvSpPr>
        <p:spPr>
          <a:xfrm>
            <a:off x="2192288" y="3793908"/>
            <a:ext cx="9825540" cy="286232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6D"/>
                </a:solidFill>
                <a:latin typeface="Menlo" panose="020B0609030804020204" pitchFamily="49" charset="0"/>
              </a:rPr>
              <a:t>protected override void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OnModelCreating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ModelBuilder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modelBuilder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b="1" dirty="0">
                <a:solidFill>
                  <a:srgbClr val="00006D"/>
                </a:solidFill>
                <a:latin typeface="Menlo" panose="020B0609030804020204" pitchFamily="49" charset="0"/>
              </a:rPr>
              <a:t>foreach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 err="1">
                <a:solidFill>
                  <a:srgbClr val="00006D"/>
                </a:solidFill>
                <a:latin typeface="Menlo" panose="020B0609030804020204" pitchFamily="49" charset="0"/>
              </a:rPr>
              <a:t>var</a:t>
            </a:r>
            <a:r>
              <a:rPr lang="en-US" b="1" dirty="0">
                <a:solidFill>
                  <a:srgbClr val="00006D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relationship </a:t>
            </a:r>
            <a:r>
              <a:rPr lang="en-US" b="1" dirty="0">
                <a:solidFill>
                  <a:srgbClr val="00006D"/>
                </a:solidFill>
                <a:latin typeface="Menlo" panose="020B0609030804020204" pitchFamily="49" charset="0"/>
              </a:rPr>
              <a:t>in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modelBuilder.</a:t>
            </a:r>
            <a:r>
              <a:rPr lang="en-US" b="1" dirty="0" err="1">
                <a:solidFill>
                  <a:srgbClr val="520067"/>
                </a:solidFill>
                <a:latin typeface="Menlo" panose="020B0609030804020204" pitchFamily="49" charset="0"/>
              </a:rPr>
              <a:t>Model</a:t>
            </a:r>
            <a:endParaRPr lang="en-US" b="1" dirty="0">
              <a:solidFill>
                <a:srgbClr val="520067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520067"/>
                </a:solidFill>
                <a:latin typeface="Menlo" panose="020B0609030804020204" pitchFamily="49" charset="0"/>
              </a:rPr>
              <a:t>       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GetEntityTypes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.Where(e =&gt; !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e.IsOwned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.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SelectMany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(e =&gt;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e.GetForeignKeys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()))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relationship.</a:t>
            </a:r>
            <a:r>
              <a:rPr lang="en-US" b="1" dirty="0" err="1">
                <a:solidFill>
                  <a:srgbClr val="520067"/>
                </a:solidFill>
                <a:latin typeface="Menlo" panose="020B0609030804020204" pitchFamily="49" charset="0"/>
              </a:rPr>
              <a:t>DeleteBehavior</a:t>
            </a:r>
            <a:r>
              <a:rPr lang="en-US" b="1" dirty="0">
                <a:solidFill>
                  <a:srgbClr val="520067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DeleteBehavior.</a:t>
            </a:r>
            <a:r>
              <a:rPr lang="en-US" b="1" i="1" dirty="0" err="1">
                <a:solidFill>
                  <a:srgbClr val="520067"/>
                </a:solidFill>
                <a:latin typeface="Menlo" panose="020B0609030804020204" pitchFamily="49" charset="0"/>
              </a:rPr>
              <a:t>Restrict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b="1" dirty="0" err="1">
                <a:solidFill>
                  <a:srgbClr val="00006D"/>
                </a:solidFill>
                <a:latin typeface="Menlo" panose="020B0609030804020204" pitchFamily="49" charset="0"/>
              </a:rPr>
              <a:t>base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.OnModelCreating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modelBuilder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138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en-US" dirty="0"/>
              <a:t>EF Core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195481"/>
          </a:xfrm>
        </p:spPr>
        <p:txBody>
          <a:bodyPr/>
          <a:lstStyle/>
          <a:p>
            <a:r>
              <a:rPr lang="en-US" dirty="0"/>
              <a:t>Add simple logging, to see generated SQL statements on console</a:t>
            </a:r>
          </a:p>
          <a:p>
            <a:r>
              <a:rPr lang="en-US" dirty="0"/>
              <a:t>Define </a:t>
            </a:r>
            <a:r>
              <a:rPr lang="en-US" dirty="0" err="1"/>
              <a:t>LoggerFactory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20E532-B40C-3442-BB5C-B2C27BA650A5}"/>
              </a:ext>
            </a:extLst>
          </p:cNvPr>
          <p:cNvSpPr txBox="1"/>
          <p:nvPr/>
        </p:nvSpPr>
        <p:spPr>
          <a:xfrm>
            <a:off x="1297044" y="3061252"/>
            <a:ext cx="10438927" cy="230832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6D"/>
                </a:solidFill>
                <a:latin typeface="Menlo" panose="020B0609030804020204" pitchFamily="49" charset="0"/>
              </a:rPr>
              <a:t>public class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AppDbContext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: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DbContext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b="1" dirty="0">
                <a:solidFill>
                  <a:srgbClr val="00006D"/>
                </a:solidFill>
                <a:latin typeface="Menlo" panose="020B0609030804020204" pitchFamily="49" charset="0"/>
              </a:rPr>
              <a:t>public static </a:t>
            </a:r>
            <a:r>
              <a:rPr lang="en-US" b="1" dirty="0" err="1">
                <a:solidFill>
                  <a:srgbClr val="00006D"/>
                </a:solidFill>
                <a:latin typeface="Menlo" panose="020B0609030804020204" pitchFamily="49" charset="0"/>
              </a:rPr>
              <a:t>readonly</a:t>
            </a:r>
            <a:r>
              <a:rPr lang="en-US" b="1" dirty="0">
                <a:solidFill>
                  <a:srgbClr val="00006D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LoggerFactory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520067"/>
                </a:solidFill>
                <a:latin typeface="Menlo" panose="020B0609030804020204" pitchFamily="49" charset="0"/>
              </a:rPr>
              <a:t>MyLoggerFactory</a:t>
            </a:r>
            <a:endParaRPr lang="en-US" b="1" dirty="0">
              <a:solidFill>
                <a:srgbClr val="520067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520067"/>
                </a:solidFill>
                <a:latin typeface="Menlo" panose="020B0609030804020204" pitchFamily="49" charset="0"/>
              </a:rPr>
              <a:t>       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= </a:t>
            </a:r>
            <a:r>
              <a:rPr lang="en-US" b="1" dirty="0">
                <a:solidFill>
                  <a:srgbClr val="00006D"/>
                </a:solidFill>
                <a:latin typeface="Menlo" panose="020B0609030804020204" pitchFamily="49" charset="0"/>
              </a:rPr>
              <a:t>new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LoggerFactory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00006D"/>
                </a:solidFill>
                <a:latin typeface="Menlo" panose="020B060903080402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[] 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    </a:t>
            </a:r>
            <a:r>
              <a:rPr lang="en-US" b="1" dirty="0">
                <a:solidFill>
                  <a:srgbClr val="00006D"/>
                </a:solidFill>
                <a:latin typeface="Menlo" panose="020B0609030804020204" pitchFamily="49" charset="0"/>
              </a:rPr>
              <a:t>new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ConsoleLoggerProvider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((category, level)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        =&gt; category ==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DbLoggerCategory.Database.Command.</a:t>
            </a:r>
            <a:r>
              <a:rPr lang="en-US" b="1" dirty="0" err="1">
                <a:solidFill>
                  <a:srgbClr val="520067"/>
                </a:solidFill>
                <a:latin typeface="Menlo" panose="020B0609030804020204" pitchFamily="49" charset="0"/>
              </a:rPr>
              <a:t>Name</a:t>
            </a:r>
            <a:endParaRPr lang="en-US" b="1" dirty="0">
              <a:solidFill>
                <a:srgbClr val="520067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520067"/>
                </a:solidFill>
                <a:latin typeface="Menlo" panose="020B0609030804020204" pitchFamily="49" charset="0"/>
              </a:rPr>
              <a:t>                   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&amp;&amp; level ==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LogLevel.</a:t>
            </a:r>
            <a:r>
              <a:rPr lang="en-US" b="1" i="1" dirty="0" err="1">
                <a:solidFill>
                  <a:srgbClr val="520067"/>
                </a:solidFill>
                <a:latin typeface="Menlo" panose="020B0609030804020204" pitchFamily="49" charset="0"/>
              </a:rPr>
              <a:t>Information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b="1" dirty="0">
                <a:solidFill>
                  <a:srgbClr val="00006D"/>
                </a:solidFill>
                <a:latin typeface="Menlo" panose="020B0609030804020204" pitchFamily="49" charset="0"/>
              </a:rPr>
              <a:t>true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});</a:t>
            </a:r>
          </a:p>
        </p:txBody>
      </p:sp>
    </p:spTree>
    <p:extLst>
      <p:ext uri="{BB962C8B-B14F-4D97-AF65-F5344CB8AC3E}">
        <p14:creationId xmlns:p14="http://schemas.microsoft.com/office/powerpoint/2010/main" val="16812173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7202F-986D-724C-B738-8AF33F677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 Core – Preexisting </a:t>
            </a:r>
            <a:r>
              <a:rPr lang="en-US" dirty="0" err="1"/>
              <a:t>db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A1C44-C3A4-D848-8706-BC03DD47A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PM Console</a:t>
            </a:r>
            <a:br>
              <a:rPr lang="en-US" dirty="0"/>
            </a:br>
            <a:r>
              <a:rPr lang="en-US" dirty="0"/>
              <a:t>&gt;</a:t>
            </a:r>
            <a:r>
              <a:rPr lang="en-US" b="1" dirty="0"/>
              <a:t> Scaffold-</a:t>
            </a:r>
            <a:r>
              <a:rPr lang="en-US" b="1" dirty="0" err="1"/>
              <a:t>DbContext</a:t>
            </a:r>
            <a:endParaRPr lang="en-US" b="1" dirty="0"/>
          </a:p>
          <a:p>
            <a:r>
              <a:rPr lang="en-US" dirty="0"/>
              <a:t>-Connection &lt;String&gt;	The connection string to the database. Required.</a:t>
            </a:r>
          </a:p>
          <a:p>
            <a:r>
              <a:rPr lang="en-US" dirty="0"/>
              <a:t>-Provider &lt;String&gt;	The provider to use. Typically this is the name of the NuGet package, for example: </a:t>
            </a:r>
            <a:r>
              <a:rPr lang="en-US" dirty="0" err="1"/>
              <a:t>Microsoft.EntityFrameworkCore.SqlServer</a:t>
            </a:r>
            <a:r>
              <a:rPr lang="en-US" dirty="0"/>
              <a:t>. This is a positional parameter and is required.</a:t>
            </a:r>
          </a:p>
          <a:p>
            <a:r>
              <a:rPr lang="en-US" dirty="0"/>
              <a:t>-</a:t>
            </a:r>
            <a:r>
              <a:rPr lang="en-US" dirty="0" err="1"/>
              <a:t>OutputDir</a:t>
            </a:r>
            <a:r>
              <a:rPr lang="en-US" dirty="0"/>
              <a:t> &lt;String&gt;	The directory to put files in. Paths are relative to the project directory.</a:t>
            </a:r>
          </a:p>
          <a:p>
            <a:r>
              <a:rPr lang="en-US" dirty="0"/>
              <a:t>-</a:t>
            </a:r>
            <a:r>
              <a:rPr lang="en-US" dirty="0" err="1"/>
              <a:t>ContextDir</a:t>
            </a:r>
            <a:r>
              <a:rPr lang="en-US" dirty="0"/>
              <a:t> &lt;String&gt;	The directory to put the </a:t>
            </a:r>
            <a:r>
              <a:rPr lang="en-US" dirty="0" err="1"/>
              <a:t>DbContext</a:t>
            </a:r>
            <a:r>
              <a:rPr lang="en-US" dirty="0"/>
              <a:t> file in. Paths are relative to the project directory.</a:t>
            </a:r>
          </a:p>
          <a:p>
            <a:r>
              <a:rPr lang="en-US" dirty="0"/>
              <a:t>-Context &lt;String&gt;	The name of the </a:t>
            </a:r>
            <a:r>
              <a:rPr lang="en-US" dirty="0" err="1"/>
              <a:t>DbContext</a:t>
            </a:r>
            <a:r>
              <a:rPr lang="en-US" dirty="0"/>
              <a:t> class to generate.</a:t>
            </a:r>
          </a:p>
          <a:p>
            <a:r>
              <a:rPr lang="en-US" dirty="0"/>
              <a:t>-</a:t>
            </a:r>
            <a:r>
              <a:rPr lang="en-US" dirty="0" err="1"/>
              <a:t>DataAnnotations</a:t>
            </a:r>
            <a:r>
              <a:rPr lang="en-US" dirty="0"/>
              <a:t>	Use attributes to configure the model (where possible). If this parameter is omitted, only the fluent API is used.</a:t>
            </a:r>
          </a:p>
          <a:p>
            <a:r>
              <a:rPr lang="en-US" dirty="0"/>
              <a:t>-Force	Overwrite existing files.</a:t>
            </a:r>
          </a:p>
          <a:p>
            <a:r>
              <a:rPr lang="en-US" dirty="0"/>
              <a:t>Scaffold-</a:t>
            </a:r>
            <a:r>
              <a:rPr lang="en-US" dirty="0" err="1"/>
              <a:t>DbContext</a:t>
            </a:r>
            <a:r>
              <a:rPr lang="en-US" dirty="0"/>
              <a:t> "Server=(</a:t>
            </a:r>
            <a:r>
              <a:rPr lang="en-US" dirty="0" err="1"/>
              <a:t>localdb</a:t>
            </a:r>
            <a:r>
              <a:rPr lang="en-US" dirty="0"/>
              <a:t>)\</a:t>
            </a:r>
            <a:r>
              <a:rPr lang="en-US" dirty="0" err="1"/>
              <a:t>mssqllocaldb;Database</a:t>
            </a:r>
            <a:r>
              <a:rPr lang="en-US" dirty="0"/>
              <a:t>=</a:t>
            </a:r>
            <a:r>
              <a:rPr lang="en-US" dirty="0" err="1"/>
              <a:t>Blogging;Trusted_Connection</a:t>
            </a:r>
            <a:r>
              <a:rPr lang="en-US" dirty="0"/>
              <a:t>=True;" </a:t>
            </a:r>
            <a:r>
              <a:rPr lang="en-US" dirty="0" err="1"/>
              <a:t>Microsoft.EntityFrameworkCore.SqlServer</a:t>
            </a:r>
            <a:r>
              <a:rPr lang="en-US" dirty="0"/>
              <a:t> -</a:t>
            </a:r>
            <a:r>
              <a:rPr lang="en-US" dirty="0" err="1"/>
              <a:t>OutputDir</a:t>
            </a:r>
            <a:r>
              <a:rPr lang="en-US" dirty="0"/>
              <a:t> Models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112991-6EDE-DF40-AE9B-305BD1F23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484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05324-D448-B94F-8D76-FEDA649B5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 Core – Preexisting </a:t>
            </a:r>
            <a:r>
              <a:rPr lang="en-US" dirty="0" err="1"/>
              <a:t>db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E6A76-7128-3D41-B666-E4FBC3D6B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Command prompt</a:t>
            </a:r>
            <a:br>
              <a:rPr lang="en-US" i="1" dirty="0"/>
            </a:br>
            <a:r>
              <a:rPr lang="en-US" i="1" dirty="0"/>
              <a:t>&gt;dotnet </a:t>
            </a:r>
            <a:r>
              <a:rPr lang="en-US" i="1" dirty="0" err="1"/>
              <a:t>ef</a:t>
            </a:r>
            <a:r>
              <a:rPr lang="en-US" i="1" dirty="0"/>
              <a:t> </a:t>
            </a:r>
            <a:r>
              <a:rPr lang="en-US" i="1" dirty="0" err="1"/>
              <a:t>dbcontext</a:t>
            </a:r>
            <a:r>
              <a:rPr lang="en-US" i="1" dirty="0"/>
              <a:t> scaffold </a:t>
            </a:r>
            <a:br>
              <a:rPr lang="en-US" i="1" dirty="0"/>
            </a:br>
            <a:r>
              <a:rPr lang="en-US" i="1" dirty="0"/>
              <a:t>"server=</a:t>
            </a:r>
            <a:r>
              <a:rPr lang="en-US" i="1" dirty="0" err="1"/>
              <a:t>alpha.akaver.com;database</a:t>
            </a:r>
            <a:r>
              <a:rPr lang="en-US" i="1" dirty="0"/>
              <a:t>=</a:t>
            </a:r>
            <a:r>
              <a:rPr lang="en-US" i="1" dirty="0" err="1"/>
              <a:t>databasename;user</a:t>
            </a:r>
            <a:r>
              <a:rPr lang="en-US" i="1" dirty="0"/>
              <a:t>=</a:t>
            </a:r>
            <a:r>
              <a:rPr lang="en-US" i="1" dirty="0" err="1"/>
              <a:t>user;password</a:t>
            </a:r>
            <a:r>
              <a:rPr lang="en-US" i="1" dirty="0"/>
              <a:t>=pass" </a:t>
            </a:r>
            <a:br>
              <a:rPr lang="en-US" i="1" dirty="0"/>
            </a:br>
            <a:r>
              <a:rPr lang="en-US" i="1" dirty="0" err="1"/>
              <a:t>MySql.Data.EntityFrameworkCore</a:t>
            </a:r>
            <a:r>
              <a:rPr lang="en-US" i="1" dirty="0"/>
              <a:t> </a:t>
            </a:r>
            <a:br>
              <a:rPr lang="en-US" i="1" dirty="0"/>
            </a:br>
            <a:r>
              <a:rPr lang="en-US" i="1" dirty="0"/>
              <a:t>--data-annotations </a:t>
            </a:r>
            <a:br>
              <a:rPr lang="en-US" i="1" dirty="0"/>
            </a:br>
            <a:r>
              <a:rPr lang="en-US" i="1" dirty="0"/>
              <a:t>--context </a:t>
            </a:r>
            <a:r>
              <a:rPr lang="en-US" i="1" dirty="0" err="1"/>
              <a:t>AppDbContext</a:t>
            </a:r>
            <a:r>
              <a:rPr lang="en-US" i="1" dirty="0"/>
              <a:t> </a:t>
            </a:r>
            <a:br>
              <a:rPr lang="en-US" i="1" dirty="0"/>
            </a:br>
            <a:r>
              <a:rPr lang="en-US" dirty="0"/>
              <a:t>--output-</a:t>
            </a:r>
            <a:r>
              <a:rPr lang="en-US" dirty="0" err="1"/>
              <a:t>dir</a:t>
            </a:r>
            <a:r>
              <a:rPr lang="en-US" i="1" dirty="0"/>
              <a:t> Models  </a:t>
            </a:r>
            <a:br>
              <a:rPr lang="en-US" i="1" dirty="0"/>
            </a:br>
            <a:r>
              <a:rPr lang="en-US" dirty="0"/>
              <a:t>--context-</a:t>
            </a:r>
            <a:r>
              <a:rPr lang="en-US" dirty="0" err="1"/>
              <a:t>dir</a:t>
            </a:r>
            <a:r>
              <a:rPr lang="en-US" dirty="0"/>
              <a:t> /</a:t>
            </a:r>
            <a:br>
              <a:rPr lang="en-US" i="1" dirty="0"/>
            </a:br>
            <a:r>
              <a:rPr lang="en-US" i="1" dirty="0"/>
              <a:t>--project DAL </a:t>
            </a:r>
            <a:br>
              <a:rPr lang="en-US" i="1" dirty="0"/>
            </a:br>
            <a:r>
              <a:rPr lang="en-US" i="1" dirty="0"/>
              <a:t>--startup-project ConsoleApp1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B0EEFE-1B4C-6E4C-A393-6436DEA1D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45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8C253-50B3-3E46-B479-EB067853B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 Core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8B593-1C26-C24C-98E7-C3C1B90BA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004" y="2098354"/>
            <a:ext cx="8946541" cy="4195481"/>
          </a:xfrm>
        </p:spPr>
        <p:txBody>
          <a:bodyPr/>
          <a:lstStyle/>
          <a:p>
            <a:r>
              <a:rPr lang="en-US" dirty="0"/>
              <a:t>Use logger on </a:t>
            </a:r>
            <a:r>
              <a:rPr lang="en-US" dirty="0" err="1"/>
              <a:t>optionsBuilder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8C683-8CAF-4541-8CE6-4C193C6A8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9F802C-88A5-F842-91B7-6F50A55E50BE}"/>
              </a:ext>
            </a:extLst>
          </p:cNvPr>
          <p:cNvSpPr txBox="1"/>
          <p:nvPr/>
        </p:nvSpPr>
        <p:spPr>
          <a:xfrm>
            <a:off x="363489" y="2845622"/>
            <a:ext cx="11671378" cy="36933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6D"/>
                </a:solidFill>
                <a:latin typeface="Menlo" panose="020B0609030804020204" pitchFamily="49" charset="0"/>
              </a:rPr>
              <a:t>protected override void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OnConfiguring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DbContextOptionsBuilder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optionsBuilder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b="1" dirty="0" err="1">
                <a:solidFill>
                  <a:srgbClr val="00006D"/>
                </a:solidFill>
                <a:latin typeface="Menlo" panose="020B0609030804020204" pitchFamily="49" charset="0"/>
              </a:rPr>
              <a:t>base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.OnConfiguring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optionsBuilder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optionsBuilder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.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UseLoggerFactory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 err="1">
                <a:solidFill>
                  <a:srgbClr val="520067"/>
                </a:solidFill>
                <a:latin typeface="Menlo" panose="020B0609030804020204" pitchFamily="49" charset="0"/>
              </a:rPr>
              <a:t>MyLoggerFactory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.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UseSqlServer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</a:t>
            </a:r>
            <a:r>
              <a:rPr lang="en-US" b="1" dirty="0">
                <a:solidFill>
                  <a:srgbClr val="0F7003"/>
                </a:solidFill>
                <a:latin typeface="Menlo" panose="020B0609030804020204" pitchFamily="49" charset="0"/>
              </a:rPr>
              <a:t>@"Server=(</a:t>
            </a:r>
            <a:r>
              <a:rPr lang="en-US" b="1" dirty="0" err="1">
                <a:solidFill>
                  <a:srgbClr val="0F7003"/>
                </a:solidFill>
                <a:latin typeface="Menlo" panose="020B0609030804020204" pitchFamily="49" charset="0"/>
              </a:rPr>
              <a:t>localdb</a:t>
            </a:r>
            <a:r>
              <a:rPr lang="en-US" b="1" dirty="0">
                <a:solidFill>
                  <a:srgbClr val="0F7003"/>
                </a:solidFill>
                <a:latin typeface="Menlo" panose="020B0609030804020204" pitchFamily="49" charset="0"/>
              </a:rPr>
              <a:t>)\</a:t>
            </a:r>
            <a:r>
              <a:rPr lang="en-US" b="1" dirty="0" err="1">
                <a:solidFill>
                  <a:srgbClr val="0F7003"/>
                </a:solidFill>
                <a:latin typeface="Menlo" panose="020B0609030804020204" pitchFamily="49" charset="0"/>
              </a:rPr>
              <a:t>mssqllocaldb</a:t>
            </a:r>
            <a:r>
              <a:rPr lang="en-US" b="1" dirty="0">
                <a:solidFill>
                  <a:srgbClr val="0F7003"/>
                </a:solidFill>
                <a:latin typeface="Menlo" panose="020B0609030804020204" pitchFamily="49" charset="0"/>
              </a:rPr>
              <a:t>;"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+ </a:t>
            </a:r>
            <a:r>
              <a:rPr lang="en-US" i="1" dirty="0">
                <a:solidFill>
                  <a:srgbClr val="6D6D6D"/>
                </a:solidFill>
                <a:latin typeface="Menlo" panose="020B0609030804020204" pitchFamily="49" charset="0"/>
              </a:rPr>
              <a:t>// server to use</a:t>
            </a:r>
          </a:p>
          <a:p>
            <a:r>
              <a:rPr lang="en-US" i="1" dirty="0">
                <a:solidFill>
                  <a:srgbClr val="6D6D6D"/>
                </a:solidFill>
                <a:latin typeface="Menlo" panose="020B0609030804020204" pitchFamily="49" charset="0"/>
              </a:rPr>
              <a:t>        </a:t>
            </a:r>
            <a:r>
              <a:rPr lang="en-US" b="1" dirty="0">
                <a:solidFill>
                  <a:srgbClr val="0F7003"/>
                </a:solidFill>
                <a:latin typeface="Menlo" panose="020B0609030804020204" pitchFamily="49" charset="0"/>
              </a:rPr>
              <a:t>"Database=</a:t>
            </a:r>
            <a:r>
              <a:rPr lang="en-US" b="1" dirty="0" err="1">
                <a:solidFill>
                  <a:srgbClr val="0F7003"/>
                </a:solidFill>
                <a:latin typeface="Menlo" panose="020B0609030804020204" pitchFamily="49" charset="0"/>
              </a:rPr>
              <a:t>MyDatabase</a:t>
            </a:r>
            <a:r>
              <a:rPr lang="en-US" b="1" dirty="0">
                <a:solidFill>
                  <a:srgbClr val="0F7003"/>
                </a:solidFill>
                <a:latin typeface="Menlo" panose="020B0609030804020204" pitchFamily="49" charset="0"/>
              </a:rPr>
              <a:t>;"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+ </a:t>
            </a:r>
            <a:r>
              <a:rPr lang="en-US" i="1" dirty="0">
                <a:solidFill>
                  <a:srgbClr val="6D6D6D"/>
                </a:solidFill>
                <a:latin typeface="Menlo" panose="020B0609030804020204" pitchFamily="49" charset="0"/>
              </a:rPr>
              <a:t>// database to use or create</a:t>
            </a:r>
          </a:p>
          <a:p>
            <a:r>
              <a:rPr lang="en-US" i="1" dirty="0">
                <a:solidFill>
                  <a:srgbClr val="6D6D6D"/>
                </a:solidFill>
                <a:latin typeface="Menlo" panose="020B0609030804020204" pitchFamily="49" charset="0"/>
              </a:rPr>
              <a:t>        </a:t>
            </a:r>
            <a:r>
              <a:rPr lang="en-US" b="1" dirty="0">
                <a:solidFill>
                  <a:srgbClr val="0F7003"/>
                </a:solidFill>
                <a:latin typeface="Menlo" panose="020B0609030804020204" pitchFamily="49" charset="0"/>
              </a:rPr>
              <a:t>"</a:t>
            </a:r>
            <a:r>
              <a:rPr lang="en-US" b="1" dirty="0" err="1">
                <a:solidFill>
                  <a:srgbClr val="0F7003"/>
                </a:solidFill>
                <a:latin typeface="Menlo" panose="020B0609030804020204" pitchFamily="49" charset="0"/>
              </a:rPr>
              <a:t>Trusted_Connection</a:t>
            </a:r>
            <a:r>
              <a:rPr lang="en-US" b="1" dirty="0">
                <a:solidFill>
                  <a:srgbClr val="0F7003"/>
                </a:solidFill>
                <a:latin typeface="Menlo" panose="020B0609030804020204" pitchFamily="49" charset="0"/>
              </a:rPr>
              <a:t>=True;"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+ </a:t>
            </a:r>
            <a:r>
              <a:rPr lang="en-US" i="1" dirty="0">
                <a:solidFill>
                  <a:srgbClr val="6D6D6D"/>
                </a:solidFill>
                <a:latin typeface="Menlo" panose="020B0609030804020204" pitchFamily="49" charset="0"/>
              </a:rPr>
              <a:t>// no credentials needed, local </a:t>
            </a:r>
            <a:r>
              <a:rPr lang="en-US" i="1" dirty="0" err="1">
                <a:solidFill>
                  <a:srgbClr val="6D6D6D"/>
                </a:solidFill>
                <a:latin typeface="Menlo" panose="020B0609030804020204" pitchFamily="49" charset="0"/>
              </a:rPr>
              <a:t>sql</a:t>
            </a:r>
            <a:r>
              <a:rPr lang="en-US" i="1" dirty="0">
                <a:solidFill>
                  <a:srgbClr val="6D6D6D"/>
                </a:solidFill>
                <a:latin typeface="Menlo" panose="020B0609030804020204" pitchFamily="49" charset="0"/>
              </a:rPr>
              <a:t> instance</a:t>
            </a:r>
          </a:p>
          <a:p>
            <a:r>
              <a:rPr lang="en-US" i="1" dirty="0">
                <a:solidFill>
                  <a:srgbClr val="6D6D6D"/>
                </a:solidFill>
                <a:latin typeface="Menlo" panose="020B0609030804020204" pitchFamily="49" charset="0"/>
              </a:rPr>
              <a:t>        </a:t>
            </a:r>
            <a:r>
              <a:rPr lang="en-US" b="1" dirty="0">
                <a:solidFill>
                  <a:srgbClr val="0F7003"/>
                </a:solidFill>
                <a:latin typeface="Menlo" panose="020B0609030804020204" pitchFamily="49" charset="0"/>
              </a:rPr>
              <a:t>"</a:t>
            </a:r>
            <a:r>
              <a:rPr lang="en-US" b="1" dirty="0" err="1">
                <a:solidFill>
                  <a:srgbClr val="0F7003"/>
                </a:solidFill>
                <a:latin typeface="Menlo" panose="020B0609030804020204" pitchFamily="49" charset="0"/>
              </a:rPr>
              <a:t>MultipleActiveResultSets</a:t>
            </a:r>
            <a:r>
              <a:rPr lang="en-US" b="1" dirty="0">
                <a:solidFill>
                  <a:srgbClr val="0F7003"/>
                </a:solidFill>
                <a:latin typeface="Menlo" panose="020B0609030804020204" pitchFamily="49" charset="0"/>
              </a:rPr>
              <a:t>=true" </a:t>
            </a:r>
            <a:r>
              <a:rPr lang="en-US" i="1" dirty="0">
                <a:solidFill>
                  <a:srgbClr val="6D6D6D"/>
                </a:solidFill>
                <a:latin typeface="Menlo" panose="020B0609030804020204" pitchFamily="49" charset="0"/>
              </a:rPr>
              <a:t>// allow multiple parallel queries</a:t>
            </a:r>
          </a:p>
          <a:p>
            <a:r>
              <a:rPr lang="en-US" i="1" dirty="0">
                <a:solidFill>
                  <a:srgbClr val="6D6D6D"/>
                </a:solidFill>
                <a:latin typeface="Menlo" panose="020B0609030804020204" pitchFamily="49" charset="0"/>
              </a:rPr>
              <a:t>       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430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C270C-B3BE-544E-ADF9-4861C981F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 Core - Migrations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028FB-F0BF-DB4D-8EE5-6F74443A5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Package manager console</a:t>
            </a:r>
          </a:p>
          <a:p>
            <a:pPr lvl="1"/>
            <a:r>
              <a:rPr lang="en-US" dirty="0"/>
              <a:t>Add-Migration </a:t>
            </a:r>
            <a:r>
              <a:rPr lang="en-US" dirty="0" err="1"/>
              <a:t>InitialDbCreation</a:t>
            </a:r>
            <a:endParaRPr lang="en-US" dirty="0"/>
          </a:p>
          <a:p>
            <a:pPr lvl="1"/>
            <a:r>
              <a:rPr lang="en-US" dirty="0"/>
              <a:t>Update-Database</a:t>
            </a:r>
          </a:p>
          <a:p>
            <a:pPr lvl="1"/>
            <a:endParaRPr lang="en-US" dirty="0"/>
          </a:p>
          <a:p>
            <a:r>
              <a:rPr lang="en-US" dirty="0"/>
              <a:t>Console command line</a:t>
            </a:r>
          </a:p>
          <a:p>
            <a:pPr lvl="1"/>
            <a:r>
              <a:rPr lang="en-US" dirty="0"/>
              <a:t>dotnet </a:t>
            </a:r>
            <a:r>
              <a:rPr lang="en-US" dirty="0" err="1"/>
              <a:t>ef</a:t>
            </a:r>
            <a:r>
              <a:rPr lang="en-US" dirty="0"/>
              <a:t> migrations add </a:t>
            </a:r>
            <a:r>
              <a:rPr lang="en-US" dirty="0" err="1"/>
              <a:t>InitialDbCreation</a:t>
            </a:r>
            <a:endParaRPr lang="en-US" dirty="0"/>
          </a:p>
          <a:p>
            <a:pPr lvl="1"/>
            <a:r>
              <a:rPr lang="en-US" dirty="0"/>
              <a:t>dotnet </a:t>
            </a:r>
            <a:r>
              <a:rPr lang="en-US" dirty="0" err="1"/>
              <a:t>ef</a:t>
            </a:r>
            <a:r>
              <a:rPr lang="en-US" dirty="0"/>
              <a:t> database update</a:t>
            </a:r>
          </a:p>
          <a:p>
            <a:pPr lvl="1"/>
            <a:endParaRPr lang="en-US" dirty="0"/>
          </a:p>
          <a:p>
            <a:r>
              <a:rPr lang="en-US" dirty="0"/>
              <a:t>From code</a:t>
            </a:r>
          </a:p>
          <a:p>
            <a:pPr lvl="1"/>
            <a:r>
              <a:rPr lang="en-US" dirty="0" err="1"/>
              <a:t>myDbContext.Database.Migrate</a:t>
            </a:r>
            <a:r>
              <a:rPr lang="en-US" dirty="0"/>
              <a:t>();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9AA749-14D0-4544-BA5B-F17BA4458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12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C270C-B3BE-544E-ADF9-4861C981F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 Core – Data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028FB-F0BF-DB4D-8EE5-6F74443A5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Eager, Explicit, Lazy</a:t>
            </a:r>
          </a:p>
          <a:p>
            <a:r>
              <a:rPr lang="en-US" dirty="0"/>
              <a:t>Eager – load all data at once</a:t>
            </a:r>
          </a:p>
          <a:p>
            <a:r>
              <a:rPr lang="en-US" dirty="0"/>
              <a:t>Explicit – load data, when needed</a:t>
            </a:r>
          </a:p>
          <a:p>
            <a:r>
              <a:rPr lang="en-US" dirty="0"/>
              <a:t>Lazy – load data automatically when accessing navigation property, without doing specific </a:t>
            </a:r>
            <a:r>
              <a:rPr lang="en-US" dirty="0" err="1"/>
              <a:t>db</a:t>
            </a:r>
            <a:r>
              <a:rPr lang="en-US" dirty="0"/>
              <a:t> operations</a:t>
            </a:r>
          </a:p>
          <a:p>
            <a:endParaRPr lang="en-US" dirty="0"/>
          </a:p>
          <a:p>
            <a:r>
              <a:rPr lang="en-US" dirty="0"/>
              <a:t>Lazy - not recommended. 1+N query problem.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9AA749-14D0-4544-BA5B-F17BA4458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19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C270C-B3BE-544E-ADF9-4861C981F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 Core – Data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028FB-F0BF-DB4D-8EE5-6F74443A5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Eager </a:t>
            </a:r>
            <a:r>
              <a:rPr lang="mr-IN" dirty="0"/>
              <a:t>–</a:t>
            </a:r>
            <a:r>
              <a:rPr lang="en-US" dirty="0"/>
              <a:t> specify data to include in query results (JOIN)</a:t>
            </a:r>
            <a:br>
              <a:rPr lang="en-US" dirty="0"/>
            </a:br>
            <a:r>
              <a:rPr lang="en-US" dirty="0"/>
              <a:t>.Include(table =&gt; </a:t>
            </a:r>
            <a:r>
              <a:rPr lang="en-US" dirty="0" err="1"/>
              <a:t>table.ListOfRelatedEntity</a:t>
            </a:r>
            <a:r>
              <a:rPr lang="en-US" dirty="0"/>
              <a:t>)</a:t>
            </a:r>
          </a:p>
          <a:p>
            <a:r>
              <a:rPr lang="en-US" dirty="0"/>
              <a:t>Eager </a:t>
            </a:r>
            <a:r>
              <a:rPr lang="mr-IN" dirty="0"/>
              <a:t>–</a:t>
            </a:r>
            <a:r>
              <a:rPr lang="en-US" dirty="0"/>
              <a:t> include several relationships</a:t>
            </a:r>
            <a:br>
              <a:rPr lang="en-US" dirty="0"/>
            </a:br>
            <a:r>
              <a:rPr lang="en-US" dirty="0"/>
              <a:t>.Include(table =&gt; </a:t>
            </a:r>
            <a:r>
              <a:rPr lang="en-US" dirty="0" err="1"/>
              <a:t>table.ListOfRelatedEntity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.Include(table =&gt; </a:t>
            </a:r>
            <a:r>
              <a:rPr lang="en-US" dirty="0" err="1"/>
              <a:t>table.ListOfSomeOtherRelatedEntity</a:t>
            </a:r>
            <a:r>
              <a:rPr lang="en-US" dirty="0"/>
              <a:t>)</a:t>
            </a:r>
          </a:p>
          <a:p>
            <a:r>
              <a:rPr lang="en-US" dirty="0"/>
              <a:t>Eager </a:t>
            </a:r>
            <a:r>
              <a:rPr lang="mr-IN" dirty="0"/>
              <a:t>–</a:t>
            </a:r>
            <a:r>
              <a:rPr lang="en-US" dirty="0"/>
              <a:t> include multiple levels</a:t>
            </a:r>
            <a:br>
              <a:rPr lang="en-US" dirty="0"/>
            </a:br>
            <a:r>
              <a:rPr lang="en-US" dirty="0"/>
              <a:t>.Include(table =&gt; </a:t>
            </a:r>
            <a:r>
              <a:rPr lang="en-US" dirty="0" err="1"/>
              <a:t>table.ListOfRelatedEntityA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   .</a:t>
            </a:r>
            <a:r>
              <a:rPr lang="en-US" dirty="0" err="1"/>
              <a:t>ThenInclude</a:t>
            </a:r>
            <a:r>
              <a:rPr lang="en-US" dirty="0"/>
              <a:t>(</a:t>
            </a:r>
            <a:r>
              <a:rPr lang="en-US" dirty="0" err="1"/>
              <a:t>RelatedEntityA</a:t>
            </a:r>
            <a:r>
              <a:rPr lang="en-US" dirty="0"/>
              <a:t> =&gt;</a:t>
            </a:r>
            <a:br>
              <a:rPr lang="en-US" dirty="0"/>
            </a:br>
            <a:r>
              <a:rPr lang="en-US" dirty="0"/>
              <a:t> 			</a:t>
            </a:r>
            <a:r>
              <a:rPr lang="en-US" dirty="0" err="1"/>
              <a:t>table.ListOfSomeOtherRelatedEntityBFromEntityA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9AA749-14D0-4544-BA5B-F17BA4458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9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BE7A2-E56B-704B-9E2C-6805BBAB1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 Core - PK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31786-EB67-0B43-B73F-16889F217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conventions!</a:t>
            </a:r>
            <a:br>
              <a:rPr lang="en-US" dirty="0"/>
            </a:br>
            <a:r>
              <a:rPr lang="en-US" b="1" dirty="0"/>
              <a:t>&lt;</a:t>
            </a:r>
            <a:r>
              <a:rPr lang="en-US" b="1" dirty="0" err="1"/>
              <a:t>ClassName</a:t>
            </a:r>
            <a:r>
              <a:rPr lang="en-US" b="1" dirty="0"/>
              <a:t>&gt;Id </a:t>
            </a:r>
            <a:r>
              <a:rPr lang="en-US" dirty="0"/>
              <a:t>or just </a:t>
            </a:r>
            <a:r>
              <a:rPr lang="en-US" b="1" dirty="0"/>
              <a:t>Id</a:t>
            </a:r>
          </a:p>
          <a:p>
            <a:r>
              <a:rPr lang="en-US" dirty="0"/>
              <a:t>Annotations</a:t>
            </a:r>
            <a:br>
              <a:rPr lang="en-US" dirty="0"/>
            </a:br>
            <a:r>
              <a:rPr lang="en-US" dirty="0"/>
              <a:t>[Key]</a:t>
            </a:r>
          </a:p>
          <a:p>
            <a:r>
              <a:rPr lang="en-US" dirty="0"/>
              <a:t>Fluent API</a:t>
            </a:r>
            <a:br>
              <a:rPr lang="en-US" dirty="0"/>
            </a:br>
            <a:r>
              <a:rPr lang="en-US" dirty="0" err="1"/>
              <a:t>modelBuilder.Entity</a:t>
            </a:r>
            <a:r>
              <a:rPr lang="en-US" dirty="0"/>
              <a:t>&lt;</a:t>
            </a:r>
            <a:r>
              <a:rPr lang="en-US" dirty="0" err="1"/>
              <a:t>ModelClass</a:t>
            </a:r>
            <a:r>
              <a:rPr lang="en-US" dirty="0"/>
              <a:t>&gt;() .</a:t>
            </a:r>
            <a:r>
              <a:rPr lang="en-US" dirty="0" err="1"/>
              <a:t>HasKey</a:t>
            </a:r>
            <a:r>
              <a:rPr lang="en-US" dirty="0"/>
              <a:t>(c =&gt; </a:t>
            </a:r>
            <a:r>
              <a:rPr lang="en-US" dirty="0" err="1"/>
              <a:t>c.KeyProperty</a:t>
            </a:r>
            <a:r>
              <a:rPr lang="en-US" dirty="0"/>
              <a:t>);</a:t>
            </a:r>
          </a:p>
          <a:p>
            <a:r>
              <a:rPr lang="en-US" dirty="0"/>
              <a:t>Composite key </a:t>
            </a:r>
            <a:r>
              <a:rPr lang="mr-IN" dirty="0"/>
              <a:t>–</a:t>
            </a:r>
            <a:r>
              <a:rPr lang="en-US" dirty="0"/>
              <a:t> only in Fluent API</a:t>
            </a:r>
            <a:br>
              <a:rPr lang="en-US" dirty="0"/>
            </a:br>
            <a:r>
              <a:rPr lang="en-US" dirty="0" err="1"/>
              <a:t>modelBuilder.Entity</a:t>
            </a:r>
            <a:r>
              <a:rPr lang="en-US" dirty="0"/>
              <a:t>&lt;</a:t>
            </a:r>
            <a:r>
              <a:rPr lang="en-US" dirty="0" err="1"/>
              <a:t>ModelClass</a:t>
            </a:r>
            <a:r>
              <a:rPr lang="en-US" dirty="0"/>
              <a:t>&gt;() .</a:t>
            </a:r>
            <a:r>
              <a:rPr lang="en-US" dirty="0" err="1"/>
              <a:t>HasKey</a:t>
            </a:r>
            <a:r>
              <a:rPr lang="en-US" dirty="0"/>
              <a:t>(</a:t>
            </a:r>
            <a:br>
              <a:rPr lang="en-US" dirty="0"/>
            </a:br>
            <a:r>
              <a:rPr lang="en-US" dirty="0"/>
              <a:t>		c =&gt; new { c.KeyProperty1, c.KeyProperty2 });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22440E-047E-3C43-94EB-73736FBAC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448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C270C-B3BE-544E-ADF9-4861C981F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 Core - </a:t>
            </a:r>
            <a:r>
              <a:rPr lang="et-EE" dirty="0" err="1"/>
              <a:t>Generated</a:t>
            </a:r>
            <a:r>
              <a:rPr lang="et-EE" dirty="0"/>
              <a:t> </a:t>
            </a:r>
            <a:r>
              <a:rPr lang="et-EE" dirty="0" err="1"/>
              <a:t>properties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028FB-F0BF-DB4D-8EE5-6F74443A5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Value generation</a:t>
            </a:r>
            <a:br>
              <a:rPr lang="en-US" dirty="0"/>
            </a:br>
            <a:r>
              <a:rPr lang="en-US" dirty="0"/>
              <a:t>No value</a:t>
            </a:r>
            <a:br>
              <a:rPr lang="en-US" dirty="0"/>
            </a:br>
            <a:r>
              <a:rPr lang="en-US" dirty="0"/>
              <a:t>Value generated on add</a:t>
            </a:r>
            <a:br>
              <a:rPr lang="en-US" dirty="0"/>
            </a:br>
            <a:r>
              <a:rPr lang="en-US" dirty="0"/>
              <a:t>Value generated on add or update</a:t>
            </a:r>
          </a:p>
          <a:p>
            <a:r>
              <a:rPr lang="en-US" dirty="0"/>
              <a:t>Annotations</a:t>
            </a:r>
            <a:br>
              <a:rPr lang="en-US" dirty="0"/>
            </a:br>
            <a:r>
              <a:rPr lang="en-US" dirty="0"/>
              <a:t>[</a:t>
            </a:r>
            <a:r>
              <a:rPr lang="en-US" dirty="0" err="1"/>
              <a:t>DatabaseGenerated</a:t>
            </a:r>
            <a:r>
              <a:rPr lang="en-US" dirty="0"/>
              <a:t>(</a:t>
            </a:r>
            <a:r>
              <a:rPr lang="en-US" dirty="0" err="1"/>
              <a:t>DatabaseGeneratedOption.None</a:t>
            </a:r>
            <a:r>
              <a:rPr lang="en-US" dirty="0"/>
              <a:t>)]</a:t>
            </a:r>
            <a:br>
              <a:rPr lang="en-US" dirty="0"/>
            </a:br>
            <a:r>
              <a:rPr lang="en-US" dirty="0"/>
              <a:t>[</a:t>
            </a:r>
            <a:r>
              <a:rPr lang="en-US" dirty="0" err="1"/>
              <a:t>DatabaseGenerated</a:t>
            </a:r>
            <a:r>
              <a:rPr lang="en-US" dirty="0"/>
              <a:t>(</a:t>
            </a:r>
            <a:r>
              <a:rPr lang="en-US" dirty="0" err="1"/>
              <a:t>DatabaseGeneratedOption.Identity</a:t>
            </a:r>
            <a:r>
              <a:rPr lang="en-US" dirty="0"/>
              <a:t>)]</a:t>
            </a:r>
            <a:br>
              <a:rPr lang="en-US" dirty="0"/>
            </a:br>
            <a:r>
              <a:rPr lang="en-US" dirty="0"/>
              <a:t>[</a:t>
            </a:r>
            <a:r>
              <a:rPr lang="en-US" dirty="0" err="1"/>
              <a:t>DatabaseGenerated</a:t>
            </a:r>
            <a:r>
              <a:rPr lang="en-US" dirty="0"/>
              <a:t>(</a:t>
            </a:r>
            <a:r>
              <a:rPr lang="en-US" dirty="0" err="1"/>
              <a:t>DatabaseGeneratedOption.Computed</a:t>
            </a:r>
            <a:r>
              <a:rPr lang="en-US" dirty="0"/>
              <a:t>)]</a:t>
            </a:r>
          </a:p>
          <a:p>
            <a:r>
              <a:rPr lang="en-US" dirty="0"/>
              <a:t>Fluent API</a:t>
            </a:r>
            <a:br>
              <a:rPr lang="en-US" dirty="0"/>
            </a:br>
            <a:r>
              <a:rPr lang="en-US" dirty="0" err="1"/>
              <a:t>modelBuilder.Entity</a:t>
            </a:r>
            <a:r>
              <a:rPr lang="en-US" dirty="0"/>
              <a:t>&lt;</a:t>
            </a:r>
            <a:r>
              <a:rPr lang="en-US" dirty="0" err="1"/>
              <a:t>ModelClass</a:t>
            </a:r>
            <a:r>
              <a:rPr lang="en-US" dirty="0"/>
              <a:t>&gt;().Property(</a:t>
            </a:r>
            <a:br>
              <a:rPr lang="en-US" dirty="0"/>
            </a:br>
            <a:r>
              <a:rPr lang="en-US" dirty="0"/>
              <a:t>		b =&gt; </a:t>
            </a:r>
            <a:r>
              <a:rPr lang="en-US" dirty="0" err="1"/>
              <a:t>KeyProperty.ValueGeneratedNever</a:t>
            </a:r>
            <a:r>
              <a:rPr lang="en-US" dirty="0"/>
              <a:t>();</a:t>
            </a:r>
            <a:br>
              <a:rPr lang="en-US" dirty="0"/>
            </a:br>
            <a:r>
              <a:rPr lang="en-US" dirty="0" err="1"/>
              <a:t>modelBuilder.Entity</a:t>
            </a:r>
            <a:r>
              <a:rPr lang="en-US" dirty="0"/>
              <a:t>&lt;</a:t>
            </a:r>
            <a:r>
              <a:rPr lang="en-US" dirty="0" err="1"/>
              <a:t>ModelClass</a:t>
            </a:r>
            <a:r>
              <a:rPr lang="en-US" dirty="0"/>
              <a:t>&gt;().Property(</a:t>
            </a:r>
            <a:br>
              <a:rPr lang="en-US" dirty="0"/>
            </a:br>
            <a:r>
              <a:rPr lang="en-US" dirty="0"/>
              <a:t>		b =&gt; </a:t>
            </a:r>
            <a:r>
              <a:rPr lang="en-US" dirty="0" err="1"/>
              <a:t>b.InsertedProperty</a:t>
            </a:r>
            <a:r>
              <a:rPr lang="en-US" dirty="0"/>
              <a:t>).</a:t>
            </a:r>
            <a:r>
              <a:rPr lang="en-US" dirty="0" err="1"/>
              <a:t>ValueGeneratedOnAdd</a:t>
            </a:r>
            <a:r>
              <a:rPr lang="en-US" dirty="0"/>
              <a:t>();</a:t>
            </a:r>
            <a:br>
              <a:rPr lang="en-US" dirty="0"/>
            </a:br>
            <a:r>
              <a:rPr lang="en-US" dirty="0" err="1"/>
              <a:t>modelBuilder.Entity</a:t>
            </a:r>
            <a:r>
              <a:rPr lang="en-US" dirty="0"/>
              <a:t>&lt;</a:t>
            </a:r>
            <a:r>
              <a:rPr lang="en-US" dirty="0" err="1"/>
              <a:t>ModelClass</a:t>
            </a:r>
            <a:r>
              <a:rPr lang="en-US" dirty="0"/>
              <a:t>&gt;().Property(</a:t>
            </a:r>
            <a:br>
              <a:rPr lang="en-US" dirty="0"/>
            </a:br>
            <a:r>
              <a:rPr lang="en-US" dirty="0"/>
              <a:t>		b =&gt; b. </a:t>
            </a:r>
            <a:r>
              <a:rPr lang="en-US" dirty="0" err="1"/>
              <a:t>LastUpdatedProperty</a:t>
            </a:r>
            <a:r>
              <a:rPr lang="en-US" dirty="0"/>
              <a:t>).</a:t>
            </a:r>
            <a:r>
              <a:rPr lang="en-US" dirty="0" err="1"/>
              <a:t>ValueGeneratedOnAddOrUpdate</a:t>
            </a:r>
            <a:r>
              <a:rPr lang="en-US" dirty="0"/>
              <a:t>();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9AA749-14D0-4544-BA5B-F17BA4458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87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C270C-B3BE-544E-ADF9-4861C981F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 Core - </a:t>
            </a:r>
            <a:r>
              <a:rPr lang="et-EE" dirty="0" err="1"/>
              <a:t>Required</a:t>
            </a:r>
            <a:r>
              <a:rPr lang="et-EE" dirty="0"/>
              <a:t>/</a:t>
            </a:r>
            <a:r>
              <a:rPr lang="et-EE" dirty="0" err="1"/>
              <a:t>Optional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028FB-F0BF-DB4D-8EE5-6F74443A5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property is nullable </a:t>
            </a:r>
            <a:r>
              <a:rPr lang="mr-IN" dirty="0"/>
              <a:t>–</a:t>
            </a:r>
            <a:r>
              <a:rPr lang="et-EE" dirty="0"/>
              <a:t> </a:t>
            </a:r>
            <a:r>
              <a:rPr lang="et-EE" dirty="0" err="1"/>
              <a:t>by</a:t>
            </a:r>
            <a:r>
              <a:rPr lang="et-EE" dirty="0"/>
              <a:t> </a:t>
            </a:r>
            <a:r>
              <a:rPr lang="et-EE" dirty="0" err="1"/>
              <a:t>convention</a:t>
            </a:r>
            <a:r>
              <a:rPr lang="en-US" dirty="0"/>
              <a:t> not required</a:t>
            </a:r>
          </a:p>
          <a:p>
            <a:r>
              <a:rPr lang="en-US" dirty="0"/>
              <a:t>Annotations</a:t>
            </a:r>
            <a:br>
              <a:rPr lang="en-US" dirty="0"/>
            </a:br>
            <a:r>
              <a:rPr lang="en-US" dirty="0"/>
              <a:t>[Required]</a:t>
            </a:r>
          </a:p>
          <a:p>
            <a:r>
              <a:rPr lang="en-US" dirty="0"/>
              <a:t>Fluent API</a:t>
            </a:r>
            <a:br>
              <a:rPr lang="en-US" dirty="0"/>
            </a:br>
            <a:r>
              <a:rPr lang="en-US" dirty="0" err="1"/>
              <a:t>modelBuilder.Entity</a:t>
            </a:r>
            <a:r>
              <a:rPr lang="en-US" dirty="0"/>
              <a:t>&lt;</a:t>
            </a:r>
            <a:r>
              <a:rPr lang="en-US" dirty="0" err="1"/>
              <a:t>ModelClass</a:t>
            </a:r>
            <a:r>
              <a:rPr lang="en-US" dirty="0"/>
              <a:t>&gt;() .Property(</a:t>
            </a:r>
            <a:br>
              <a:rPr lang="en-US" dirty="0"/>
            </a:br>
            <a:r>
              <a:rPr lang="en-US" dirty="0"/>
              <a:t>		b =&gt; </a:t>
            </a:r>
            <a:r>
              <a:rPr lang="en-US" dirty="0" err="1"/>
              <a:t>b.SomeProperty</a:t>
            </a:r>
            <a:r>
              <a:rPr lang="en-US" dirty="0"/>
              <a:t>).</a:t>
            </a:r>
            <a:r>
              <a:rPr lang="en-US" dirty="0" err="1"/>
              <a:t>IsRequired</a:t>
            </a:r>
            <a:r>
              <a:rPr lang="en-US" dirty="0"/>
              <a:t>();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9AA749-14D0-4544-BA5B-F17BA4458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33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8413</TotalTime>
  <Words>927</Words>
  <Application>Microsoft Macintosh PowerPoint</Application>
  <PresentationFormat>Widescreen</PresentationFormat>
  <Paragraphs>192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Century Gothic</vt:lpstr>
      <vt:lpstr>Menlo</vt:lpstr>
      <vt:lpstr>Menlo-Regular</vt:lpstr>
      <vt:lpstr>Wingdings 3</vt:lpstr>
      <vt:lpstr>Ion</vt:lpstr>
      <vt:lpstr>C# - EF Core</vt:lpstr>
      <vt:lpstr>EF Core</vt:lpstr>
      <vt:lpstr>EF Core</vt:lpstr>
      <vt:lpstr>EF Core - Migrations</vt:lpstr>
      <vt:lpstr>EF Core – Data access</vt:lpstr>
      <vt:lpstr>EF Core – Data access</vt:lpstr>
      <vt:lpstr>EF Core - PK</vt:lpstr>
      <vt:lpstr>EF Core - Generated properties</vt:lpstr>
      <vt:lpstr>EF Core - Required/Optional</vt:lpstr>
      <vt:lpstr>EF Core – Maximum Length</vt:lpstr>
      <vt:lpstr>EF Core - Indexes</vt:lpstr>
      <vt:lpstr>EF Core - Table/Column maping</vt:lpstr>
      <vt:lpstr>EF Core – Default value</vt:lpstr>
      <vt:lpstr>EF Core – Exclude properties</vt:lpstr>
      <vt:lpstr>EF Core - Relationships</vt:lpstr>
      <vt:lpstr>EF Core - Relationships</vt:lpstr>
      <vt:lpstr>EF Core - Relationships</vt:lpstr>
      <vt:lpstr>EF Core - Relationshps</vt:lpstr>
      <vt:lpstr>EF Core – Cascade delete</vt:lpstr>
      <vt:lpstr>EF Core – Preexisting db</vt:lpstr>
      <vt:lpstr>EF Core – Preexisting db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Software Development for Android - I397</dc:title>
  <dc:subject/>
  <dc:creator>andres käver</dc:creator>
  <cp:keywords/>
  <dc:description/>
  <cp:lastModifiedBy>Andres Käver</cp:lastModifiedBy>
  <cp:revision>83</cp:revision>
  <dcterms:created xsi:type="dcterms:W3CDTF">2015-10-15T12:35:18Z</dcterms:created>
  <dcterms:modified xsi:type="dcterms:W3CDTF">2018-11-09T10:11:52Z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