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5" r:id="rId19"/>
    <p:sldId id="276" r:id="rId20"/>
    <p:sldId id="277" r:id="rId21"/>
    <p:sldId id="271" r:id="rId22"/>
    <p:sldId id="27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86" autoAdjust="0"/>
    <p:restoredTop sz="86382"/>
  </p:normalViewPr>
  <p:slideViewPr>
    <p:cSldViewPr snapToGrid="0">
      <p:cViewPr varScale="1">
        <p:scale>
          <a:sx n="224" d="100"/>
          <a:sy n="224" d="100"/>
        </p:scale>
        <p:origin x="1296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15.11.18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017D-616C-426D-B96A-9B74169657CB}" type="datetime1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E2F8-4F9B-475A-9076-FF47062FDB53}" type="datetime1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4FA4-9781-4D2E-9CA0-82AF90576D91}" type="datetime1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1842-AF3A-4F79-81E5-89F3140F58EC}" type="datetime1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53BF-32B0-4A81-ACA1-CA4D3511A15C}" type="datetime1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07BF-3C55-4F26-A6A0-49E70F83FEE8}" type="datetime1">
              <a:rPr lang="en-US" smtClean="0"/>
              <a:t>11/15/18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B73-859B-4B75-B038-91839C89101A}" type="datetime1">
              <a:rPr lang="en-US" smtClean="0"/>
              <a:t>11/15/18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DDA1-6E86-4CE1-9860-B071DC8D34E1}" type="datetime1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DEBE-8681-4664-83A8-552B71039C1E}" type="datetime1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FF52-A86D-4A10-973C-2E68BFB2A7DA}" type="datetime1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3DB-8957-458B-B939-391AEFD585EB}" type="datetime1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26DD-D0EA-402D-90AE-E23B9B1122B9}" type="datetime1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9E6D-C8FB-4995-9B70-35802D29F244}" type="datetime1">
              <a:rPr lang="en-US" smtClean="0"/>
              <a:t>11/15/18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0E8D-CF6C-4C2C-8928-6CF987645092}" type="datetime1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CB8-50D4-4762-AAB3-AD974B8E03D9}" type="datetime1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526-571B-42F1-BF46-40AF976A9F12}" type="datetime1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42B4-7614-4FB7-9AC1-D50FE9B34BC0}" type="datetime1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6A1F32-43A5-49FE-A36C-65A860914068}" type="datetime1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kaver@itcollege.e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.../Index" TargetMode="External"/><Relationship Id="rId2" Type="http://schemas.openxmlformats.org/officeDocument/2006/relationships/hyperlink" Target="http://...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../Store/Index" TargetMode="External"/><Relationship Id="rId4" Type="http://schemas.openxmlformats.org/officeDocument/2006/relationships/hyperlink" Target="http://../Contact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54955" y="494852"/>
            <a:ext cx="10035784" cy="4282529"/>
          </a:xfrm>
        </p:spPr>
        <p:txBody>
          <a:bodyPr/>
          <a:lstStyle/>
          <a:p>
            <a:r>
              <a:rPr lang="en-US" sz="6000" noProof="0" dirty="0"/>
              <a:t>C# - Razor Pages - Intro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5024806"/>
            <a:ext cx="8825658" cy="1176232"/>
          </a:xfrm>
        </p:spPr>
        <p:txBody>
          <a:bodyPr>
            <a:normAutofit fontScale="92500" lnSpcReduction="10000"/>
          </a:bodyPr>
          <a:lstStyle/>
          <a:p>
            <a:r>
              <a:rPr lang="en-US" cap="none" noProof="0" dirty="0"/>
              <a:t>IT College, Andres Käver, 2018-2019, Fall semester</a:t>
            </a:r>
          </a:p>
          <a:p>
            <a:r>
              <a:rPr lang="en-US" cap="none" noProof="0" dirty="0"/>
              <a:t>Web: http://</a:t>
            </a:r>
            <a:r>
              <a:rPr lang="en-US" cap="none" noProof="0" dirty="0" err="1"/>
              <a:t>enos.Itcollege.ee</a:t>
            </a:r>
            <a:r>
              <a:rPr lang="en-US" cap="none" noProof="0" dirty="0"/>
              <a:t>/~</a:t>
            </a:r>
            <a:r>
              <a:rPr lang="en-US" cap="none" noProof="0" dirty="0" err="1"/>
              <a:t>akaver</a:t>
            </a:r>
            <a:r>
              <a:rPr lang="en-US" cap="none" noProof="0" dirty="0"/>
              <a:t>/</a:t>
            </a:r>
            <a:r>
              <a:rPr lang="en-US" cap="none" noProof="0" dirty="0" err="1"/>
              <a:t>csharp</a:t>
            </a:r>
            <a:endParaRPr lang="en-US" cap="none" noProof="0" dirty="0"/>
          </a:p>
          <a:p>
            <a:r>
              <a:rPr lang="en-US" cap="none" noProof="0" dirty="0"/>
              <a:t>Skype: </a:t>
            </a:r>
            <a:r>
              <a:rPr lang="en-US" cap="none" noProof="0" dirty="0" err="1"/>
              <a:t>akaver</a:t>
            </a:r>
            <a:r>
              <a:rPr lang="en-US" cap="none" noProof="0" dirty="0"/>
              <a:t>   Email: </a:t>
            </a:r>
            <a:r>
              <a:rPr lang="en-US" cap="none" noProof="0" dirty="0">
                <a:hlinkClick r:id="rId2"/>
              </a:rPr>
              <a:t>akaver@itcollege.ee</a:t>
            </a:r>
            <a:endParaRPr lang="en-US" cap="none" noProof="0" dirty="0"/>
          </a:p>
          <a:p>
            <a:endParaRPr lang="en-US" cap="none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64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E6106-8005-7E41-8420-74181833C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D817C-592E-5F48-B8DC-2B6ED8AC6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Program.cs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74338-5F53-834B-A84F-3686D4F0D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30F862-8820-9248-BD94-7386CE59B56B}"/>
              </a:ext>
            </a:extLst>
          </p:cNvPr>
          <p:cNvSpPr txBox="1"/>
          <p:nvPr/>
        </p:nvSpPr>
        <p:spPr>
          <a:xfrm>
            <a:off x="1584581" y="2669367"/>
            <a:ext cx="10274221" cy="36933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class 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Program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static void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Main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 err="1">
                <a:solidFill>
                  <a:srgbClr val="107A78"/>
                </a:solidFill>
                <a:latin typeface="Menlo" panose="020B0609030804020204" pitchFamily="49" charset="0"/>
              </a:rPr>
              <a:t>CreateWebHostBuilder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).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Build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}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static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IWebHostBuilder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107A78"/>
                </a:solidFill>
                <a:latin typeface="Menlo" panose="020B0609030804020204" pitchFamily="49" charset="0"/>
              </a:rPr>
              <a:t>CreateWebHostBuilder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 =&gt;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WebHost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			</a:t>
            </a:r>
            <a:r>
              <a:rPr lang="en-US" dirty="0" err="1">
                <a:solidFill>
                  <a:srgbClr val="107A78"/>
                </a:solidFill>
                <a:latin typeface="Menlo" panose="020B0609030804020204" pitchFamily="49" charset="0"/>
              </a:rPr>
              <a:t>CreateDefaultBuilder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).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			</a:t>
            </a:r>
            <a:r>
              <a:rPr lang="en-US" dirty="0" err="1">
                <a:solidFill>
                  <a:srgbClr val="107A78"/>
                </a:solidFill>
                <a:latin typeface="Menlo" panose="020B0609030804020204" pitchFamily="49" charset="0"/>
              </a:rPr>
              <a:t>UseStartup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Startup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&gt;();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48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58FDC-DD14-B54F-9353-7D9F81556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5C623-00D7-924C-AF47-342A0904B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38A31B-47F2-634F-B16F-D147220B7A4D}"/>
              </a:ext>
            </a:extLst>
          </p:cNvPr>
          <p:cNvSpPr txBox="1"/>
          <p:nvPr/>
        </p:nvSpPr>
        <p:spPr>
          <a:xfrm>
            <a:off x="1505070" y="1514735"/>
            <a:ext cx="9774424" cy="504753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D8"/>
                </a:solidFill>
                <a:latin typeface="Menlo" panose="020B0609030804020204" pitchFamily="49" charset="0"/>
              </a:rPr>
              <a:t>public class </a:t>
            </a:r>
            <a:r>
              <a:rPr lang="en-US" sz="1400" dirty="0">
                <a:solidFill>
                  <a:srgbClr val="000078"/>
                </a:solidFill>
                <a:latin typeface="Menlo" panose="020B0609030804020204" pitchFamily="49" charset="0"/>
              </a:rPr>
              <a:t>Startup </a:t>
            </a:r>
            <a:r>
              <a:rPr lang="en-US" sz="1400" dirty="0">
                <a:solidFill>
                  <a:srgbClr val="0F6F03"/>
                </a:solidFill>
                <a:latin typeface="Menlo" panose="020B0609030804020204" pitchFamily="49" charset="0"/>
              </a:rPr>
              <a:t>// Simplified</a:t>
            </a:r>
            <a:endParaRPr lang="en-US" sz="1400" dirty="0">
              <a:solidFill>
                <a:srgbClr val="000078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sz="1400" dirty="0">
                <a:solidFill>
                  <a:srgbClr val="0000D8"/>
                </a:solidFill>
                <a:latin typeface="Menlo" panose="020B0609030804020204" pitchFamily="49" charset="0"/>
              </a:rPr>
              <a:t>public </a:t>
            </a:r>
            <a:r>
              <a:rPr lang="en-US" sz="1400" dirty="0">
                <a:solidFill>
                  <a:srgbClr val="000078"/>
                </a:solidFill>
                <a:latin typeface="Menlo" panose="020B0609030804020204" pitchFamily="49" charset="0"/>
              </a:rPr>
              <a:t>Startup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400" dirty="0" err="1">
                <a:solidFill>
                  <a:srgbClr val="000078"/>
                </a:solidFill>
                <a:latin typeface="Menlo" panose="020B0609030804020204" pitchFamily="49" charset="0"/>
              </a:rPr>
              <a:t>IConfiguration</a:t>
            </a:r>
            <a:r>
              <a:rPr lang="en-US" sz="1400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configuration)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{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sz="1400" dirty="0">
                <a:solidFill>
                  <a:srgbClr val="6B006D"/>
                </a:solidFill>
                <a:latin typeface="Menlo" panose="020B0609030804020204" pitchFamily="49" charset="0"/>
              </a:rPr>
              <a:t>Configuration 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= configuration;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sz="1400" dirty="0">
                <a:solidFill>
                  <a:srgbClr val="0000D8"/>
                </a:solidFill>
                <a:latin typeface="Menlo" panose="020B0609030804020204" pitchFamily="49" charset="0"/>
              </a:rPr>
              <a:t>public </a:t>
            </a:r>
            <a:r>
              <a:rPr lang="en-US" sz="1400" dirty="0" err="1">
                <a:solidFill>
                  <a:srgbClr val="000078"/>
                </a:solidFill>
                <a:latin typeface="Menlo" panose="020B0609030804020204" pitchFamily="49" charset="0"/>
              </a:rPr>
              <a:t>IConfiguration</a:t>
            </a:r>
            <a:r>
              <a:rPr lang="en-US" sz="1400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6B006D"/>
                </a:solidFill>
                <a:latin typeface="Menlo" panose="020B0609030804020204" pitchFamily="49" charset="0"/>
              </a:rPr>
              <a:t>Configuration 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{ </a:t>
            </a:r>
            <a:r>
              <a:rPr lang="en-US" sz="1400" dirty="0">
                <a:solidFill>
                  <a:srgbClr val="107A78"/>
                </a:solidFill>
                <a:latin typeface="Menlo" panose="020B0609030804020204" pitchFamily="49" charset="0"/>
              </a:rPr>
              <a:t>get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 }</a:t>
            </a:r>
          </a:p>
          <a:p>
            <a:endParaRPr lang="en-US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sz="1400" dirty="0">
                <a:solidFill>
                  <a:srgbClr val="0F6F03"/>
                </a:solidFill>
                <a:latin typeface="Menlo" panose="020B0609030804020204" pitchFamily="49" charset="0"/>
              </a:rPr>
              <a:t>// Use this method to add services to the container.</a:t>
            </a:r>
          </a:p>
          <a:p>
            <a:r>
              <a:rPr lang="en-US" sz="1400" dirty="0">
                <a:solidFill>
                  <a:srgbClr val="0F6F03"/>
                </a:solidFill>
                <a:latin typeface="Menlo" panose="020B0609030804020204" pitchFamily="49" charset="0"/>
              </a:rPr>
              <a:t>    </a:t>
            </a:r>
            <a:r>
              <a:rPr lang="en-US" sz="1400" dirty="0">
                <a:solidFill>
                  <a:srgbClr val="0000D8"/>
                </a:solidFill>
                <a:latin typeface="Menlo" panose="020B0609030804020204" pitchFamily="49" charset="0"/>
              </a:rPr>
              <a:t>public void </a:t>
            </a:r>
            <a:r>
              <a:rPr lang="en-US" sz="1400" dirty="0" err="1">
                <a:solidFill>
                  <a:srgbClr val="107A78"/>
                </a:solidFill>
                <a:latin typeface="Menlo" panose="020B0609030804020204" pitchFamily="49" charset="0"/>
              </a:rPr>
              <a:t>ConfigureServices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400" dirty="0" err="1">
                <a:solidFill>
                  <a:srgbClr val="000078"/>
                </a:solidFill>
                <a:latin typeface="Menlo" panose="020B0609030804020204" pitchFamily="49" charset="0"/>
              </a:rPr>
              <a:t>IServiceCollection</a:t>
            </a:r>
            <a:r>
              <a:rPr lang="en-US" sz="1400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services)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{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services.</a:t>
            </a:r>
            <a:r>
              <a:rPr lang="en-US" sz="1400" dirty="0" err="1">
                <a:solidFill>
                  <a:srgbClr val="107A78"/>
                </a:solidFill>
                <a:latin typeface="Menlo" panose="020B0609030804020204" pitchFamily="49" charset="0"/>
              </a:rPr>
              <a:t>AddMvc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().</a:t>
            </a:r>
            <a:r>
              <a:rPr lang="en-US" sz="1400" dirty="0" err="1">
                <a:solidFill>
                  <a:srgbClr val="107A78"/>
                </a:solidFill>
                <a:latin typeface="Menlo" panose="020B0609030804020204" pitchFamily="49" charset="0"/>
              </a:rPr>
              <a:t>SetCompatibilityVersion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400" dirty="0">
                <a:solidFill>
                  <a:srgbClr val="000078"/>
                </a:solidFill>
                <a:latin typeface="Menlo" panose="020B0609030804020204" pitchFamily="49" charset="0"/>
              </a:rPr>
              <a:t>CompatibilityVersion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b="1" dirty="0">
                <a:solidFill>
                  <a:srgbClr val="6B006D"/>
                </a:solidFill>
                <a:latin typeface="Menlo" panose="020B0609030804020204" pitchFamily="49" charset="0"/>
              </a:rPr>
              <a:t>Version_2_1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sz="1400" dirty="0">
                <a:solidFill>
                  <a:srgbClr val="0F6F03"/>
                </a:solidFill>
                <a:latin typeface="Menlo" panose="020B0609030804020204" pitchFamily="49" charset="0"/>
              </a:rPr>
              <a:t>// Use this method to configure the HTTP request pipeline.</a:t>
            </a:r>
          </a:p>
          <a:p>
            <a:r>
              <a:rPr lang="en-US" sz="1400" dirty="0">
                <a:solidFill>
                  <a:srgbClr val="0F6F03"/>
                </a:solidFill>
                <a:latin typeface="Menlo" panose="020B0609030804020204" pitchFamily="49" charset="0"/>
              </a:rPr>
              <a:t>    </a:t>
            </a:r>
            <a:r>
              <a:rPr lang="en-US" sz="1400" dirty="0">
                <a:solidFill>
                  <a:srgbClr val="0000D8"/>
                </a:solidFill>
                <a:latin typeface="Menlo" panose="020B0609030804020204" pitchFamily="49" charset="0"/>
              </a:rPr>
              <a:t>public void </a:t>
            </a:r>
            <a:r>
              <a:rPr lang="en-US" sz="1400" dirty="0">
                <a:solidFill>
                  <a:srgbClr val="107A78"/>
                </a:solidFill>
                <a:latin typeface="Menlo" panose="020B0609030804020204" pitchFamily="49" charset="0"/>
              </a:rPr>
              <a:t>Configure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400" dirty="0" err="1">
                <a:solidFill>
                  <a:srgbClr val="000078"/>
                </a:solidFill>
                <a:latin typeface="Menlo" panose="020B0609030804020204" pitchFamily="49" charset="0"/>
              </a:rPr>
              <a:t>IApplicationBuilder</a:t>
            </a:r>
            <a:r>
              <a:rPr lang="en-US" sz="1400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app, </a:t>
            </a:r>
            <a:r>
              <a:rPr lang="en-US" sz="1400" dirty="0" err="1">
                <a:solidFill>
                  <a:srgbClr val="000078"/>
                </a:solidFill>
                <a:latin typeface="Menlo" panose="020B0609030804020204" pitchFamily="49" charset="0"/>
              </a:rPr>
              <a:t>IHostingEnvironment</a:t>
            </a:r>
            <a:r>
              <a:rPr lang="en-US" sz="1400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env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{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app.</a:t>
            </a:r>
            <a:r>
              <a:rPr lang="en-US" sz="1400" dirty="0" err="1">
                <a:solidFill>
                  <a:srgbClr val="107A78"/>
                </a:solidFill>
                <a:latin typeface="Menlo" panose="020B0609030804020204" pitchFamily="49" charset="0"/>
              </a:rPr>
              <a:t>UseDeveloperExceptionPage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app.</a:t>
            </a:r>
            <a:r>
              <a:rPr lang="en-US" sz="1400" dirty="0" err="1">
                <a:solidFill>
                  <a:srgbClr val="107A78"/>
                </a:solidFill>
                <a:latin typeface="Menlo" panose="020B0609030804020204" pitchFamily="49" charset="0"/>
              </a:rPr>
              <a:t>UseHttpsRedirection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app.</a:t>
            </a:r>
            <a:r>
              <a:rPr lang="en-US" sz="1400" dirty="0" err="1">
                <a:solidFill>
                  <a:srgbClr val="107A78"/>
                </a:solidFill>
                <a:latin typeface="Menlo" panose="020B0609030804020204" pitchFamily="49" charset="0"/>
              </a:rPr>
              <a:t>UseStaticFiles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app.</a:t>
            </a:r>
            <a:r>
              <a:rPr lang="en-US" sz="1400" dirty="0" err="1">
                <a:solidFill>
                  <a:srgbClr val="107A78"/>
                </a:solidFill>
                <a:latin typeface="Menlo" panose="020B0609030804020204" pitchFamily="49" charset="0"/>
              </a:rPr>
              <a:t>UseMvc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2138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29C06-2880-EA46-A147-5A70E3055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25E0A-652E-F74B-AD65-5EF5A9074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Pages folder</a:t>
            </a:r>
          </a:p>
          <a:p>
            <a:pPr lvl="1"/>
            <a:r>
              <a:rPr lang="en-US" i="1" dirty="0"/>
              <a:t>_</a:t>
            </a:r>
            <a:r>
              <a:rPr lang="en-US" i="1" dirty="0" err="1"/>
              <a:t>ViewImports.cshtml</a:t>
            </a:r>
            <a:r>
              <a:rPr lang="en-US" dirty="0"/>
              <a:t> - Razor directives imported into every page</a:t>
            </a:r>
          </a:p>
          <a:p>
            <a:pPr lvl="1"/>
            <a:r>
              <a:rPr lang="en-US" i="1" dirty="0"/>
              <a:t>_</a:t>
            </a:r>
            <a:r>
              <a:rPr lang="en-US" i="1" dirty="0" err="1"/>
              <a:t>ViewStart.cshtml</a:t>
            </a:r>
            <a:r>
              <a:rPr lang="en-US" i="1" dirty="0"/>
              <a:t> – Sets the Layout property for every page</a:t>
            </a:r>
          </a:p>
          <a:p>
            <a:pPr lvl="1"/>
            <a:r>
              <a:rPr lang="en-US" i="1" dirty="0"/>
              <a:t>Shared/_</a:t>
            </a:r>
            <a:r>
              <a:rPr lang="en-US" i="1" dirty="0" err="1"/>
              <a:t>Layout.cshtml</a:t>
            </a:r>
            <a:r>
              <a:rPr lang="en-US" dirty="0"/>
              <a:t> - layout for every page (can be changed per page)</a:t>
            </a:r>
          </a:p>
          <a:p>
            <a:pPr lvl="1"/>
            <a:endParaRPr lang="en-US" dirty="0"/>
          </a:p>
          <a:p>
            <a:r>
              <a:rPr lang="en-US" dirty="0"/>
              <a:t>Page filename and URL matching</a:t>
            </a:r>
          </a:p>
          <a:p>
            <a:pPr lvl="1"/>
            <a:r>
              <a:rPr lang="en-US" dirty="0"/>
              <a:t>URL path matching is determined by page’s location in file system</a:t>
            </a:r>
          </a:p>
          <a:p>
            <a:pPr lvl="1"/>
            <a:r>
              <a:rPr lang="en-US" dirty="0"/>
              <a:t>/Pages/</a:t>
            </a:r>
            <a:r>
              <a:rPr lang="en-US" dirty="0" err="1"/>
              <a:t>Index.cshtml</a:t>
            </a:r>
            <a:r>
              <a:rPr lang="en-US" dirty="0"/>
              <a:t> -&gt; </a:t>
            </a:r>
            <a:r>
              <a:rPr lang="en-US" dirty="0">
                <a:hlinkClick r:id="rId2"/>
              </a:rPr>
              <a:t>http://.../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http://.../Index</a:t>
            </a:r>
            <a:endParaRPr lang="en-US" dirty="0"/>
          </a:p>
          <a:p>
            <a:pPr lvl="1"/>
            <a:r>
              <a:rPr lang="en-US" dirty="0"/>
              <a:t>/Pages/</a:t>
            </a:r>
            <a:r>
              <a:rPr lang="en-US" dirty="0" err="1"/>
              <a:t>Contact.cshtml</a:t>
            </a:r>
            <a:r>
              <a:rPr lang="en-US" dirty="0"/>
              <a:t> -&gt; </a:t>
            </a:r>
            <a:r>
              <a:rPr lang="en-US" dirty="0">
                <a:hlinkClick r:id="rId4"/>
              </a:rPr>
              <a:t>http://../Contact</a:t>
            </a:r>
            <a:endParaRPr lang="en-US" dirty="0"/>
          </a:p>
          <a:p>
            <a:pPr lvl="1"/>
            <a:r>
              <a:rPr lang="en-US" dirty="0"/>
              <a:t>/Pages/Store/</a:t>
            </a:r>
            <a:r>
              <a:rPr lang="en-US" dirty="0" err="1"/>
              <a:t>Index.cshtml</a:t>
            </a:r>
            <a:r>
              <a:rPr lang="en-US" dirty="0"/>
              <a:t> -&gt; http://.../Store/ or </a:t>
            </a:r>
            <a:r>
              <a:rPr lang="en-US" dirty="0">
                <a:hlinkClick r:id="rId5"/>
              </a:rPr>
              <a:t>http://../Store/Index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D738E9-DC5C-244B-9062-B3277223D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20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2CB59-CB2F-D84B-A341-954BAECE1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A7387-450C-4144-A310-117C6130B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Layout.cshtml</a:t>
            </a:r>
            <a:r>
              <a:rPr lang="en-US" dirty="0"/>
              <a:t> – minimal example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i="1" dirty="0"/>
              <a:t>@</a:t>
            </a:r>
            <a:r>
              <a:rPr lang="en-US" b="1" i="1" dirty="0" err="1"/>
              <a:t>RenderBody</a:t>
            </a:r>
            <a:r>
              <a:rPr lang="en-US" b="1" i="1" dirty="0"/>
              <a:t> </a:t>
            </a:r>
            <a:r>
              <a:rPr lang="en-US" dirty="0"/>
              <a:t>– output of specific razor page is inserted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D96E93-1E40-6747-AFF1-7B5E864B4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958AB8-BFAE-0F47-948B-BE31979B18A9}"/>
              </a:ext>
            </a:extLst>
          </p:cNvPr>
          <p:cNvSpPr txBox="1"/>
          <p:nvPr/>
        </p:nvSpPr>
        <p:spPr>
          <a:xfrm>
            <a:off x="1103312" y="2442185"/>
            <a:ext cx="11069352" cy="31393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&lt;!DOCTYPE </a:t>
            </a:r>
            <a:r>
              <a:rPr lang="en-US" dirty="0">
                <a:solidFill>
                  <a:srgbClr val="0000B7"/>
                </a:solidFill>
                <a:latin typeface="Menlo" panose="020B0609030804020204" pitchFamily="49" charset="0"/>
              </a:rPr>
              <a:t>html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html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head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meta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charset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="</a:t>
            </a:r>
            <a:r>
              <a:rPr lang="en-US" dirty="0">
                <a:solidFill>
                  <a:srgbClr val="0000B7"/>
                </a:solidFill>
                <a:latin typeface="Menlo" panose="020B0609030804020204" pitchFamily="49" charset="0"/>
              </a:rPr>
              <a:t>utf-8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" /&gt;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meta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="</a:t>
            </a:r>
            <a:r>
              <a:rPr lang="en-US" dirty="0">
                <a:solidFill>
                  <a:srgbClr val="0000B7"/>
                </a:solidFill>
                <a:latin typeface="Menlo" panose="020B0609030804020204" pitchFamily="49" charset="0"/>
              </a:rPr>
              <a:t>viewport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"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content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="</a:t>
            </a:r>
            <a:r>
              <a:rPr lang="en-US" dirty="0">
                <a:solidFill>
                  <a:srgbClr val="0000B7"/>
                </a:solidFill>
                <a:latin typeface="Menlo" panose="020B0609030804020204" pitchFamily="49" charset="0"/>
              </a:rPr>
              <a:t>width=device-width, initial-scale=1.0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" /&gt;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title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RazorTest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title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head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body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@</a:t>
            </a:r>
            <a:r>
              <a:rPr lang="en-US" dirty="0" err="1">
                <a:solidFill>
                  <a:srgbClr val="107A78"/>
                </a:solidFill>
                <a:latin typeface="Menlo" panose="020B0609030804020204" pitchFamily="49" charset="0"/>
              </a:rPr>
              <a:t>RenderBody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body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html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819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B178C-4FB3-5749-927B-2F308E3E2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C1C0B-D914-CF4F-806E-9F07416F6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layout has many more features</a:t>
            </a:r>
          </a:p>
          <a:p>
            <a:pPr lvl="1"/>
            <a:r>
              <a:rPr lang="en-US" dirty="0"/>
              <a:t>Bootstrap based layout</a:t>
            </a:r>
          </a:p>
          <a:p>
            <a:pPr lvl="1"/>
            <a:r>
              <a:rPr lang="en-US" dirty="0" err="1"/>
              <a:t>Clientside</a:t>
            </a:r>
            <a:r>
              <a:rPr lang="en-US" dirty="0"/>
              <a:t> unobtrusive validation</a:t>
            </a:r>
          </a:p>
          <a:p>
            <a:pPr lvl="1"/>
            <a:r>
              <a:rPr lang="en-US" dirty="0"/>
              <a:t>CDN usage with fallback to local files</a:t>
            </a:r>
          </a:p>
          <a:p>
            <a:pPr lvl="1"/>
            <a:r>
              <a:rPr lang="en-US" dirty="0"/>
              <a:t>App specific </a:t>
            </a:r>
            <a:r>
              <a:rPr lang="en-US" dirty="0" err="1"/>
              <a:t>js</a:t>
            </a:r>
            <a:r>
              <a:rPr lang="en-US" dirty="0"/>
              <a:t> and </a:t>
            </a:r>
            <a:r>
              <a:rPr lang="en-US" dirty="0" err="1"/>
              <a:t>css</a:t>
            </a:r>
            <a:r>
              <a:rPr lang="en-US" dirty="0"/>
              <a:t> (on top of bootstrap)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E189C-A947-0F4F-AE3E-B6AC848FA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52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CC75B-0695-9143-A1D4-8AB274A83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6A213-DFEC-D646-8C13-A6BB37F79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Domain and </a:t>
            </a:r>
            <a:br>
              <a:rPr lang="en-US" dirty="0"/>
            </a:br>
            <a:r>
              <a:rPr lang="en-US" dirty="0"/>
              <a:t>DAL in simplest form: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2C0B9D-F91E-2648-9E2F-BD2D2FAF5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E6F4DF-ACD7-3744-ACB2-681C271283A8}"/>
              </a:ext>
            </a:extLst>
          </p:cNvPr>
          <p:cNvSpPr txBox="1"/>
          <p:nvPr/>
        </p:nvSpPr>
        <p:spPr>
          <a:xfrm>
            <a:off x="283535" y="4150658"/>
            <a:ext cx="8683256" cy="2585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namespace 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DAL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class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AppDbContext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DbContext</a:t>
            </a:r>
            <a:endParaRPr lang="en-US" dirty="0">
              <a:solidFill>
                <a:srgbClr val="000078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DbSet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Person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 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Persons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AppDbContext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DbContextOptions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options)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    : 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base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(options){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		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75F104-282F-FF4A-8A70-FBBCF9B568CF}"/>
              </a:ext>
            </a:extLst>
          </p:cNvPr>
          <p:cNvSpPr txBox="1"/>
          <p:nvPr/>
        </p:nvSpPr>
        <p:spPr>
          <a:xfrm>
            <a:off x="4679396" y="1188501"/>
            <a:ext cx="7370838" cy="286232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namespace 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Domain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class 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Person</a:t>
            </a:r>
          </a:p>
          <a:p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</a:t>
            </a:r>
            <a:r>
              <a:rPr lang="en-US" dirty="0" err="1">
                <a:solidFill>
                  <a:srgbClr val="0000D8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999999"/>
                </a:solidFill>
                <a:latin typeface="Menlo" panose="020B0609030804020204" pitchFamily="49" charset="0"/>
              </a:rPr>
              <a:t>PersonId</a:t>
            </a:r>
            <a:r>
              <a:rPr lang="en-US" dirty="0">
                <a:solidFill>
                  <a:srgbClr val="999999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}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[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MaxLength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(64, 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ErrorMessage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 </a:t>
            </a:r>
            <a:r>
              <a:rPr lang="en-US" dirty="0">
                <a:solidFill>
                  <a:srgbClr val="900512"/>
                </a:solidFill>
                <a:latin typeface="Menlo" panose="020B0609030804020204" pitchFamily="49" charset="0"/>
              </a:rPr>
              <a:t>"Too long!"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)]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[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MinLength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(2, 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ErrorMessage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 </a:t>
            </a:r>
            <a:r>
              <a:rPr lang="en-US" dirty="0">
                <a:solidFill>
                  <a:srgbClr val="900512"/>
                </a:solidFill>
                <a:latin typeface="Menlo" panose="020B0609030804020204" pitchFamily="49" charset="0"/>
              </a:rPr>
              <a:t>"Too short!"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)]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string </a:t>
            </a:r>
            <a:r>
              <a:rPr lang="en-US" dirty="0">
                <a:solidFill>
                  <a:srgbClr val="999999"/>
                </a:solidFill>
                <a:latin typeface="Menlo" panose="020B0609030804020204" pitchFamily="49" charset="0"/>
              </a:rPr>
              <a:t>Name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51146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9710F-90FA-6A49-8361-203B76C10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1343B-A779-1B43-856A-D3608DB77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Register </a:t>
            </a:r>
            <a:r>
              <a:rPr lang="en-US" dirty="0" err="1"/>
              <a:t>dbcontext</a:t>
            </a:r>
            <a:r>
              <a:rPr lang="en-US" dirty="0"/>
              <a:t> in services (Dependency Injection)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CE33FA-4595-9B4F-B2EE-56EF5C40F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81C6DA-B49F-E647-AE52-F81E7D772D30}"/>
              </a:ext>
            </a:extLst>
          </p:cNvPr>
          <p:cNvSpPr txBox="1"/>
          <p:nvPr/>
        </p:nvSpPr>
        <p:spPr>
          <a:xfrm>
            <a:off x="3232298" y="2672317"/>
            <a:ext cx="8357191" cy="203132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void </a:t>
            </a:r>
            <a:r>
              <a:rPr lang="en-US" dirty="0" err="1">
                <a:solidFill>
                  <a:srgbClr val="107A78"/>
                </a:solidFill>
                <a:latin typeface="Menlo" panose="020B0609030804020204" pitchFamily="49" charset="0"/>
              </a:rPr>
              <a:t>ConfigureServices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IServiceCollection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services)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services.</a:t>
            </a:r>
            <a:r>
              <a:rPr lang="en-US" dirty="0" err="1">
                <a:solidFill>
                  <a:srgbClr val="107A78"/>
                </a:solidFill>
                <a:latin typeface="Menlo" panose="020B0609030804020204" pitchFamily="49" charset="0"/>
              </a:rPr>
              <a:t>AddDbContext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AppDbContext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&gt;(options =&gt;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options.</a:t>
            </a:r>
            <a:r>
              <a:rPr lang="en-US" dirty="0" err="1">
                <a:solidFill>
                  <a:srgbClr val="107A78"/>
                </a:solidFill>
                <a:latin typeface="Menlo" panose="020B0609030804020204" pitchFamily="49" charset="0"/>
              </a:rPr>
              <a:t>UseInMemoryDatabase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900512"/>
                </a:solidFill>
                <a:latin typeface="Menlo" panose="020B0609030804020204" pitchFamily="49" charset="0"/>
              </a:rPr>
              <a:t>"</a:t>
            </a:r>
            <a:r>
              <a:rPr lang="en-US" dirty="0" err="1">
                <a:solidFill>
                  <a:srgbClr val="900512"/>
                </a:solidFill>
                <a:latin typeface="Menlo" panose="020B0609030804020204" pitchFamily="49" charset="0"/>
              </a:rPr>
              <a:t>inmemorydb</a:t>
            </a:r>
            <a:r>
              <a:rPr lang="en-US" dirty="0">
                <a:solidFill>
                  <a:srgbClr val="900512"/>
                </a:solidFill>
                <a:latin typeface="Menlo" panose="020B060903080402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)); 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	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services.</a:t>
            </a:r>
            <a:r>
              <a:rPr lang="en-US" dirty="0" err="1">
                <a:solidFill>
                  <a:srgbClr val="107A78"/>
                </a:solidFill>
                <a:latin typeface="Menlo" panose="020B0609030804020204" pitchFamily="49" charset="0"/>
              </a:rPr>
              <a:t>AddMvc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44540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579D3-A8F8-2F4B-94EB-32E80BC41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90D7F-6EED-7940-8C21-017E07039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2986679" cy="4195481"/>
          </a:xfrm>
        </p:spPr>
        <p:txBody>
          <a:bodyPr/>
          <a:lstStyle/>
          <a:p>
            <a:r>
              <a:rPr lang="en-US" dirty="0"/>
              <a:t>Access the </a:t>
            </a:r>
            <a:r>
              <a:rPr lang="en-US" dirty="0" err="1"/>
              <a:t>db</a:t>
            </a:r>
            <a:r>
              <a:rPr lang="en-US" dirty="0"/>
              <a:t> in </a:t>
            </a:r>
            <a:r>
              <a:rPr lang="en-US" dirty="0" err="1"/>
              <a:t>IndexModel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3B875-C896-024C-9BD0-C381C1B74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9A8BD4-698A-7749-A2E9-F54AA21651BE}"/>
              </a:ext>
            </a:extLst>
          </p:cNvPr>
          <p:cNvSpPr txBox="1"/>
          <p:nvPr/>
        </p:nvSpPr>
        <p:spPr>
          <a:xfrm>
            <a:off x="4089991" y="1382233"/>
            <a:ext cx="7931889" cy="535531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class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IndexModel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PageModel</a:t>
            </a:r>
            <a:endParaRPr lang="en-US" dirty="0">
              <a:solidFill>
                <a:srgbClr val="000078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private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AppDbContext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_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db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IndexModel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AppDbContext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db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 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_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db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db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}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</a:t>
            </a:r>
            <a:r>
              <a:rPr lang="en-US" dirty="0" err="1">
                <a:solidFill>
                  <a:srgbClr val="0000D8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ContactCount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Person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 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Persons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void </a:t>
            </a:r>
            <a:r>
              <a:rPr lang="en-US" dirty="0" err="1">
                <a:solidFill>
                  <a:srgbClr val="999999"/>
                </a:solidFill>
                <a:latin typeface="Menlo" panose="020B0609030804020204" pitchFamily="49" charset="0"/>
              </a:rPr>
              <a:t>OnGet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ContactCount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 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_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db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Persons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107A78"/>
                </a:solidFill>
                <a:latin typeface="Menlo" panose="020B0609030804020204" pitchFamily="49" charset="0"/>
              </a:rPr>
              <a:t>Count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Persons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 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_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db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Persons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107A78"/>
                </a:solidFill>
                <a:latin typeface="Menlo" panose="020B0609030804020204" pitchFamily="49" charset="0"/>
              </a:rPr>
              <a:t>ToList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27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33645-67AC-4F48-9CF0-04A9A21C1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0F636-A2C7-A648-89E3-8A749CB27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Output data in HTML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F6C57-ECB9-E04C-98A9-FF51D3A2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AB6392-4DBD-9547-B92F-ABA48875B8D3}"/>
              </a:ext>
            </a:extLst>
          </p:cNvPr>
          <p:cNvSpPr txBox="1"/>
          <p:nvPr/>
        </p:nvSpPr>
        <p:spPr>
          <a:xfrm>
            <a:off x="5068185" y="1913861"/>
            <a:ext cx="6840279" cy="2585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@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page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@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IndexModel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div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&gt;Contacts in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db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 @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Model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ContactCount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div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@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foreach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 err="1">
                <a:solidFill>
                  <a:srgbClr val="0000D8"/>
                </a:solidFill>
                <a:latin typeface="Menlo" panose="020B06090308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person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in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Model.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Persons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div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&gt;@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person.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div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90083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D7FAC-B9FA-804C-AD70-1E88EFAA0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99F48-E36F-C143-9A25-7D286D37F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5368371" cy="4195481"/>
          </a:xfrm>
        </p:spPr>
        <p:txBody>
          <a:bodyPr/>
          <a:lstStyle/>
          <a:p>
            <a:r>
              <a:rPr lang="en-US" dirty="0" err="1"/>
              <a:t>ContactModel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BindProperty</a:t>
            </a:r>
            <a:r>
              <a:rPr lang="en-US" dirty="0"/>
              <a:t> – binds data in HTTP post to C# properties</a:t>
            </a:r>
          </a:p>
          <a:p>
            <a:r>
              <a:rPr lang="en-US" dirty="0"/>
              <a:t>Does not work in case of GET, use</a:t>
            </a:r>
            <a:br>
              <a:rPr lang="en-US" dirty="0"/>
            </a:br>
            <a:r>
              <a:rPr lang="en-US" dirty="0"/>
              <a:t>[</a:t>
            </a:r>
            <a:r>
              <a:rPr lang="en-US" dirty="0" err="1"/>
              <a:t>BindProperty</a:t>
            </a:r>
            <a:r>
              <a:rPr lang="en-US" dirty="0"/>
              <a:t>(</a:t>
            </a:r>
            <a:r>
              <a:rPr lang="en-US" dirty="0" err="1"/>
              <a:t>SupportsGet</a:t>
            </a:r>
            <a:r>
              <a:rPr lang="en-US" dirty="0"/>
              <a:t> = true)]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0EADFA-2306-5F40-9ABC-BA184A7F2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2DDC70-43B9-C446-B791-F311640337EB}"/>
              </a:ext>
            </a:extLst>
          </p:cNvPr>
          <p:cNvSpPr txBox="1"/>
          <p:nvPr/>
        </p:nvSpPr>
        <p:spPr>
          <a:xfrm>
            <a:off x="6528391" y="1226289"/>
            <a:ext cx="5504416" cy="54784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D8"/>
                </a:solidFill>
                <a:latin typeface="Menlo" panose="020B0609030804020204" pitchFamily="49" charset="0"/>
              </a:rPr>
              <a:t>public class </a:t>
            </a:r>
            <a:r>
              <a:rPr lang="en-US" sz="1400" dirty="0" err="1">
                <a:solidFill>
                  <a:srgbClr val="000078"/>
                </a:solidFill>
                <a:latin typeface="Menlo" panose="020B0609030804020204" pitchFamily="49" charset="0"/>
              </a:rPr>
              <a:t>ContactModel</a:t>
            </a:r>
            <a:r>
              <a:rPr lang="en-US" sz="1400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sz="1400" dirty="0" err="1">
                <a:solidFill>
                  <a:srgbClr val="000078"/>
                </a:solidFill>
                <a:latin typeface="Menlo" panose="020B0609030804020204" pitchFamily="49" charset="0"/>
              </a:rPr>
              <a:t>PageModel</a:t>
            </a:r>
            <a:endParaRPr lang="en-US" sz="1400" dirty="0">
              <a:solidFill>
                <a:srgbClr val="000078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sz="1400" dirty="0">
                <a:solidFill>
                  <a:srgbClr val="0000D8"/>
                </a:solidFill>
                <a:latin typeface="Menlo" panose="020B0609030804020204" pitchFamily="49" charset="0"/>
              </a:rPr>
              <a:t>private </a:t>
            </a:r>
            <a:r>
              <a:rPr lang="en-US" sz="1400" dirty="0" err="1">
                <a:solidFill>
                  <a:srgbClr val="0000D8"/>
                </a:solidFill>
                <a:latin typeface="Menlo" panose="020B0609030804020204" pitchFamily="49" charset="0"/>
              </a:rPr>
              <a:t>readonly</a:t>
            </a:r>
            <a:r>
              <a:rPr lang="en-US" sz="1400" dirty="0">
                <a:solidFill>
                  <a:srgbClr val="0000D8"/>
                </a:solidFill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000078"/>
                </a:solidFill>
                <a:latin typeface="Menlo" panose="020B0609030804020204" pitchFamily="49" charset="0"/>
              </a:rPr>
              <a:t>AppDbContext</a:t>
            </a:r>
            <a:r>
              <a:rPr lang="en-US" sz="1400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6B006D"/>
                </a:solidFill>
                <a:latin typeface="Menlo" panose="020B0609030804020204" pitchFamily="49" charset="0"/>
              </a:rPr>
              <a:t>_</a:t>
            </a:r>
            <a:r>
              <a:rPr lang="en-US" sz="1400" dirty="0" err="1">
                <a:solidFill>
                  <a:srgbClr val="6B006D"/>
                </a:solidFill>
                <a:latin typeface="Menlo" panose="020B0609030804020204" pitchFamily="49" charset="0"/>
              </a:rPr>
              <a:t>db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sz="1400" dirty="0">
                <a:solidFill>
                  <a:srgbClr val="0000D8"/>
                </a:solidFill>
                <a:latin typeface="Menlo" panose="020B0609030804020204" pitchFamily="49" charset="0"/>
              </a:rPr>
              <a:t>public </a:t>
            </a:r>
            <a:r>
              <a:rPr lang="en-US" sz="1400" dirty="0" err="1">
                <a:solidFill>
                  <a:srgbClr val="000078"/>
                </a:solidFill>
                <a:latin typeface="Menlo" panose="020B0609030804020204" pitchFamily="49" charset="0"/>
              </a:rPr>
              <a:t>ContactModel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400" dirty="0" err="1">
                <a:solidFill>
                  <a:srgbClr val="000078"/>
                </a:solidFill>
                <a:latin typeface="Menlo" panose="020B0609030804020204" pitchFamily="49" charset="0"/>
              </a:rPr>
              <a:t>AppDbContext</a:t>
            </a:r>
            <a:r>
              <a:rPr lang="en-US" sz="1400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db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{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sz="1400" dirty="0">
                <a:solidFill>
                  <a:srgbClr val="6B006D"/>
                </a:solidFill>
                <a:latin typeface="Menlo" panose="020B0609030804020204" pitchFamily="49" charset="0"/>
              </a:rPr>
              <a:t>_</a:t>
            </a:r>
            <a:r>
              <a:rPr lang="en-US" sz="1400" dirty="0" err="1">
                <a:solidFill>
                  <a:srgbClr val="6B006D"/>
                </a:solidFill>
                <a:latin typeface="Menlo" panose="020B0609030804020204" pitchFamily="49" charset="0"/>
              </a:rPr>
              <a:t>db</a:t>
            </a:r>
            <a:r>
              <a:rPr lang="en-US" sz="1400" dirty="0">
                <a:solidFill>
                  <a:srgbClr val="6B006D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=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db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}</a:t>
            </a:r>
          </a:p>
          <a:p>
            <a:r>
              <a:rPr lang="en-US" sz="1400" dirty="0">
                <a:solidFill>
                  <a:srgbClr val="0F6F03"/>
                </a:solidFill>
                <a:latin typeface="Menlo" panose="020B0609030804020204" pitchFamily="49" charset="0"/>
              </a:rPr>
              <a:t>    </a:t>
            </a:r>
          </a:p>
          <a:p>
            <a:r>
              <a:rPr lang="en-US" sz="1400" dirty="0">
                <a:solidFill>
                  <a:srgbClr val="0F6F03"/>
                </a:solidFill>
                <a:latin typeface="Menlo" panose="020B0609030804020204" pitchFamily="49" charset="0"/>
              </a:rPr>
              <a:t>    // bind data on incoming http post request</a:t>
            </a:r>
            <a:endParaRPr lang="en-US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[</a:t>
            </a:r>
            <a:r>
              <a:rPr lang="en-US" sz="1400" dirty="0" err="1">
                <a:solidFill>
                  <a:srgbClr val="000078"/>
                </a:solidFill>
                <a:latin typeface="Menlo" panose="020B0609030804020204" pitchFamily="49" charset="0"/>
              </a:rPr>
              <a:t>BindProperty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]</a:t>
            </a:r>
            <a:endParaRPr lang="en-US" sz="1400" dirty="0">
              <a:solidFill>
                <a:srgbClr val="0F6F03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F6F03"/>
                </a:solidFill>
                <a:latin typeface="Menlo" panose="020B0609030804020204" pitchFamily="49" charset="0"/>
              </a:rPr>
              <a:t>    </a:t>
            </a:r>
            <a:r>
              <a:rPr lang="en-US" sz="1400" dirty="0">
                <a:solidFill>
                  <a:srgbClr val="0000D8"/>
                </a:solidFill>
                <a:latin typeface="Menlo" panose="020B0609030804020204" pitchFamily="49" charset="0"/>
              </a:rPr>
              <a:t>public </a:t>
            </a:r>
            <a:r>
              <a:rPr lang="en-US" sz="1400" dirty="0">
                <a:solidFill>
                  <a:srgbClr val="000078"/>
                </a:solidFill>
                <a:latin typeface="Menlo" panose="020B0609030804020204" pitchFamily="49" charset="0"/>
              </a:rPr>
              <a:t>Person </a:t>
            </a:r>
            <a:r>
              <a:rPr lang="en-US" sz="1400" dirty="0">
                <a:solidFill>
                  <a:srgbClr val="6B006D"/>
                </a:solidFill>
                <a:latin typeface="Menlo" panose="020B0609030804020204" pitchFamily="49" charset="0"/>
              </a:rPr>
              <a:t>Person 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{ </a:t>
            </a:r>
            <a:r>
              <a:rPr lang="en-US" sz="1400" dirty="0">
                <a:solidFill>
                  <a:srgbClr val="107A78"/>
                </a:solidFill>
                <a:latin typeface="Menlo" panose="020B0609030804020204" pitchFamily="49" charset="0"/>
              </a:rPr>
              <a:t>get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sz="1400" dirty="0">
                <a:solidFill>
                  <a:srgbClr val="107A78"/>
                </a:solidFill>
                <a:latin typeface="Menlo" panose="020B0609030804020204" pitchFamily="49" charset="0"/>
              </a:rPr>
              <a:t>set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 }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sz="1400" dirty="0">
                <a:solidFill>
                  <a:srgbClr val="0000D8"/>
                </a:solidFill>
                <a:latin typeface="Menlo" panose="020B0609030804020204" pitchFamily="49" charset="0"/>
              </a:rPr>
              <a:t>public </a:t>
            </a:r>
            <a:r>
              <a:rPr lang="en-US" sz="1400" dirty="0" err="1">
                <a:solidFill>
                  <a:srgbClr val="000078"/>
                </a:solidFill>
                <a:latin typeface="Menlo" panose="020B0609030804020204" pitchFamily="49" charset="0"/>
              </a:rPr>
              <a:t>IActionResult</a:t>
            </a:r>
            <a:r>
              <a:rPr lang="en-US" sz="1400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999999"/>
                </a:solidFill>
                <a:latin typeface="Menlo" panose="020B0609030804020204" pitchFamily="49" charset="0"/>
              </a:rPr>
              <a:t>OnPost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{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         </a:t>
            </a:r>
            <a:r>
              <a:rPr lang="en-US" sz="1400" dirty="0">
                <a:solidFill>
                  <a:srgbClr val="0000D8"/>
                </a:solidFill>
                <a:latin typeface="Menlo" panose="020B0609030804020204" pitchFamily="49" charset="0"/>
              </a:rPr>
              <a:t>if 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(!</a:t>
            </a:r>
            <a:r>
              <a:rPr lang="en-US" sz="1400" dirty="0" err="1">
                <a:solidFill>
                  <a:srgbClr val="6B006D"/>
                </a:solidFill>
                <a:latin typeface="Menlo" panose="020B0609030804020204" pitchFamily="49" charset="0"/>
              </a:rPr>
              <a:t>ModelState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6B006D"/>
                </a:solidFill>
                <a:latin typeface="Menlo" panose="020B0609030804020204" pitchFamily="49" charset="0"/>
              </a:rPr>
              <a:t>IsValid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 {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     </a:t>
            </a:r>
            <a:r>
              <a:rPr lang="en-US" sz="1400" dirty="0">
                <a:solidFill>
                  <a:srgbClr val="0000D8"/>
                </a:solidFill>
                <a:latin typeface="Menlo" panose="020B0609030804020204" pitchFamily="49" charset="0"/>
              </a:rPr>
              <a:t>return </a:t>
            </a:r>
            <a:r>
              <a:rPr lang="en-US" sz="1400" dirty="0">
                <a:solidFill>
                  <a:srgbClr val="107A78"/>
                </a:solidFill>
                <a:latin typeface="Menlo" panose="020B0609030804020204" pitchFamily="49" charset="0"/>
              </a:rPr>
              <a:t>Page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  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</a:t>
            </a:r>
            <a:r>
              <a:rPr lang="en-US" sz="1400" dirty="0">
                <a:solidFill>
                  <a:srgbClr val="6B006D"/>
                </a:solidFill>
                <a:latin typeface="Menlo" panose="020B0609030804020204" pitchFamily="49" charset="0"/>
              </a:rPr>
              <a:t>_</a:t>
            </a:r>
            <a:r>
              <a:rPr lang="en-US" sz="1400" dirty="0" err="1">
                <a:solidFill>
                  <a:srgbClr val="6B006D"/>
                </a:solidFill>
                <a:latin typeface="Menlo" panose="020B0609030804020204" pitchFamily="49" charset="0"/>
              </a:rPr>
              <a:t>db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6B006D"/>
                </a:solidFill>
                <a:latin typeface="Menlo" panose="020B0609030804020204" pitchFamily="49" charset="0"/>
              </a:rPr>
              <a:t>Persons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107A78"/>
                </a:solidFill>
                <a:latin typeface="Menlo" panose="020B0609030804020204" pitchFamily="49" charset="0"/>
              </a:rPr>
              <a:t>Add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400" dirty="0">
                <a:solidFill>
                  <a:srgbClr val="6B006D"/>
                </a:solidFill>
                <a:latin typeface="Menlo" panose="020B0609030804020204" pitchFamily="49" charset="0"/>
              </a:rPr>
              <a:t>Person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</a:t>
            </a:r>
            <a:r>
              <a:rPr lang="en-US" sz="1400" dirty="0">
                <a:solidFill>
                  <a:srgbClr val="6B006D"/>
                </a:solidFill>
                <a:latin typeface="Menlo" panose="020B0609030804020204" pitchFamily="49" charset="0"/>
              </a:rPr>
              <a:t>_</a:t>
            </a:r>
            <a:r>
              <a:rPr lang="en-US" sz="1400" dirty="0" err="1">
                <a:solidFill>
                  <a:srgbClr val="6B006D"/>
                </a:solidFill>
                <a:latin typeface="Menlo" panose="020B0609030804020204" pitchFamily="49" charset="0"/>
              </a:rPr>
              <a:t>db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107A78"/>
                </a:solidFill>
                <a:latin typeface="Menlo" panose="020B0609030804020204" pitchFamily="49" charset="0"/>
              </a:rPr>
              <a:t>SaveChanges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</a:t>
            </a:r>
            <a:r>
              <a:rPr lang="en-US" sz="1400" dirty="0">
                <a:solidFill>
                  <a:srgbClr val="0000D8"/>
                </a:solidFill>
                <a:latin typeface="Menlo" panose="020B0609030804020204" pitchFamily="49" charset="0"/>
              </a:rPr>
              <a:t>return </a:t>
            </a:r>
            <a:r>
              <a:rPr lang="en-US" sz="1400" dirty="0" err="1">
                <a:solidFill>
                  <a:srgbClr val="107A78"/>
                </a:solidFill>
                <a:latin typeface="Menlo" panose="020B0609030804020204" pitchFamily="49" charset="0"/>
              </a:rPr>
              <a:t>RedirectToPage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400" dirty="0">
                <a:solidFill>
                  <a:srgbClr val="900512"/>
                </a:solidFill>
                <a:latin typeface="Menlo" panose="020B0609030804020204" pitchFamily="49" charset="0"/>
              </a:rPr>
              <a:t>"/Index"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11873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195481"/>
          </a:xfrm>
        </p:spPr>
        <p:txBody>
          <a:bodyPr/>
          <a:lstStyle/>
          <a:p>
            <a:r>
              <a:rPr lang="en-US" dirty="0"/>
              <a:t>ASP.NET Core MVC – full and complex web application development framework</a:t>
            </a:r>
          </a:p>
          <a:p>
            <a:r>
              <a:rPr lang="en-US" dirty="0"/>
              <a:t>Razor Pages – new aspect of ASP.NET, meant for page-focused workflows</a:t>
            </a:r>
          </a:p>
          <a:p>
            <a:r>
              <a:rPr lang="en-US" dirty="0"/>
              <a:t>Simpler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217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E4D30-15F9-C645-B7FE-A3EC2FBE0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9BE6E-222E-3344-9CCF-9DCA826A5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Contact.cshtml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B0356-B013-534B-A620-B6037A2F0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0BE5C7-4844-1442-9F99-EBEEDC01A3A9}"/>
              </a:ext>
            </a:extLst>
          </p:cNvPr>
          <p:cNvSpPr txBox="1"/>
          <p:nvPr/>
        </p:nvSpPr>
        <p:spPr>
          <a:xfrm>
            <a:off x="2310810" y="2974900"/>
            <a:ext cx="9328298" cy="2585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@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page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@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ContactModel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&gt;Enter your name.&lt;/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div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asp-validation-summary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="</a:t>
            </a:r>
            <a:r>
              <a:rPr lang="en-US" dirty="0">
                <a:solidFill>
                  <a:srgbClr val="0000B7"/>
                </a:solidFill>
                <a:latin typeface="Menlo" panose="020B0609030804020204" pitchFamily="49" charset="0"/>
              </a:rPr>
              <a:t>All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"&gt;&lt;/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div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form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method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="</a:t>
            </a:r>
            <a:r>
              <a:rPr lang="en-US" dirty="0">
                <a:solidFill>
                  <a:srgbClr val="0000B7"/>
                </a:solidFill>
                <a:latin typeface="Menlo" panose="020B0609030804020204" pitchFamily="49" charset="0"/>
              </a:rPr>
              <a:t>POST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"&gt;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div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&gt;FirstName: 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input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asp-for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="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Person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" /&gt;&lt;/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div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input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="</a:t>
            </a:r>
            <a:r>
              <a:rPr lang="en-US" dirty="0">
                <a:solidFill>
                  <a:srgbClr val="0000B7"/>
                </a:solidFill>
                <a:latin typeface="Menlo" panose="020B0609030804020204" pitchFamily="49" charset="0"/>
              </a:rPr>
              <a:t>submit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" /&gt;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form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251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CE744-C9C9-434E-9FBE-69B9173EF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9D3AD-4E35-754F-8652-61E92A52A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Razor syntax</a:t>
            </a:r>
          </a:p>
          <a:p>
            <a:r>
              <a:rPr lang="en-US" dirty="0"/>
              <a:t>Tag helpers</a:t>
            </a:r>
          </a:p>
          <a:p>
            <a:r>
              <a:rPr lang="en-US" dirty="0"/>
              <a:t>Html helpers</a:t>
            </a:r>
          </a:p>
          <a:p>
            <a:r>
              <a:rPr lang="en-US" dirty="0"/>
              <a:t>Model Validation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22FDD-BDA1-AC42-A7E7-CF5570623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62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3F3F7-B7AD-3748-B499-20026B8EB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 – Realistic app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445D7-8932-D945-BA4E-4800F42FF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app in Web</a:t>
            </a:r>
          </a:p>
          <a:p>
            <a:pPr lvl="1"/>
            <a:r>
              <a:rPr lang="en-US" dirty="0"/>
              <a:t>Domain models</a:t>
            </a:r>
          </a:p>
          <a:p>
            <a:pPr lvl="1"/>
            <a:r>
              <a:rPr lang="en-US" dirty="0"/>
              <a:t>DB integration</a:t>
            </a:r>
          </a:p>
          <a:p>
            <a:pPr lvl="1"/>
            <a:r>
              <a:rPr lang="en-US" dirty="0"/>
              <a:t>Services – Dependency Injection</a:t>
            </a:r>
          </a:p>
          <a:p>
            <a:pPr lvl="1"/>
            <a:r>
              <a:rPr lang="en-US" dirty="0"/>
              <a:t>CRUD EF pages  - scaffolding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C1ABF7-34E9-3243-87D1-54010CF59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0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3549F-8469-0549-A2C5-2271D054A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2723A-12AE-F441-8604-7A752E5C3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page consists of two files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pagename</a:t>
            </a:r>
            <a:r>
              <a:rPr lang="en-US" dirty="0"/>
              <a:t>&gt;.</a:t>
            </a:r>
            <a:r>
              <a:rPr lang="en-US" dirty="0" err="1"/>
              <a:t>cshtml</a:t>
            </a:r>
            <a:r>
              <a:rPr lang="en-US" dirty="0"/>
              <a:t> – HTML/Razor file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pagename</a:t>
            </a:r>
            <a:r>
              <a:rPr lang="en-US" dirty="0"/>
              <a:t>&gt;.</a:t>
            </a:r>
            <a:r>
              <a:rPr lang="en-US" dirty="0" err="1"/>
              <a:t>cshtml.cs</a:t>
            </a:r>
            <a:r>
              <a:rPr lang="en-US" dirty="0"/>
              <a:t> – C# code file, containing  data and methods for servicing different web verbs (POST, GET and others)</a:t>
            </a:r>
          </a:p>
          <a:p>
            <a:r>
              <a:rPr lang="en-US" dirty="0"/>
              <a:t>Razor</a:t>
            </a:r>
          </a:p>
          <a:p>
            <a:pPr lvl="1"/>
            <a:r>
              <a:rPr lang="en-US" dirty="0"/>
              <a:t>Microsoft developed language for mixing C# and HTML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A435F-1672-E041-AA60-40A7E5F19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0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6D812-7172-C34F-BCDC-CBF0DFB8B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31C0F-F709-4748-999D-570A169A3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Simplest </a:t>
            </a:r>
            <a:r>
              <a:rPr lang="en-US" dirty="0" err="1"/>
              <a:t>cshtml</a:t>
            </a:r>
            <a:r>
              <a:rPr lang="en-US" dirty="0"/>
              <a:t> page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And C# code file (not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5378B9-45F3-8E44-B1FB-26E00B4C8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 descr="A screenshot of a cell phone&#13;&#10;&#13;&#10;Description automatically generated">
            <a:extLst>
              <a:ext uri="{FF2B5EF4-FFF2-40B4-BE49-F238E27FC236}">
                <a16:creationId xmlns:a16="http://schemas.microsoft.com/office/drawing/2014/main" id="{471DE3B8-D4FA-AF47-AEA9-4CF525C8C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4205" y="1287534"/>
            <a:ext cx="5168900" cy="24257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CF085A8-25EB-0745-BD53-634F543485A9}"/>
              </a:ext>
            </a:extLst>
          </p:cNvPr>
          <p:cNvSpPr txBox="1"/>
          <p:nvPr/>
        </p:nvSpPr>
        <p:spPr>
          <a:xfrm>
            <a:off x="2614465" y="2620142"/>
            <a:ext cx="3553475" cy="94090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@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page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h1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&gt;Hello, world!&lt;/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h1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C09B8A-E01B-1146-9A12-7721E75A88E8}"/>
              </a:ext>
            </a:extLst>
          </p:cNvPr>
          <p:cNvSpPr txBox="1"/>
          <p:nvPr/>
        </p:nvSpPr>
        <p:spPr>
          <a:xfrm>
            <a:off x="2574964" y="4280458"/>
            <a:ext cx="8426233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using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Microsoft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AspNetCore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Mvc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RazorPages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namespace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RazorTest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Pages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class </a:t>
            </a:r>
            <a:r>
              <a:rPr lang="en-US" dirty="0" err="1">
                <a:solidFill>
                  <a:srgbClr val="999999"/>
                </a:solidFill>
                <a:latin typeface="Menlo" panose="020B0609030804020204" pitchFamily="49" charset="0"/>
              </a:rPr>
              <a:t>SimpleModel</a:t>
            </a:r>
            <a:r>
              <a:rPr lang="en-US" dirty="0">
                <a:solidFill>
                  <a:srgbClr val="999999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PageModel</a:t>
            </a:r>
            <a:endParaRPr lang="en-US" dirty="0">
              <a:solidFill>
                <a:srgbClr val="000078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void </a:t>
            </a:r>
            <a:r>
              <a:rPr lang="en-US" dirty="0" err="1">
                <a:solidFill>
                  <a:srgbClr val="999999"/>
                </a:solidFill>
                <a:latin typeface="Menlo" panose="020B0609030804020204" pitchFamily="49" charset="0"/>
              </a:rPr>
              <a:t>OnGet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(){}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void </a:t>
            </a:r>
            <a:r>
              <a:rPr lang="en-US" dirty="0" err="1">
                <a:solidFill>
                  <a:srgbClr val="999999"/>
                </a:solidFill>
                <a:latin typeface="Menlo" panose="020B0609030804020204" pitchFamily="49" charset="0"/>
              </a:rPr>
              <a:t>OnPost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(){}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8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5F60F-FF0B-1A4F-BDC2-E82894026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99CE5-FB4C-BD4C-BF42-A3AED1E03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language in </a:t>
            </a:r>
            <a:r>
              <a:rPr lang="en-US" dirty="0" err="1"/>
              <a:t>cshtml</a:t>
            </a:r>
            <a:r>
              <a:rPr lang="en-US" dirty="0"/>
              <a:t> files is HTML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@ - sign in html. </a:t>
            </a:r>
          </a:p>
          <a:p>
            <a:pPr lvl="1"/>
            <a:r>
              <a:rPr lang="en-US" dirty="0"/>
              <a:t>@ denotes special Razor syntax – either Razor directives or C# expression/code block (similar to </a:t>
            </a:r>
            <a:r>
              <a:rPr lang="en-US" dirty="0" err="1"/>
              <a:t>php’s</a:t>
            </a:r>
            <a:r>
              <a:rPr lang="en-US" dirty="0"/>
              <a:t> &lt;?</a:t>
            </a:r>
            <a:r>
              <a:rPr lang="en-US" dirty="0" err="1"/>
              <a:t>php</a:t>
            </a:r>
            <a:r>
              <a:rPr lang="en-US" dirty="0"/>
              <a:t> … ?&gt;</a:t>
            </a:r>
          </a:p>
          <a:p>
            <a:pPr lvl="1"/>
            <a:r>
              <a:rPr lang="en-US" dirty="0"/>
              <a:t>@page – mandatory Razor directive, has to be on first line!</a:t>
            </a:r>
          </a:p>
          <a:p>
            <a:pPr lvl="1"/>
            <a:r>
              <a:rPr lang="en-US" dirty="0"/>
              <a:t>@</a:t>
            </a:r>
            <a:r>
              <a:rPr lang="en-US" dirty="0" err="1"/>
              <a:t>SomeCSharpMethod</a:t>
            </a:r>
            <a:r>
              <a:rPr lang="en-US" dirty="0"/>
              <a:t>() – method is executed, .</a:t>
            </a:r>
            <a:r>
              <a:rPr lang="en-US" dirty="0" err="1"/>
              <a:t>ToString</a:t>
            </a:r>
            <a:r>
              <a:rPr lang="en-US" dirty="0"/>
              <a:t>() applied to result – and then output included into HTML</a:t>
            </a:r>
          </a:p>
          <a:p>
            <a:pPr lvl="1"/>
            <a:r>
              <a:rPr lang="en-US" dirty="0"/>
              <a:t>There is no end sign (no ?&gt; like in </a:t>
            </a:r>
            <a:r>
              <a:rPr lang="en-US" dirty="0" err="1"/>
              <a:t>php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BB8DE5-28E9-E947-8F0C-4F2C19F1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94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6C341-E87F-EC4B-BEE9-4C1DC7BE7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88227-8C0A-274F-9AF5-FA8415073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Lets add some data to page</a:t>
            </a:r>
          </a:p>
          <a:p>
            <a:pPr lvl="1"/>
            <a:r>
              <a:rPr lang="en-US" dirty="0"/>
              <a:t>@model – model class file for this page</a:t>
            </a:r>
          </a:p>
          <a:p>
            <a:pPr lvl="1"/>
            <a:r>
              <a:rPr lang="en-US" dirty="0"/>
              <a:t>@Model – refers to model instance during runtime (strongly typed)</a:t>
            </a:r>
          </a:p>
          <a:p>
            <a:endParaRPr lang="en-US" dirty="0"/>
          </a:p>
          <a:p>
            <a:r>
              <a:rPr lang="en-US" dirty="0"/>
              <a:t>And model class 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4CE0C-2FD6-A342-B311-72F4129EE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D791DF-4B47-8F47-8EB9-853A4E8A3FA2}"/>
              </a:ext>
            </a:extLst>
          </p:cNvPr>
          <p:cNvSpPr txBox="1"/>
          <p:nvPr/>
        </p:nvSpPr>
        <p:spPr>
          <a:xfrm>
            <a:off x="6781326" y="1314254"/>
            <a:ext cx="5060437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@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page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@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RazorTest.Pages.SimpleModel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h1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&gt;Hello, world!&lt;/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h1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h2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&gt;@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Model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Message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h2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E01325-EDC4-6245-9947-6B79BE074E34}"/>
              </a:ext>
            </a:extLst>
          </p:cNvPr>
          <p:cNvSpPr txBox="1"/>
          <p:nvPr/>
        </p:nvSpPr>
        <p:spPr>
          <a:xfrm>
            <a:off x="646111" y="3429000"/>
            <a:ext cx="11029595" cy="286232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class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SimpleModel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PageModel</a:t>
            </a:r>
            <a:endParaRPr lang="en-US" dirty="0">
              <a:solidFill>
                <a:srgbClr val="000078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string 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Message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private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} = </a:t>
            </a:r>
            <a:r>
              <a:rPr lang="en-US" dirty="0">
                <a:solidFill>
                  <a:srgbClr val="900512"/>
                </a:solidFill>
                <a:latin typeface="Menlo" panose="020B0609030804020204" pitchFamily="49" charset="0"/>
              </a:rPr>
              <a:t>"Hello from code: 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void </a:t>
            </a:r>
            <a:r>
              <a:rPr lang="en-US" dirty="0" err="1">
                <a:solidFill>
                  <a:srgbClr val="999999"/>
                </a:solidFill>
                <a:latin typeface="Menlo" panose="020B0609030804020204" pitchFamily="49" charset="0"/>
              </a:rPr>
              <a:t>OnGet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    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Message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+=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$</a:t>
            </a:r>
            <a:r>
              <a:rPr lang="en-US" dirty="0">
                <a:solidFill>
                  <a:srgbClr val="900512"/>
                </a:solidFill>
                <a:latin typeface="Menlo" panose="020B0609030804020204" pitchFamily="49" charset="0"/>
              </a:rPr>
              <a:t>"Server time is {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DateTime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Now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00512"/>
                </a:solidFill>
                <a:latin typeface="Menlo" panose="020B0609030804020204" pitchFamily="49" charset="0"/>
              </a:rPr>
              <a:t>}"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}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void </a:t>
            </a:r>
            <a:r>
              <a:rPr lang="en-US" dirty="0" err="1">
                <a:solidFill>
                  <a:srgbClr val="999999"/>
                </a:solidFill>
                <a:latin typeface="Menlo" panose="020B0609030804020204" pitchFamily="49" charset="0"/>
              </a:rPr>
              <a:t>OnPost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(){}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018531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F6919-CDAA-C14E-9FF1-9496AF320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pic>
        <p:nvPicPr>
          <p:cNvPr id="6" name="Content Placeholder 5" descr="A screenshot of a cell phone&#13;&#10;&#13;&#10;Description automatically generated">
            <a:extLst>
              <a:ext uri="{FF2B5EF4-FFF2-40B4-BE49-F238E27FC236}">
                <a16:creationId xmlns:a16="http://schemas.microsoft.com/office/drawing/2014/main" id="{607989EA-B928-044F-8358-44B7D3609C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2550" y="2367128"/>
            <a:ext cx="7137400" cy="30607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D2C164-1B07-F742-BF3E-8C6474284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15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D864C-67E0-E347-9A7F-768C5ECA3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247AF-E43A-3146-A295-087637787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is this all coming from? Where is the web server? How is the correct page chosen? Cant we have headers, footers, static files etc....</a:t>
            </a:r>
          </a:p>
          <a:p>
            <a:endParaRPr lang="en-US" dirty="0"/>
          </a:p>
          <a:p>
            <a:r>
              <a:rPr lang="en-US" dirty="0"/>
              <a:t>ASP.NET Core MVC applications are Console Apps! </a:t>
            </a:r>
          </a:p>
          <a:p>
            <a:endParaRPr lang="en-US" dirty="0"/>
          </a:p>
          <a:p>
            <a:r>
              <a:rPr lang="en-US" dirty="0"/>
              <a:t>Web applications include built in webserver called Kestrel. Extremely fast and small – but not meant directly for full web. In case of public deployment – proxy is used (Apache, IIS, </a:t>
            </a:r>
            <a:r>
              <a:rPr lang="en-US" dirty="0" err="1"/>
              <a:t>ngnix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27A6B-BF78-1A46-B48A-75FDFDFF7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13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41751-FD16-184C-8DDC-FF802F07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EB705-1C2C-434A-8AF4-1690F7740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web project structure </a:t>
            </a:r>
          </a:p>
          <a:p>
            <a:pPr lvl="1"/>
            <a:r>
              <a:rPr lang="en-US" dirty="0" err="1"/>
              <a:t>wwwroot</a:t>
            </a:r>
            <a:r>
              <a:rPr lang="en-US" dirty="0"/>
              <a:t> – static web content (images, </a:t>
            </a:r>
            <a:r>
              <a:rPr lang="en-US" dirty="0" err="1"/>
              <a:t>css</a:t>
            </a:r>
            <a:r>
              <a:rPr lang="en-US" dirty="0"/>
              <a:t>, </a:t>
            </a:r>
            <a:r>
              <a:rPr lang="en-US" dirty="0" err="1"/>
              <a:t>js</a:t>
            </a:r>
            <a:r>
              <a:rPr lang="en-US" dirty="0"/>
              <a:t>). Everything is accessible via browser from /.</a:t>
            </a:r>
          </a:p>
          <a:p>
            <a:pPr lvl="1"/>
            <a:r>
              <a:rPr lang="en-US" dirty="0"/>
              <a:t>Pages – razor pages</a:t>
            </a:r>
          </a:p>
          <a:p>
            <a:pPr lvl="1"/>
            <a:r>
              <a:rPr lang="en-US" dirty="0" err="1"/>
              <a:t>Appsettings.json</a:t>
            </a:r>
            <a:r>
              <a:rPr lang="en-US" dirty="0"/>
              <a:t> – settings, </a:t>
            </a:r>
            <a:r>
              <a:rPr lang="en-US" dirty="0" err="1"/>
              <a:t>db</a:t>
            </a:r>
            <a:r>
              <a:rPr lang="en-US" dirty="0"/>
              <a:t> connection string</a:t>
            </a:r>
          </a:p>
          <a:p>
            <a:pPr lvl="1"/>
            <a:r>
              <a:rPr lang="en-US" dirty="0" err="1"/>
              <a:t>Program.cs</a:t>
            </a:r>
            <a:r>
              <a:rPr lang="en-US" dirty="0"/>
              <a:t> – console app, kestrel host</a:t>
            </a:r>
          </a:p>
          <a:p>
            <a:pPr lvl="1"/>
            <a:r>
              <a:rPr lang="en-US" dirty="0" err="1"/>
              <a:t>Startup.cs</a:t>
            </a:r>
            <a:r>
              <a:rPr lang="en-US" dirty="0"/>
              <a:t> – Services and request pipeline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F81358-C6FF-364C-89C7-50B82DD82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7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13452</TotalTime>
  <Words>1362</Words>
  <Application>Microsoft Macintosh PowerPoint</Application>
  <PresentationFormat>Widescreen</PresentationFormat>
  <Paragraphs>282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Century Gothic</vt:lpstr>
      <vt:lpstr>Menlo</vt:lpstr>
      <vt:lpstr>Wingdings 3</vt:lpstr>
      <vt:lpstr>Ion</vt:lpstr>
      <vt:lpstr>C# - Razor Pages - Intro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 – Realistic app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subject/>
  <dc:creator>andres käver</dc:creator>
  <cp:keywords/>
  <dc:description/>
  <cp:lastModifiedBy>Andres Käver</cp:lastModifiedBy>
  <cp:revision>102</cp:revision>
  <dcterms:created xsi:type="dcterms:W3CDTF">2015-10-15T12:35:18Z</dcterms:created>
  <dcterms:modified xsi:type="dcterms:W3CDTF">2018-11-18T21:17:24Z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