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23" r:id="rId22"/>
    <p:sldId id="324" r:id="rId23"/>
    <p:sldId id="303" r:id="rId24"/>
    <p:sldId id="312" r:id="rId25"/>
    <p:sldId id="325" r:id="rId26"/>
    <p:sldId id="326" r:id="rId27"/>
    <p:sldId id="313" r:id="rId28"/>
    <p:sldId id="314" r:id="rId29"/>
    <p:sldId id="315" r:id="rId30"/>
    <p:sldId id="317" r:id="rId31"/>
    <p:sldId id="327" r:id="rId32"/>
    <p:sldId id="328" r:id="rId33"/>
    <p:sldId id="316" r:id="rId34"/>
    <p:sldId id="318" r:id="rId35"/>
    <p:sldId id="319" r:id="rId36"/>
    <p:sldId id="322" r:id="rId37"/>
    <p:sldId id="330" r:id="rId38"/>
    <p:sldId id="329" r:id="rId39"/>
    <p:sldId id="320" r:id="rId40"/>
    <p:sldId id="321" r:id="rId41"/>
    <p:sldId id="337" r:id="rId42"/>
    <p:sldId id="338" r:id="rId43"/>
    <p:sldId id="339" r:id="rId44"/>
    <p:sldId id="341" r:id="rId45"/>
    <p:sldId id="340" r:id="rId46"/>
    <p:sldId id="342" r:id="rId47"/>
    <p:sldId id="336" r:id="rId48"/>
    <p:sldId id="31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86382"/>
  </p:normalViewPr>
  <p:slideViewPr>
    <p:cSldViewPr snapToGrid="0">
      <p:cViewPr varScale="1">
        <p:scale>
          <a:sx n="91" d="100"/>
          <a:sy n="91" d="100"/>
        </p:scale>
        <p:origin x="12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30.11.18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razorlangsv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10035784" cy="4282529"/>
          </a:xfrm>
        </p:spPr>
        <p:txBody>
          <a:bodyPr/>
          <a:lstStyle/>
          <a:p>
            <a:r>
              <a:rPr lang="en-US" sz="6000" noProof="0" dirty="0"/>
              <a:t>C# - Razor Pages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/>
              <a:t>IT College, Andres Käver, 2018-2019, Fall semester</a:t>
            </a:r>
          </a:p>
          <a:p>
            <a:r>
              <a:rPr lang="en-US" cap="none" noProof="0" dirty="0"/>
              <a:t>Web: http://</a:t>
            </a:r>
            <a:r>
              <a:rPr lang="en-US" cap="none" noProof="0" dirty="0" err="1"/>
              <a:t>enos.Itcollege.ee</a:t>
            </a:r>
            <a:r>
              <a:rPr lang="en-US" cap="none" noProof="0" dirty="0"/>
              <a:t>/~</a:t>
            </a:r>
            <a:r>
              <a:rPr lang="en-US" cap="none" noProof="0" dirty="0" err="1"/>
              <a:t>akaver</a:t>
            </a:r>
            <a:r>
              <a:rPr lang="en-US" cap="none" noProof="0" dirty="0"/>
              <a:t>/</a:t>
            </a:r>
            <a:r>
              <a:rPr lang="en-US" cap="none" noProof="0" dirty="0" err="1"/>
              <a:t>csharp</a:t>
            </a:r>
            <a:endParaRPr lang="en-US" cap="none" noProof="0" dirty="0"/>
          </a:p>
          <a:p>
            <a:r>
              <a:rPr lang="en-US" cap="none" noProof="0" dirty="0"/>
              <a:t>Skype: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@functions { // C# Code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6894" y="3615230"/>
            <a:ext cx="5101578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@functions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public string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return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"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Hello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";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&lt;div&gt;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From method: 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GetHello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&lt;/div&gt;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4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Vies -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2897376" cy="4195481"/>
          </a:xfrm>
        </p:spPr>
        <p:txBody>
          <a:bodyPr/>
          <a:lstStyle/>
          <a:p>
            <a:r>
              <a:rPr lang="en-US"/>
              <a:t>Most web apps have a common layout that provides the user with a consistent experience as they navigate from page to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88" y="1674838"/>
            <a:ext cx="7957632" cy="46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layout is named</a:t>
            </a:r>
            <a:br>
              <a:rPr lang="en-US" dirty="0"/>
            </a:br>
            <a:r>
              <a:rPr lang="en-US" dirty="0"/>
              <a:t>Pages\Shared\_</a:t>
            </a:r>
            <a:r>
              <a:rPr lang="en-US" dirty="0" err="1"/>
              <a:t>Layout.cshtml</a:t>
            </a:r>
            <a:endParaRPr lang="en-US" dirty="0"/>
          </a:p>
          <a:p>
            <a:r>
              <a:rPr lang="en-US" dirty="0"/>
              <a:t>Specifying an layout</a:t>
            </a:r>
          </a:p>
          <a:p>
            <a:pPr lvl="1"/>
            <a:r>
              <a:rPr lang="en-US" dirty="0"/>
              <a:t>Can use partial name or full path</a:t>
            </a:r>
          </a:p>
          <a:p>
            <a:r>
              <a:rPr lang="en-US" dirty="0"/>
              <a:t>Every layout must call </a:t>
            </a:r>
            <a:r>
              <a:rPr lang="en-US" dirty="0" err="1"/>
              <a:t>RenderBody</a:t>
            </a:r>
            <a:r>
              <a:rPr lang="en-US" dirty="0"/>
              <a:t>()</a:t>
            </a:r>
            <a:br>
              <a:rPr lang="en-US" dirty="0"/>
            </a:br>
            <a:r>
              <a:rPr lang="en-US" dirty="0"/>
              <a:t>Wherever </a:t>
            </a:r>
            <a:r>
              <a:rPr lang="en-US" dirty="0" err="1"/>
              <a:t>RenderBody</a:t>
            </a:r>
            <a:r>
              <a:rPr lang="en-US" dirty="0"/>
              <a:t>() is called, contents of the view will be rendered.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17840" y="2378055"/>
            <a:ext cx="353568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Layout = "_Layout";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9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placeholder in layout file</a:t>
            </a:r>
            <a:br>
              <a:rPr lang="en-US" dirty="0"/>
            </a:br>
            <a:r>
              <a:rPr lang="en-US" dirty="0"/>
              <a:t> @</a:t>
            </a:r>
            <a:r>
              <a:rPr lang="en-US" dirty="0" err="1"/>
              <a:t>RenderSection</a:t>
            </a:r>
            <a:r>
              <a:rPr lang="en-US" dirty="0"/>
              <a:t>("Scripts", required: false)</a:t>
            </a:r>
          </a:p>
          <a:p>
            <a:r>
              <a:rPr lang="en-US" dirty="0"/>
              <a:t>Then define the section in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9760" y="3360896"/>
            <a:ext cx="870712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@section Scripts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@{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await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Html.RenderPartialAsync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"_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ValidationScriptsPartial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);}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5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shared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Directives can be placed in file</a:t>
            </a:r>
            <a:br>
              <a:rPr lang="en-US" dirty="0"/>
            </a:br>
            <a:r>
              <a:rPr lang="en-US" dirty="0"/>
              <a:t>_</a:t>
            </a:r>
            <a:r>
              <a:rPr lang="en-US" dirty="0" err="1"/>
              <a:t>ViewImports.cshtml</a:t>
            </a:r>
            <a:endParaRPr lang="en-US" dirty="0"/>
          </a:p>
          <a:p>
            <a:r>
              <a:rPr lang="en-US" dirty="0"/>
              <a:t>Supports only these: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addTagHelper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removeTagHelper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tagHelperPrefix</a:t>
            </a:r>
            <a:br>
              <a:rPr lang="en-US" dirty="0"/>
            </a:br>
            <a:r>
              <a:rPr lang="en-US" dirty="0"/>
              <a:t>@using</a:t>
            </a:r>
            <a:br>
              <a:rPr lang="en-US" dirty="0"/>
            </a:br>
            <a:r>
              <a:rPr lang="en-US" dirty="0"/>
              <a:t>@model</a:t>
            </a:r>
            <a:br>
              <a:rPr lang="en-US" dirty="0"/>
            </a:br>
            <a:r>
              <a:rPr lang="en-US" dirty="0"/>
              <a:t>@inherits</a:t>
            </a:r>
          </a:p>
          <a:p>
            <a:endParaRPr lang="en-US" dirty="0"/>
          </a:p>
          <a:p>
            <a:r>
              <a:rPr lang="en-US" dirty="0"/>
              <a:t>Pages\_</a:t>
            </a:r>
            <a:r>
              <a:rPr lang="en-US" dirty="0" err="1"/>
              <a:t>ViewImports.cshtml</a:t>
            </a:r>
            <a:r>
              <a:rPr lang="en-US" dirty="0"/>
              <a:t> is shared location for all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0720" y="3425597"/>
            <a:ext cx="6096000" cy="175432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WebApp.Models.AccountViewModels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WebApp.Models.ManageViewModels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Microsoft.AspNetCore.Identity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addTagHelper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*,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Microsoft.AspNetCore.Mvc.TagHelpers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5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initial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initial code in</a:t>
            </a:r>
            <a:br>
              <a:rPr lang="en-US" dirty="0"/>
            </a:br>
            <a:r>
              <a:rPr lang="en-US" dirty="0"/>
              <a:t>_</a:t>
            </a:r>
            <a:r>
              <a:rPr lang="en-US" dirty="0" err="1"/>
              <a:t>ViewStart.cshtml</a:t>
            </a:r>
            <a:endParaRPr lang="en-US" dirty="0"/>
          </a:p>
          <a:p>
            <a:r>
              <a:rPr lang="en-US" dirty="0"/>
              <a:t>Included in front of every page</a:t>
            </a:r>
          </a:p>
          <a:p>
            <a:r>
              <a:rPr lang="en-US" dirty="0"/>
              <a:t>Hierarchical, like _</a:t>
            </a:r>
            <a:r>
              <a:rPr lang="en-US" dirty="0" err="1"/>
              <a:t>ViewImports</a:t>
            </a:r>
            <a:endParaRPr lang="en-US" dirty="0"/>
          </a:p>
          <a:p>
            <a:r>
              <a:rPr lang="en-US" dirty="0"/>
              <a:t>These are included in order, starting from the /Pages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92720" y="1853248"/>
            <a:ext cx="385064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Layout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"_Layout"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668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Partial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partial view is a view that is rendered within another view. The HTML output generated by executing the partial view is rendered into the calling (or parent) view.</a:t>
            </a:r>
          </a:p>
          <a:p>
            <a:r>
              <a:rPr lang="en-US" dirty="0"/>
              <a:t>Partial views do not include _</a:t>
            </a:r>
            <a:r>
              <a:rPr lang="en-US" dirty="0" err="1"/>
              <a:t>ViewStart.cshtml</a:t>
            </a:r>
            <a:endParaRPr lang="en-US" dirty="0"/>
          </a:p>
          <a:p>
            <a:r>
              <a:rPr lang="en-US" dirty="0"/>
              <a:t>Calling an partial view (returns an </a:t>
            </a:r>
            <a:r>
              <a:rPr lang="en-US" dirty="0" err="1"/>
              <a:t>IHtmlString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(“</a:t>
            </a:r>
            <a:r>
              <a:rPr lang="en-US" dirty="0" err="1"/>
              <a:t>SomePartialView</a:t>
            </a:r>
            <a:r>
              <a:rPr lang="en-US" dirty="0"/>
              <a:t>”)</a:t>
            </a:r>
            <a:br>
              <a:rPr lang="en-US" dirty="0"/>
            </a:br>
            <a:r>
              <a:rPr lang="en-US" dirty="0"/>
              <a:t>@await </a:t>
            </a:r>
            <a:r>
              <a:rPr lang="en-US" dirty="0" err="1"/>
              <a:t>Html.PartialAsync</a:t>
            </a:r>
            <a:r>
              <a:rPr lang="en-US" dirty="0"/>
              <a:t>("</a:t>
            </a:r>
            <a:r>
              <a:rPr lang="en-US" dirty="0" err="1"/>
              <a:t>SomePartialViewWithAsyncCode</a:t>
            </a:r>
            <a:r>
              <a:rPr lang="en-US" dirty="0"/>
              <a:t>")</a:t>
            </a:r>
          </a:p>
          <a:p>
            <a:r>
              <a:rPr lang="en-US" dirty="0"/>
              <a:t>Calling an partial view, rendering directly into output stream</a:t>
            </a:r>
            <a:br>
              <a:rPr lang="en-US" dirty="0"/>
            </a:br>
            <a:r>
              <a:rPr lang="en-US" dirty="0"/>
              <a:t>@{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Html.RenderPartial</a:t>
            </a:r>
            <a:r>
              <a:rPr lang="en-US" dirty="0"/>
              <a:t>("</a:t>
            </a:r>
            <a:r>
              <a:rPr lang="en-US" dirty="0" err="1"/>
              <a:t>SomePartialView</a:t>
            </a:r>
            <a:r>
              <a:rPr lang="en-US" dirty="0"/>
              <a:t> ");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Html.RenderPartialAsync</a:t>
            </a:r>
            <a:r>
              <a:rPr lang="en-US" dirty="0"/>
              <a:t>("</a:t>
            </a:r>
            <a:r>
              <a:rPr lang="en-US" dirty="0" err="1"/>
              <a:t>SomePartialViewWithAsyncCode</a:t>
            </a:r>
            <a:r>
              <a:rPr lang="en-US" dirty="0"/>
              <a:t> ");</a:t>
            </a:r>
            <a:br>
              <a:rPr lang="en-US" dirty="0"/>
            </a:b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Partial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312" y="2581206"/>
            <a:ext cx="98552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Uses a view in current folder with this name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If none is found, searches the Shared folder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A view with this name must be in the same folder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Locate the view based on the application root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Paths that start with "/" or "~/" refer to the application root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"~/Pages/Folder/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"/Pages/Folder/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ViewName.cshtml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F7001"/>
                </a:solidFill>
                <a:latin typeface="Menlo-Regular" charset="0"/>
              </a:rPr>
              <a:t>// Locate the view using relative paths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Html.Partial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"../Account/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LoginPartial.cshtml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2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Partial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92448" cy="4195481"/>
          </a:xfrm>
        </p:spPr>
        <p:txBody>
          <a:bodyPr/>
          <a:lstStyle/>
          <a:p>
            <a:r>
              <a:rPr lang="en-US" dirty="0"/>
              <a:t>Accessing data in partial views</a:t>
            </a:r>
          </a:p>
          <a:p>
            <a:pPr lvl="1"/>
            <a:r>
              <a:rPr lang="en-US" dirty="0"/>
              <a:t>Receives a copy of parents </a:t>
            </a:r>
            <a:r>
              <a:rPr lang="en-US" dirty="0" err="1"/>
              <a:t>ViewData</a:t>
            </a:r>
            <a:r>
              <a:rPr lang="en-US" dirty="0"/>
              <a:t>/</a:t>
            </a:r>
            <a:r>
              <a:rPr lang="en-US" dirty="0" err="1"/>
              <a:t>ViewBag</a:t>
            </a:r>
            <a:r>
              <a:rPr lang="en-US" dirty="0"/>
              <a:t> (not persisted)</a:t>
            </a:r>
          </a:p>
          <a:p>
            <a:pPr lvl="1"/>
            <a:r>
              <a:rPr lang="en-US" dirty="0"/>
              <a:t>You can pass an instance of </a:t>
            </a:r>
            <a:r>
              <a:rPr lang="en-US" dirty="0" err="1"/>
              <a:t>ViewDataDictionary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PartialName</a:t>
            </a:r>
            <a:r>
              <a:rPr lang="en-US" dirty="0"/>
              <a:t>", </a:t>
            </a:r>
            <a:r>
              <a:rPr lang="en-US" dirty="0" err="1"/>
              <a:t>customViewData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can pass an </a:t>
            </a:r>
            <a:r>
              <a:rPr lang="en-US" dirty="0" err="1"/>
              <a:t>ViewModel</a:t>
            </a:r>
            <a:r>
              <a:rPr lang="en-US" dirty="0"/>
              <a:t> (declared with @model in partial)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PartialName</a:t>
            </a:r>
            <a:r>
              <a:rPr lang="en-US" dirty="0"/>
              <a:t>", </a:t>
            </a:r>
            <a:r>
              <a:rPr lang="en-US" dirty="0" err="1"/>
              <a:t>Model.ContactType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can pass both an </a:t>
            </a:r>
            <a:r>
              <a:rPr lang="en-US" dirty="0" err="1"/>
              <a:t>ViewModel</a:t>
            </a:r>
            <a:r>
              <a:rPr lang="en-US" dirty="0"/>
              <a:t> and an instance of </a:t>
            </a:r>
            <a:r>
              <a:rPr lang="en-US" dirty="0" err="1"/>
              <a:t>ViewDataDictionary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Html.Partial</a:t>
            </a:r>
            <a:r>
              <a:rPr lang="en-US" dirty="0"/>
              <a:t>("</a:t>
            </a:r>
            <a:r>
              <a:rPr lang="en-US" dirty="0" err="1"/>
              <a:t>ArticleSection</a:t>
            </a:r>
            <a:r>
              <a:rPr lang="en-US" dirty="0"/>
              <a:t>", </a:t>
            </a:r>
            <a:r>
              <a:rPr lang="en-US" dirty="0" err="1"/>
              <a:t>sectionModel</a:t>
            </a:r>
            <a:r>
              <a:rPr lang="en-US" dirty="0"/>
              <a:t>, new </a:t>
            </a:r>
            <a:r>
              <a:rPr lang="en-US" dirty="0" err="1"/>
              <a:t>ViewDataDictionary</a:t>
            </a:r>
            <a:r>
              <a:rPr lang="en-US" dirty="0"/>
              <a:t>(</a:t>
            </a:r>
            <a:r>
              <a:rPr lang="en-US" dirty="0" err="1"/>
              <a:t>this.ViewData</a:t>
            </a:r>
            <a:r>
              <a:rPr lang="en-US" dirty="0"/>
              <a:t>) { { "index", index } })</a:t>
            </a:r>
          </a:p>
          <a:p>
            <a:pPr lvl="1"/>
            <a:r>
              <a:rPr lang="en-US" dirty="0"/>
              <a:t>You can create new </a:t>
            </a:r>
            <a:r>
              <a:rPr lang="en-US" dirty="0" err="1"/>
              <a:t>ViewDataDictionary</a:t>
            </a:r>
            <a:r>
              <a:rPr lang="en-US" dirty="0"/>
              <a:t> and include existing </a:t>
            </a:r>
            <a:r>
              <a:rPr lang="en-US" dirty="0" err="1"/>
              <a:t>viewData</a:t>
            </a:r>
            <a:r>
              <a:rPr lang="en-US" dirty="0"/>
              <a:t> into it</a:t>
            </a:r>
            <a:br>
              <a:rPr lang="en-US" dirty="0"/>
            </a:br>
            <a:r>
              <a:rPr lang="en-US" dirty="0"/>
              <a:t>new </a:t>
            </a:r>
            <a:r>
              <a:rPr lang="en-US" dirty="0" err="1"/>
              <a:t>ViewDataDictionary</a:t>
            </a:r>
            <a:r>
              <a:rPr lang="en-US" dirty="0"/>
              <a:t>(</a:t>
            </a:r>
            <a:r>
              <a:rPr lang="en-US" dirty="0" err="1"/>
              <a:t>this.ViewData</a:t>
            </a:r>
            <a:r>
              <a:rPr lang="en-US" dirty="0"/>
              <a:t>) { { "index", index }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Tag Helpers enable server-side code to participate in creating and rendering HTML elements in Razor files. </a:t>
            </a:r>
          </a:p>
          <a:p>
            <a:r>
              <a:rPr lang="en-US" dirty="0"/>
              <a:t>There are many built-in Tag Helpers for common tasks - such as creating forms, links, loading assets and more - and even more available in public GitHub repositories and as </a:t>
            </a:r>
            <a:r>
              <a:rPr lang="en-US" dirty="0" err="1"/>
              <a:t>NuGet</a:t>
            </a:r>
            <a:r>
              <a:rPr lang="en-US" dirty="0"/>
              <a:t> packages. </a:t>
            </a:r>
          </a:p>
          <a:p>
            <a:r>
              <a:rPr lang="en-US" dirty="0"/>
              <a:t>Tag Helpers are authored in C#, and they target HTML elements based on element name, attribute name, or parent tag.</a:t>
            </a:r>
          </a:p>
          <a:p>
            <a:r>
              <a:rPr lang="en-US" dirty="0"/>
              <a:t>IntelliSense support in VS2017</a:t>
            </a:r>
            <a:br>
              <a:rPr lang="en-US" dirty="0"/>
            </a:br>
            <a:r>
              <a:rPr lang="en-US" dirty="0"/>
              <a:t>please install Razor Language Service extension</a:t>
            </a:r>
            <a:br>
              <a:rPr lang="en-US" dirty="0"/>
            </a:br>
            <a:r>
              <a:rPr lang="en-US" dirty="0">
                <a:hlinkClick r:id="rId2"/>
              </a:rPr>
              <a:t>https://aka.ms/razorlangsvc</a:t>
            </a:r>
            <a:endParaRPr lang="en-US" dirty="0"/>
          </a:p>
          <a:p>
            <a:r>
              <a:rPr lang="en-US" dirty="0"/>
              <a:t>Tag helpers do not replace Html helpers </a:t>
            </a:r>
            <a:r>
              <a:rPr lang="mr-IN" dirty="0"/>
              <a:t>–</a:t>
            </a:r>
            <a:r>
              <a:rPr lang="en-US" dirty="0"/>
              <a:t> there is not a Tag helper for every Html helper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3969" cy="1400530"/>
          </a:xfrm>
        </p:spPr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passing data - loosely typed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ViewData</a:t>
            </a:r>
            <a:r>
              <a:rPr lang="en-US" dirty="0"/>
              <a:t> or </a:t>
            </a:r>
            <a:r>
              <a:rPr lang="en-US" dirty="0" err="1"/>
              <a:t>ViewBag</a:t>
            </a:r>
            <a:r>
              <a:rPr lang="en-US" dirty="0"/>
              <a:t> - collection of data</a:t>
            </a:r>
          </a:p>
          <a:p>
            <a:r>
              <a:rPr lang="en-US" dirty="0"/>
              <a:t>Accessible both in code and in views</a:t>
            </a:r>
          </a:p>
          <a:p>
            <a:pPr lvl="1"/>
            <a:r>
              <a:rPr lang="en-US" dirty="0" err="1"/>
              <a:t>ViewData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string based dictionary</a:t>
            </a:r>
            <a:br>
              <a:rPr lang="en-US" dirty="0"/>
            </a:br>
            <a:r>
              <a:rPr lang="en-US" dirty="0" err="1"/>
              <a:t>ViewData</a:t>
            </a:r>
            <a:r>
              <a:rPr lang="en-US" dirty="0"/>
              <a:t>[”key”] = </a:t>
            </a:r>
            <a:r>
              <a:rPr lang="en-US" dirty="0" err="1"/>
              <a:t>someObject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ViewBag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dynamic object collection</a:t>
            </a:r>
            <a:br>
              <a:rPr lang="en-US" dirty="0"/>
            </a:br>
            <a:r>
              <a:rPr lang="en-US" dirty="0" err="1"/>
              <a:t>ViewBag.otherKey</a:t>
            </a:r>
            <a:r>
              <a:rPr lang="en-US" dirty="0"/>
              <a:t> = </a:t>
            </a:r>
            <a:r>
              <a:rPr lang="en-US" dirty="0" err="1"/>
              <a:t>fooObject</a:t>
            </a:r>
            <a:r>
              <a:rPr lang="en-US" dirty="0"/>
              <a:t>;</a:t>
            </a:r>
          </a:p>
          <a:p>
            <a:r>
              <a:rPr lang="en-US" dirty="0" err="1"/>
              <a:t>ViewBag</a:t>
            </a:r>
            <a:r>
              <a:rPr lang="en-US" dirty="0"/>
              <a:t> uses </a:t>
            </a:r>
            <a:r>
              <a:rPr lang="en-US" dirty="0" err="1"/>
              <a:t>ViewData</a:t>
            </a:r>
            <a:r>
              <a:rPr lang="en-US" dirty="0"/>
              <a:t> for its actual object storage.</a:t>
            </a:r>
            <a:br>
              <a:rPr lang="en-US" dirty="0"/>
            </a:br>
            <a:r>
              <a:rPr lang="en-US" dirty="0"/>
              <a:t>So you can mix and match them.</a:t>
            </a:r>
            <a:br>
              <a:rPr lang="en-US" dirty="0"/>
            </a:br>
            <a:r>
              <a:rPr lang="en-US" dirty="0" err="1"/>
              <a:t>ViewData</a:t>
            </a:r>
            <a:r>
              <a:rPr lang="en-US" dirty="0"/>
              <a:t>[“foo”] = “bar”;</a:t>
            </a:r>
            <a:br>
              <a:rPr lang="en-US" dirty="0"/>
            </a:br>
            <a:r>
              <a:rPr lang="en-US" dirty="0" err="1"/>
              <a:t>ViewBag.foo</a:t>
            </a:r>
            <a:r>
              <a:rPr lang="en-US" dirty="0"/>
              <a:t> = </a:t>
            </a:r>
            <a:r>
              <a:rPr lang="en-US" dirty="0" err="1"/>
              <a:t>ViewBag.foo</a:t>
            </a:r>
            <a:r>
              <a:rPr lang="en-US" dirty="0"/>
              <a:t> + “</a:t>
            </a:r>
            <a:r>
              <a:rPr lang="en-US" dirty="0" err="1"/>
              <a:t>barbar</a:t>
            </a:r>
            <a:r>
              <a:rPr lang="en-US" dirty="0"/>
              <a:t>”;</a:t>
            </a:r>
          </a:p>
          <a:p>
            <a:r>
              <a:rPr lang="en-US" dirty="0"/>
              <a:t>No </a:t>
            </a:r>
            <a:r>
              <a:rPr lang="en-US" dirty="0" err="1"/>
              <a:t>intellisense</a:t>
            </a:r>
            <a:r>
              <a:rPr lang="en-US" dirty="0"/>
              <a:t> support, needs casting (except strings)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Asp-action</a:t>
            </a:r>
          </a:p>
          <a:p>
            <a:r>
              <a:rPr lang="en-US" dirty="0"/>
              <a:t>Asp-all-route-data</a:t>
            </a:r>
          </a:p>
          <a:p>
            <a:r>
              <a:rPr lang="en-US" dirty="0"/>
              <a:t>Asp-</a:t>
            </a:r>
            <a:r>
              <a:rPr lang="en-US" dirty="0" err="1"/>
              <a:t>antiforgery</a:t>
            </a:r>
            <a:endParaRPr lang="en-US" dirty="0"/>
          </a:p>
          <a:p>
            <a:r>
              <a:rPr lang="en-US" dirty="0"/>
              <a:t>Asp-area</a:t>
            </a:r>
          </a:p>
          <a:p>
            <a:r>
              <a:rPr lang="en-US" dirty="0"/>
              <a:t>Asp-controller</a:t>
            </a:r>
          </a:p>
          <a:p>
            <a:r>
              <a:rPr lang="en-US" dirty="0"/>
              <a:t>Asp-fragment</a:t>
            </a:r>
          </a:p>
          <a:p>
            <a:r>
              <a:rPr lang="en-US" dirty="0"/>
              <a:t>Asp-route</a:t>
            </a:r>
          </a:p>
          <a:p>
            <a:r>
              <a:rPr lang="en-US" dirty="0"/>
              <a:t>Asp-route-&lt;parameter name&gt;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2179" y="1461136"/>
            <a:ext cx="667054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form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asp-controller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="Account"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asp-action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="Login"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asp-route-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returnurl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ReturnUrl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method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="post"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="form-horizontal"&gt;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179" y="3515140"/>
            <a:ext cx="667054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" charset="0"/>
              </a:rPr>
              <a:t>&lt;form method="post" class="form-horizontal" action="/Account/Login"&gt;</a:t>
            </a:r>
          </a:p>
        </p:txBody>
      </p:sp>
    </p:spTree>
    <p:extLst>
      <p:ext uri="{BB962C8B-B14F-4D97-AF65-F5344CB8AC3E}">
        <p14:creationId xmlns:p14="http://schemas.microsoft.com/office/powerpoint/2010/main" val="310497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Asp-controller=“&lt;Controller Name&gt;”</a:t>
            </a:r>
          </a:p>
          <a:p>
            <a:r>
              <a:rPr lang="en-US" dirty="0"/>
              <a:t>Asp-action=“&lt;Action Name&gt;”</a:t>
            </a:r>
            <a:br>
              <a:rPr lang="en-US" dirty="0"/>
            </a:br>
            <a:r>
              <a:rPr lang="en-US" dirty="0"/>
              <a:t>Forms target is constructed out of controller and action tag helpers</a:t>
            </a:r>
          </a:p>
          <a:p>
            <a:r>
              <a:rPr lang="en-US" dirty="0"/>
              <a:t>Asp-route=“&lt;Route Name from routing table&gt;”</a:t>
            </a:r>
            <a:br>
              <a:rPr lang="en-US" dirty="0"/>
            </a:br>
            <a:r>
              <a:rPr lang="en-US" dirty="0"/>
              <a:t>Forms target is constructed using routing table</a:t>
            </a:r>
          </a:p>
          <a:p>
            <a:r>
              <a:rPr lang="en-US" dirty="0"/>
              <a:t>Asp-route-&lt;parameter name&gt;</a:t>
            </a:r>
            <a:br>
              <a:rPr lang="en-US" dirty="0"/>
            </a:br>
            <a:r>
              <a:rPr lang="en-US" dirty="0"/>
              <a:t>Parameter name is added to forms target (as query string)</a:t>
            </a:r>
          </a:p>
          <a:p>
            <a:r>
              <a:rPr lang="en-US" dirty="0"/>
              <a:t>Asp-</a:t>
            </a:r>
            <a:r>
              <a:rPr lang="en-US" dirty="0" err="1"/>
              <a:t>antiforgery</a:t>
            </a:r>
            <a:r>
              <a:rPr lang="en-US" dirty="0"/>
              <a:t>=“true/false”</a:t>
            </a:r>
            <a:br>
              <a:rPr lang="en-US" dirty="0"/>
            </a:br>
            <a:r>
              <a:rPr lang="en-US" dirty="0"/>
              <a:t>Generate anti-forgery token as hidden value to form. Usually controlled by [</a:t>
            </a:r>
            <a:r>
              <a:rPr lang="en-US" dirty="0" err="1"/>
              <a:t>ValidateAntiForgeryToken</a:t>
            </a:r>
            <a:r>
              <a:rPr lang="en-US" dirty="0"/>
              <a:t>] attribute in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5786734"/>
            <a:ext cx="1173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3006D"/>
                </a:solidFill>
                <a:latin typeface="Courier" charset="0"/>
              </a:rPr>
              <a:t>&lt;input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name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__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RequestVerificationToken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type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hidden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value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CfDJ8O3e77kPeG5Fju-exRwNp8_5FUhPiQ-vxSyhpobWy0ORwL1QWwrZfyGSKxe-hClHCByTfSImSXgBIJ-cxSgHrvQsOLluGSIwgAFHclMpAIWaBBB8csOoiW0gS1o_bp_sQlhxrypM37B47MU8I_cfN1A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/&gt;</a:t>
            </a:r>
            <a:r>
              <a:rPr lang="en-US" dirty="0">
                <a:solidFill>
                  <a:srgbClr val="000000"/>
                </a:solidFill>
                <a:latin typeface="Times-Roman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Asp-all-route-data</a:t>
            </a:r>
            <a:br>
              <a:rPr lang="en-US" dirty="0"/>
            </a:br>
            <a:r>
              <a:rPr lang="en-US" dirty="0"/>
              <a:t>Give a dictionary for all route/target parameters</a:t>
            </a:r>
          </a:p>
          <a:p>
            <a:r>
              <a:rPr lang="en-US" dirty="0"/>
              <a:t>Asp-area</a:t>
            </a:r>
            <a:br>
              <a:rPr lang="en-US" dirty="0"/>
            </a:br>
            <a:r>
              <a:rPr lang="en-US" dirty="0"/>
              <a:t>Use area in route/target (usually not needed to specify explicitly) </a:t>
            </a:r>
          </a:p>
          <a:p>
            <a:r>
              <a:rPr lang="en-US" dirty="0"/>
              <a:t>Asp-fragment</a:t>
            </a:r>
            <a:br>
              <a:rPr lang="en-US" dirty="0"/>
            </a:br>
            <a:r>
              <a:rPr lang="en-US" dirty="0"/>
              <a:t>add #&lt;value&gt; to route/target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&lt;div&gt;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Asp-validation-summary </a:t>
            </a:r>
            <a:r>
              <a:rPr lang="mr-IN" dirty="0"/>
              <a:t>–</a:t>
            </a:r>
            <a:r>
              <a:rPr lang="en-US" dirty="0"/>
              <a:t> display validation summary in this div</a:t>
            </a:r>
          </a:p>
          <a:p>
            <a:pPr lvl="1"/>
            <a:r>
              <a:rPr lang="en-US" dirty="0" err="1"/>
              <a:t>ValidationSummary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All </a:t>
            </a:r>
            <a:r>
              <a:rPr lang="mr-IN" dirty="0"/>
              <a:t>–</a:t>
            </a:r>
            <a:r>
              <a:rPr lang="en-US" dirty="0"/>
              <a:t> property and model</a:t>
            </a:r>
            <a:br>
              <a:rPr lang="en-US" dirty="0"/>
            </a:br>
            <a:r>
              <a:rPr lang="en-US" dirty="0" err="1"/>
              <a:t>ModelOnly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only model</a:t>
            </a:r>
            <a:br>
              <a:rPr lang="en-US" dirty="0"/>
            </a:br>
            <a:r>
              <a:rPr lang="en-US" dirty="0"/>
              <a:t>None -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20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24048" cy="4195481"/>
          </a:xfrm>
        </p:spPr>
        <p:txBody>
          <a:bodyPr>
            <a:normAutofit/>
          </a:bodyPr>
          <a:lstStyle/>
          <a:p>
            <a:r>
              <a:rPr lang="en-US" dirty="0"/>
              <a:t>Asp-action, Asp-all-route-data, Asp-area, Asp-controller, Asp-fragment, Asp-route</a:t>
            </a:r>
          </a:p>
          <a:p>
            <a:r>
              <a:rPr lang="en-US" dirty="0"/>
              <a:t>Asp-for=“&lt;</a:t>
            </a:r>
            <a:r>
              <a:rPr lang="en-US" dirty="0" err="1"/>
              <a:t>ModelExpression</a:t>
            </a:r>
            <a:r>
              <a:rPr lang="en-US" dirty="0"/>
              <a:t>&gt;”</a:t>
            </a:r>
            <a:br>
              <a:rPr lang="en-US" dirty="0"/>
            </a:br>
            <a:r>
              <a:rPr lang="en-US" dirty="0"/>
              <a:t>Generates id and name attributes </a:t>
            </a:r>
            <a:r>
              <a:rPr lang="mr-IN" dirty="0"/>
              <a:t>–</a:t>
            </a:r>
            <a:r>
              <a:rPr lang="en-US" dirty="0"/>
              <a:t> used later in model binding</a:t>
            </a:r>
            <a:br>
              <a:rPr lang="en-US" dirty="0"/>
            </a:br>
            <a:r>
              <a:rPr lang="en-US" dirty="0"/>
              <a:t>Sets the type attribute </a:t>
            </a:r>
            <a:r>
              <a:rPr lang="mr-IN" dirty="0"/>
              <a:t>–</a:t>
            </a:r>
            <a:r>
              <a:rPr lang="en-US" dirty="0"/>
              <a:t> based on model type and data annotations</a:t>
            </a:r>
            <a:br>
              <a:rPr lang="en-US" dirty="0"/>
            </a:br>
            <a:r>
              <a:rPr lang="en-US" dirty="0"/>
              <a:t>Sets up client side validation</a:t>
            </a:r>
            <a:br>
              <a:rPr lang="en-US" dirty="0"/>
            </a:br>
            <a:r>
              <a:rPr lang="en-US" dirty="0"/>
              <a:t>asp-for=“property1” becomes in generated code m=&gt;m.property1</a:t>
            </a:r>
          </a:p>
          <a:p>
            <a:r>
              <a:rPr lang="en-US" dirty="0"/>
              <a:t>Asp-format=“&lt;format&gt;”</a:t>
            </a:r>
            <a:br>
              <a:rPr lang="en-US" dirty="0"/>
            </a:br>
            <a:r>
              <a:rPr lang="en-US" dirty="0"/>
              <a:t>use to format value</a:t>
            </a:r>
            <a:br>
              <a:rPr lang="en-US" dirty="0"/>
            </a:br>
            <a:r>
              <a:rPr lang="en-US" dirty="0"/>
              <a:t>&lt;input asp-for="</a:t>
            </a:r>
            <a:r>
              <a:rPr lang="en-US" dirty="0" err="1"/>
              <a:t>SomeNumber</a:t>
            </a:r>
            <a:r>
              <a:rPr lang="en-US" dirty="0"/>
              <a:t>" asp-format="{0:N4}"/&gt;</a:t>
            </a:r>
          </a:p>
          <a:p>
            <a:r>
              <a:rPr lang="en-US" dirty="0"/>
              <a:t>Input tag helper does not handle collections and templates </a:t>
            </a:r>
            <a:r>
              <a:rPr lang="mr-IN" dirty="0"/>
              <a:t>–</a:t>
            </a:r>
            <a:r>
              <a:rPr lang="en-US" dirty="0"/>
              <a:t> use </a:t>
            </a:r>
            <a:r>
              <a:rPr lang="en-US" dirty="0" err="1"/>
              <a:t>Html.XxxxxFor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type is set based on .NET type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4489" y="2746431"/>
          <a:ext cx="8947150" cy="3590496"/>
        </p:xfrm>
        <a:graphic>
          <a:graphicData uri="http://schemas.openxmlformats.org/drawingml/2006/table">
            <a:tbl>
              <a:tblPr/>
              <a:tblGrid>
                <a:gridCol w="447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.NET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Input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Bool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type=”checkbox”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type=”text”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DateTime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type=”datetime”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Byte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Int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Single, Double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64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use data annotations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972753" y="2535687"/>
          <a:ext cx="8947150" cy="4103424"/>
        </p:xfrm>
        <a:graphic>
          <a:graphicData uri="http://schemas.openxmlformats.org/drawingml/2006/table">
            <a:tbl>
              <a:tblPr/>
              <a:tblGrid>
                <a:gridCol w="447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Attribute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Input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[EmailAddress]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type=”email”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mr-IN" sz="1600">
                          <a:effectLst/>
                        </a:rPr>
                        <a:t>[Url]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type=”url”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[HiddenInput]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type=”hidden”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[Phone]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type=”tel”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[DataType(DataType.Password)]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type=”password”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[DataType(DataType.Date)]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type=”date”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[DataType(DataType.Time)]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type=”time”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5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&lt;span&gt;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Asp-validation-for</a:t>
            </a:r>
            <a:br>
              <a:rPr lang="en-US" dirty="0"/>
            </a:br>
            <a:r>
              <a:rPr lang="en-US" dirty="0"/>
              <a:t>Display validation error (if there is one for this model property) in this span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5453" y="3075355"/>
            <a:ext cx="85344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span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asp-validation-for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="text-danger"&gt;&lt;/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span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19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&lt;label&gt;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Asp-for</a:t>
            </a:r>
            <a:br>
              <a:rPr lang="en-US" dirty="0"/>
            </a:br>
            <a:r>
              <a:rPr lang="en-US" dirty="0"/>
              <a:t>Generate label for this model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4300" y="3085515"/>
            <a:ext cx="877824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label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asp-for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="col-md-2 control-label"&gt;&lt;/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label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8932" y="4007179"/>
            <a:ext cx="1031874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</a:rPr>
              <a:t>&lt;label class="col-md-2 control-label" for="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"&gt;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&lt;/label&gt;</a:t>
            </a:r>
          </a:p>
        </p:txBody>
      </p:sp>
    </p:spTree>
    <p:extLst>
      <p:ext uri="{BB962C8B-B14F-4D97-AF65-F5344CB8AC3E}">
        <p14:creationId xmlns:p14="http://schemas.microsoft.com/office/powerpoint/2010/main" val="3116451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</a:t>
            </a:r>
            <a:r>
              <a:rPr lang="en-US" dirty="0" err="1"/>
              <a:t>textarea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Asp-for</a:t>
            </a:r>
            <a:br>
              <a:rPr lang="en-US" dirty="0"/>
            </a:br>
            <a:r>
              <a:rPr lang="en-US" dirty="0"/>
              <a:t>Generate </a:t>
            </a:r>
            <a:r>
              <a:rPr lang="en-US" dirty="0" err="1"/>
              <a:t>textarea</a:t>
            </a:r>
            <a:r>
              <a:rPr lang="en-US" dirty="0"/>
              <a:t> input for this model property. </a:t>
            </a:r>
            <a:br>
              <a:rPr lang="en-US" dirty="0"/>
            </a:br>
            <a:r>
              <a:rPr lang="en-US" dirty="0"/>
              <a:t>Id, name,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Razor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Razor is markup syntax for embedding server based code into web pages.</a:t>
            </a:r>
          </a:p>
          <a:p>
            <a:r>
              <a:rPr lang="en-US" dirty="0"/>
              <a:t>Razor syntax </a:t>
            </a:r>
            <a:r>
              <a:rPr lang="mr-IN" dirty="0"/>
              <a:t>–</a:t>
            </a:r>
            <a:r>
              <a:rPr lang="en-US" dirty="0"/>
              <a:t> Razor markup, C# code and HTML</a:t>
            </a:r>
          </a:p>
          <a:p>
            <a:r>
              <a:rPr lang="en-US" dirty="0"/>
              <a:t>Default language in razor is HTML</a:t>
            </a:r>
          </a:p>
          <a:p>
            <a:r>
              <a:rPr lang="en-US" dirty="0"/>
              <a:t>@ symbol is used to </a:t>
            </a:r>
            <a:r>
              <a:rPr lang="en-US" dirty="0" err="1"/>
              <a:t>transiton</a:t>
            </a:r>
            <a:r>
              <a:rPr lang="en-US" dirty="0"/>
              <a:t> from HTML into C#</a:t>
            </a:r>
          </a:p>
          <a:p>
            <a:r>
              <a:rPr lang="en-US" dirty="0"/>
              <a:t>Razor expressions </a:t>
            </a:r>
            <a:r>
              <a:rPr lang="mr-IN" dirty="0"/>
              <a:t>–</a:t>
            </a:r>
            <a:r>
              <a:rPr lang="en-US" dirty="0"/>
              <a:t> any output is rendered to html output</a:t>
            </a:r>
          </a:p>
          <a:p>
            <a:pPr lvl="1"/>
            <a:r>
              <a:rPr lang="en-US" dirty="0"/>
              <a:t>Implicit </a:t>
            </a:r>
            <a:r>
              <a:rPr lang="mr-IN" dirty="0"/>
              <a:t>–</a:t>
            </a:r>
            <a:r>
              <a:rPr lang="en-US" dirty="0"/>
              <a:t> generally spaces are not allowed</a:t>
            </a:r>
            <a:br>
              <a:rPr lang="en-US" dirty="0"/>
            </a:br>
            <a:r>
              <a:rPr lang="en-US" dirty="0"/>
              <a:t>&lt;div&gt;@</a:t>
            </a:r>
            <a:r>
              <a:rPr lang="en-US" dirty="0" err="1"/>
              <a:t>DateTime.Now</a:t>
            </a:r>
            <a:r>
              <a:rPr lang="en-US" dirty="0"/>
              <a:t>&lt;/div&gt;</a:t>
            </a:r>
            <a:br>
              <a:rPr lang="en-US" dirty="0"/>
            </a:br>
            <a:r>
              <a:rPr lang="en-US" dirty="0"/>
              <a:t>&lt;div&gt;@DoSomething(”Hello”, ”World”)&lt;/div&gt;</a:t>
            </a:r>
          </a:p>
          <a:p>
            <a:pPr lvl="1"/>
            <a:r>
              <a:rPr lang="en-US" dirty="0"/>
              <a:t>Explicit - @(</a:t>
            </a:r>
            <a:r>
              <a:rPr lang="mr-IN" dirty="0"/>
              <a:t>…</a:t>
            </a:r>
            <a:r>
              <a:rPr lang="et-EE" dirty="0"/>
              <a:t>C#...</a:t>
            </a:r>
            <a:r>
              <a:rPr lang="en-US" dirty="0"/>
              <a:t>) - spaces are ok</a:t>
            </a:r>
            <a:br>
              <a:rPr lang="en-US" dirty="0"/>
            </a:br>
            <a:r>
              <a:rPr lang="en-US" dirty="0"/>
              <a:t>&lt;div&gt;@(</a:t>
            </a:r>
            <a:r>
              <a:rPr lang="en-US" dirty="0" err="1"/>
              <a:t>DateTime.Now</a:t>
            </a:r>
            <a:r>
              <a:rPr lang="en-US" dirty="0"/>
              <a:t> - </a:t>
            </a:r>
            <a:r>
              <a:rPr lang="en-US" dirty="0" err="1"/>
              <a:t>TimeSpan.FromDays</a:t>
            </a:r>
            <a:r>
              <a:rPr lang="en-US" dirty="0"/>
              <a:t>(7))&lt;/div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&lt;select&gt;, option group &lt;</a:t>
            </a:r>
            <a:r>
              <a:rPr lang="en-US" dirty="0" err="1"/>
              <a:t>optgroup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Asp-for</a:t>
            </a:r>
            <a:br>
              <a:rPr lang="en-US" dirty="0"/>
            </a:br>
            <a:r>
              <a:rPr lang="en-US" dirty="0"/>
              <a:t>specifies the model property</a:t>
            </a:r>
          </a:p>
          <a:p>
            <a:r>
              <a:rPr lang="en-US" dirty="0"/>
              <a:t>Asp-items</a:t>
            </a:r>
            <a:br>
              <a:rPr lang="en-US" dirty="0"/>
            </a:br>
            <a:r>
              <a:rPr lang="en-US" dirty="0" err="1"/>
              <a:t>sepcifies</a:t>
            </a:r>
            <a:r>
              <a:rPr lang="en-US" dirty="0"/>
              <a:t> option elements (List&lt;</a:t>
            </a:r>
            <a:r>
              <a:rPr lang="en-US" dirty="0" err="1"/>
              <a:t>SelectListItem</a:t>
            </a:r>
            <a:r>
              <a:rPr lang="en-US" dirty="0"/>
              <a:t>&gt;)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generate option list from </a:t>
            </a:r>
            <a:r>
              <a:rPr lang="en-US" dirty="0" err="1"/>
              <a:t>enums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6511" y="3683298"/>
            <a:ext cx="925989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&lt;select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"Country"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asp-items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Model.Countries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&gt;&lt;/select&gt;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3281" y="5114836"/>
            <a:ext cx="97231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&lt;select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EnumCountry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 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asp-items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Html.GetEnumSelectList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&lt;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CountryEnum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&gt;()"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94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&lt;select&gt;, option group &lt;</a:t>
            </a:r>
            <a:r>
              <a:rPr lang="en-US" dirty="0" err="1"/>
              <a:t>optgroup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647248" cy="4195481"/>
          </a:xfrm>
        </p:spPr>
        <p:txBody>
          <a:bodyPr/>
          <a:lstStyle/>
          <a:p>
            <a:r>
              <a:rPr lang="en-US" dirty="0"/>
              <a:t>The HTML &lt;</a:t>
            </a:r>
            <a:r>
              <a:rPr lang="en-US" dirty="0" err="1"/>
              <a:t>optgroup</a:t>
            </a:r>
            <a:r>
              <a:rPr lang="en-US" dirty="0"/>
              <a:t>&gt; element is generated when the view model contains one or more </a:t>
            </a:r>
            <a:r>
              <a:rPr lang="en-US" dirty="0" err="1"/>
              <a:t>SelectListGroup</a:t>
            </a:r>
            <a:r>
              <a:rPr lang="en-US" dirty="0"/>
              <a:t>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4400" y="2201079"/>
            <a:ext cx="607568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CountryViewModelGroup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NorthAmericaGroup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= 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{ Name = 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”NA"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};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EuropeGroup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= 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{ Name = 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”EU"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};</a:t>
            </a: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Countries =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&gt;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Value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"MEX"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Text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Mexico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    Group =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NorthAmericaGroup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},</a:t>
            </a:r>
          </a:p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			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Value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"FR"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Text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France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Group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EuropeGroup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},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9271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&lt;select&gt; multi-select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Select Tag Helper will automatically generate the multiple = "multiple" attribute if the property specified in the asp-for attribute is an </a:t>
            </a:r>
            <a:r>
              <a:rPr lang="en-US" dirty="0" err="1"/>
              <a:t>IEnumerable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600" y="4022627"/>
            <a:ext cx="11694160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CountryViewModelIEnumerable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IEnumerable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CountryCodes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 Countries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 =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Value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"MX"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Text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"Mexico"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},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Value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"CA"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Text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"Canada"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},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1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1280" y="1314254"/>
            <a:ext cx="530352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ToDoItem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Name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bool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IsDone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24960" y="3042420"/>
            <a:ext cx="760984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@model List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ToDoItem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</a:t>
            </a:r>
            <a:br>
              <a:rPr lang="en-US" dirty="0">
                <a:solidFill>
                  <a:srgbClr val="0000FC"/>
                </a:solidFill>
                <a:latin typeface="Menlo-Regular" charset="0"/>
              </a:rPr>
            </a:br>
            <a:r>
              <a:rPr lang="mr-IN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for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= 0;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Model.Count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;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++)</a:t>
            </a: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        {</a:t>
            </a: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           &lt;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tr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		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&lt;label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"@Model[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].Name"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&gt;&lt;/label&gt;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dirty="0">
                <a:solidFill>
                  <a:srgbClr val="0000FC"/>
                </a:solidFill>
                <a:latin typeface="Menlo-Regular" charset="0"/>
              </a:rPr>
              <a:t>	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input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"@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Model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[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].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IsDone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 /&gt;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t-EE" dirty="0">
              <a:solidFill>
                <a:srgbClr val="0000FC"/>
              </a:solidFill>
              <a:latin typeface="Menlo-Regular" charset="0"/>
            </a:endParaRPr>
          </a:p>
          <a:p>
            <a:r>
              <a:rPr lang="et-EE" dirty="0">
                <a:solidFill>
                  <a:srgbClr val="0000FC"/>
                </a:solidFill>
                <a:latin typeface="Menlo-Regular" charset="0"/>
              </a:rPr>
              <a:t>		 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50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&lt;a&gt;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7427" cy="4195481"/>
          </a:xfrm>
        </p:spPr>
        <p:txBody>
          <a:bodyPr>
            <a:normAutofit/>
          </a:bodyPr>
          <a:lstStyle/>
          <a:p>
            <a:r>
              <a:rPr lang="en-US" dirty="0"/>
              <a:t>Asp-action, Asp-all-route-data, Asp-area, Asp-controller, Asp-fragment</a:t>
            </a:r>
            <a:br>
              <a:rPr lang="en-US" dirty="0"/>
            </a:br>
            <a:r>
              <a:rPr lang="en-US" dirty="0"/>
              <a:t>Asp-route, Asp-route-&lt;parameter name&gt;</a:t>
            </a:r>
          </a:p>
          <a:p>
            <a:r>
              <a:rPr lang="en-US" dirty="0"/>
              <a:t>Asp-host</a:t>
            </a:r>
            <a:br>
              <a:rPr lang="en-US" dirty="0"/>
            </a:br>
            <a:r>
              <a:rPr lang="en-US" dirty="0"/>
              <a:t>Specify host to use in generated link (default is relative to current host)</a:t>
            </a:r>
          </a:p>
          <a:p>
            <a:r>
              <a:rPr lang="en-US" dirty="0"/>
              <a:t>Asp-protocol</a:t>
            </a:r>
            <a:br>
              <a:rPr lang="en-US" dirty="0"/>
            </a:br>
            <a:r>
              <a:rPr lang="en-US" dirty="0"/>
              <a:t>Specify protocol to use (default is current protocol)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6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</a:t>
            </a:r>
            <a:r>
              <a:rPr lang="en-US" dirty="0" err="1"/>
              <a:t>img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Asp-append-version=“&lt;true/false&gt;”</a:t>
            </a:r>
            <a:br>
              <a:rPr lang="en-US" dirty="0"/>
            </a:br>
            <a:r>
              <a:rPr lang="en-US" dirty="0"/>
              <a:t>Enable cache busting. Generates file version hash and appends it to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8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&lt;script&gt;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11600"/>
            <a:ext cx="8946541" cy="2336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Asp-append-version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r>
              <a:rPr lang="en-US" dirty="0"/>
              <a:t>-exclude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r>
              <a:rPr lang="en-US" dirty="0"/>
              <a:t>-include</a:t>
            </a:r>
          </a:p>
          <a:p>
            <a:r>
              <a:rPr lang="en-US" dirty="0"/>
              <a:t>Asp-fallback-test</a:t>
            </a:r>
          </a:p>
          <a:p>
            <a:r>
              <a:rPr lang="en-US" dirty="0"/>
              <a:t>Asp-</a:t>
            </a:r>
            <a:r>
              <a:rPr lang="en-US" dirty="0" err="1"/>
              <a:t>src</a:t>
            </a:r>
            <a:r>
              <a:rPr lang="en-US" dirty="0"/>
              <a:t>-exclude</a:t>
            </a:r>
          </a:p>
          <a:p>
            <a:r>
              <a:rPr lang="en-US" dirty="0"/>
              <a:t>Asp-</a:t>
            </a:r>
            <a:r>
              <a:rPr lang="en-US" dirty="0" err="1"/>
              <a:t>src</a:t>
            </a:r>
            <a:r>
              <a:rPr lang="en-US" dirty="0"/>
              <a:t>-include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560" y="1720840"/>
            <a:ext cx="1166368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script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src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ajax.aspnetcdn.com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/ajax/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/jquery-2.2.0.min.js"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asp-fallback-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src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jquery.min.js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asp-fallback-test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window.jQuery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t-E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FF0000"/>
                </a:solidFill>
                <a:latin typeface="Consolas" charset="0"/>
              </a:rPr>
              <a:t>crossorigin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anonymous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"</a:t>
            </a:r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integrity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="sha384-K+ctZQ+LL8q6tP7I94W+qzQsfRV2a+AfHIi9k8z8l9ggpc8X+Ytst4yBo/hH+8Fk"&gt;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mr-IN" dirty="0" err="1">
                <a:solidFill>
                  <a:srgbClr val="800000"/>
                </a:solidFill>
                <a:latin typeface="Consolas" charset="0"/>
              </a:rPr>
              <a:t>script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5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&lt;script&gt;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966768" cy="4195481"/>
          </a:xfrm>
        </p:spPr>
        <p:txBody>
          <a:bodyPr/>
          <a:lstStyle/>
          <a:p>
            <a:r>
              <a:rPr lang="en-US" dirty="0"/>
              <a:t>Asp-append-version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br>
              <a:rPr lang="en-US" dirty="0"/>
            </a:br>
            <a:r>
              <a:rPr lang="en-US" dirty="0"/>
              <a:t>If asp-fallback-test is negative (no network) then fall back to this location</a:t>
            </a:r>
          </a:p>
          <a:p>
            <a:r>
              <a:rPr lang="en-US" dirty="0"/>
              <a:t>Asp-fallback-test</a:t>
            </a:r>
            <a:br>
              <a:rPr lang="en-US" dirty="0"/>
            </a:br>
            <a:r>
              <a:rPr lang="en-US" dirty="0" err="1"/>
              <a:t>Javascript</a:t>
            </a:r>
            <a:r>
              <a:rPr lang="en-US" dirty="0"/>
              <a:t> functionality to test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r>
              <a:rPr lang="en-US" dirty="0"/>
              <a:t>-exclude, Asp-fallback-</a:t>
            </a:r>
            <a:r>
              <a:rPr lang="en-US" dirty="0" err="1"/>
              <a:t>src</a:t>
            </a:r>
            <a:r>
              <a:rPr lang="en-US" dirty="0"/>
              <a:t>-include, Asp-</a:t>
            </a:r>
            <a:r>
              <a:rPr lang="en-US" dirty="0" err="1"/>
              <a:t>src</a:t>
            </a:r>
            <a:r>
              <a:rPr lang="en-US" dirty="0"/>
              <a:t>-exclude, Asp-</a:t>
            </a:r>
            <a:r>
              <a:rPr lang="en-US" dirty="0" err="1"/>
              <a:t>src</a:t>
            </a:r>
            <a:r>
              <a:rPr lang="en-US" dirty="0"/>
              <a:t>-include</a:t>
            </a:r>
            <a:br>
              <a:rPr lang="en-US" dirty="0"/>
            </a:br>
            <a:r>
              <a:rPr lang="en-US" dirty="0"/>
              <a:t>Comma separated list of sources to include or exclude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6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&lt;link&gt;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Asp-append-version</a:t>
            </a:r>
          </a:p>
          <a:p>
            <a:r>
              <a:rPr lang="en-US" dirty="0"/>
              <a:t>Asp-fallback-</a:t>
            </a:r>
            <a:r>
              <a:rPr lang="en-US" dirty="0" err="1"/>
              <a:t>href</a:t>
            </a:r>
            <a:endParaRPr lang="en-US" dirty="0"/>
          </a:p>
          <a:p>
            <a:r>
              <a:rPr lang="en-US" dirty="0"/>
              <a:t>Asp-fallback-</a:t>
            </a:r>
            <a:r>
              <a:rPr lang="en-US" dirty="0" err="1"/>
              <a:t>href</a:t>
            </a:r>
            <a:r>
              <a:rPr lang="en-US" dirty="0"/>
              <a:t>-exclude</a:t>
            </a:r>
          </a:p>
          <a:p>
            <a:r>
              <a:rPr lang="en-US" dirty="0"/>
              <a:t>Asp-fallback-</a:t>
            </a:r>
            <a:r>
              <a:rPr lang="en-US" dirty="0" err="1"/>
              <a:t>href</a:t>
            </a:r>
            <a:r>
              <a:rPr lang="en-US" dirty="0"/>
              <a:t>-include</a:t>
            </a:r>
          </a:p>
          <a:p>
            <a:r>
              <a:rPr lang="en-US" dirty="0"/>
              <a:t>Asp-fallback-test-class</a:t>
            </a:r>
          </a:p>
          <a:p>
            <a:r>
              <a:rPr lang="en-US" dirty="0"/>
              <a:t>Asp-fallback-test-property</a:t>
            </a:r>
          </a:p>
          <a:p>
            <a:r>
              <a:rPr lang="en-US" dirty="0"/>
              <a:t>Asp-fallback-test-value</a:t>
            </a:r>
          </a:p>
          <a:p>
            <a:r>
              <a:rPr lang="en-US" dirty="0"/>
              <a:t>Asp-</a:t>
            </a:r>
            <a:r>
              <a:rPr lang="en-US" dirty="0" err="1"/>
              <a:t>href</a:t>
            </a:r>
            <a:r>
              <a:rPr lang="en-US" dirty="0"/>
              <a:t>-exclude</a:t>
            </a:r>
          </a:p>
          <a:p>
            <a:r>
              <a:rPr lang="en-US" dirty="0"/>
              <a:t>Asp-</a:t>
            </a:r>
            <a:r>
              <a:rPr lang="en-US" dirty="0" err="1"/>
              <a:t>href</a:t>
            </a:r>
            <a:r>
              <a:rPr lang="en-US" dirty="0"/>
              <a:t>-include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9440" y="1558280"/>
            <a:ext cx="621792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…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/3.3.7/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-only”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asp-fallback-test-property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="position"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asp-fallback-test-value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="absolute"/&gt;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asp-append-version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="true"/&gt;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7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&lt;environment&gt;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Names=“</a:t>
            </a:r>
            <a:r>
              <a:rPr lang="en-US" dirty="0" err="1"/>
              <a:t>comma_separated_list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 err="1"/>
              <a:t>asp.net</a:t>
            </a:r>
            <a:r>
              <a:rPr lang="en-US" dirty="0"/>
              <a:t> core pre-defines following </a:t>
            </a:r>
            <a:r>
              <a:rPr lang="en-US" dirty="0" err="1"/>
              <a:t>enviroments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Development, Staging, Production. Useful for branching in </a:t>
            </a:r>
            <a:r>
              <a:rPr lang="en-US" dirty="0" err="1"/>
              <a:t>cshtml</a:t>
            </a:r>
            <a:r>
              <a:rPr lang="en-US" dirty="0"/>
              <a:t>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" y="3480730"/>
            <a:ext cx="1154176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names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="Development"&gt;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="~/lib/bootstrap/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names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Staging,Production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	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ajax.aspnetcdn.com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…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="~/lib/bootstrap/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-only"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asp-fallback-test-property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="position"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		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asp-fallback-test-value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="absolute"/&gt;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asp-append-version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="true"/&gt;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1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Expression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C# expressions in Razor are converted to string (.</a:t>
            </a:r>
            <a:r>
              <a:rPr lang="en-US" dirty="0" err="1"/>
              <a:t>ToString</a:t>
            </a:r>
            <a:r>
              <a:rPr lang="en-US" dirty="0"/>
              <a:t>()) and html encoded.</a:t>
            </a:r>
          </a:p>
          <a:p>
            <a:r>
              <a:rPr lang="en-US" dirty="0"/>
              <a:t>If C# expressions evaluates to </a:t>
            </a:r>
            <a:r>
              <a:rPr lang="en-US" dirty="0" err="1"/>
              <a:t>IHtmlContent</a:t>
            </a:r>
            <a:r>
              <a:rPr lang="en-US" dirty="0"/>
              <a:t>, then it is not encoded and rendered directly</a:t>
            </a:r>
          </a:p>
          <a:p>
            <a:r>
              <a:rPr lang="en-US" dirty="0"/>
              <a:t>Use html Raw helper to write out </a:t>
            </a:r>
            <a:r>
              <a:rPr lang="en-US" dirty="0" err="1"/>
              <a:t>unencoded</a:t>
            </a:r>
            <a:r>
              <a:rPr lang="en-US" dirty="0"/>
              <a:t> content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Html.Raw</a:t>
            </a:r>
            <a:r>
              <a:rPr lang="en-US" dirty="0"/>
              <a:t>("&lt;span&gt;Hello World&lt;/span&gt;")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15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Tag helpers are there in addition to Html helpers.</a:t>
            </a:r>
          </a:p>
          <a:p>
            <a:r>
              <a:rPr lang="en-US" dirty="0"/>
              <a:t>Some functionality is only possible with Html helpers.</a:t>
            </a:r>
          </a:p>
          <a:p>
            <a:r>
              <a:rPr lang="en-US" dirty="0"/>
              <a:t>Html helpers generate full html tags </a:t>
            </a:r>
            <a:r>
              <a:rPr lang="mr-IN" dirty="0"/>
              <a:t>–</a:t>
            </a:r>
            <a:r>
              <a:rPr lang="en-US" dirty="0"/>
              <a:t> harder to read </a:t>
            </a:r>
            <a:r>
              <a:rPr lang="en-US" dirty="0" err="1"/>
              <a:t>cshtml</a:t>
            </a:r>
            <a:r>
              <a:rPr lang="en-US" dirty="0"/>
              <a:t> files, designers cant modify easily </a:t>
            </a:r>
          </a:p>
          <a:p>
            <a:r>
              <a:rPr lang="en-US" dirty="0"/>
              <a:t>Four main categories of helpers</a:t>
            </a:r>
          </a:p>
          <a:p>
            <a:pPr lvl="1"/>
            <a:r>
              <a:rPr lang="en-US" dirty="0"/>
              <a:t>Output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Form</a:t>
            </a:r>
          </a:p>
          <a:p>
            <a:pPr lvl="1"/>
            <a:r>
              <a:rPr lang="en-US" dirty="0"/>
              <a:t>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  <a:p>
            <a:endParaRPr lang="en-US" dirty="0"/>
          </a:p>
          <a:p>
            <a:r>
              <a:rPr lang="en-US" dirty="0" err="1"/>
              <a:t>DisplayFor</a:t>
            </a:r>
            <a:endParaRPr lang="en-US" dirty="0"/>
          </a:p>
          <a:p>
            <a:r>
              <a:rPr lang="en-US" dirty="0" err="1"/>
              <a:t>DisplayForModel</a:t>
            </a:r>
            <a:endParaRPr lang="en-US" dirty="0"/>
          </a:p>
          <a:p>
            <a:r>
              <a:rPr lang="en-US" dirty="0" err="1"/>
              <a:t>DisplayNameFor</a:t>
            </a:r>
            <a:endParaRPr lang="en-US" dirty="0"/>
          </a:p>
          <a:p>
            <a:r>
              <a:rPr lang="en-US" dirty="0" err="1"/>
              <a:t>DisplayNameForModel</a:t>
            </a:r>
            <a:endParaRPr lang="en-US" dirty="0"/>
          </a:p>
          <a:p>
            <a:r>
              <a:rPr lang="en-US" dirty="0" err="1"/>
              <a:t>DisplayTextFor</a:t>
            </a:r>
            <a:endParaRPr lang="en-US" dirty="0"/>
          </a:p>
          <a:p>
            <a:r>
              <a:rPr lang="en-US" dirty="0" err="1"/>
              <a:t>LabelFor</a:t>
            </a:r>
            <a:endParaRPr lang="en-US" dirty="0"/>
          </a:p>
          <a:p>
            <a:r>
              <a:rPr lang="en-US" dirty="0" err="1"/>
              <a:t>LabelForModel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4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Input helpers</a:t>
            </a:r>
          </a:p>
          <a:p>
            <a:pPr lvl="1"/>
            <a:r>
              <a:rPr lang="en-US" dirty="0" err="1"/>
              <a:t>EditorFor</a:t>
            </a:r>
            <a:endParaRPr lang="en-US" dirty="0"/>
          </a:p>
          <a:p>
            <a:pPr lvl="1"/>
            <a:r>
              <a:rPr lang="en-US" dirty="0" err="1"/>
              <a:t>TextAreaFor</a:t>
            </a:r>
            <a:endParaRPr lang="en-US" dirty="0"/>
          </a:p>
          <a:p>
            <a:pPr lvl="1"/>
            <a:r>
              <a:rPr lang="en-US" dirty="0" err="1"/>
              <a:t>TextBoxFor</a:t>
            </a:r>
            <a:endParaRPr lang="en-US" dirty="0"/>
          </a:p>
          <a:p>
            <a:pPr lvl="1"/>
            <a:r>
              <a:rPr lang="en-US" dirty="0" err="1"/>
              <a:t>DropDownFor</a:t>
            </a:r>
            <a:endParaRPr lang="en-US" dirty="0"/>
          </a:p>
          <a:p>
            <a:pPr lvl="1"/>
            <a:r>
              <a:rPr lang="en-US" dirty="0" err="1"/>
              <a:t>EnumDropDownFor</a:t>
            </a:r>
            <a:endParaRPr lang="en-US" dirty="0"/>
          </a:p>
          <a:p>
            <a:pPr lvl="1"/>
            <a:r>
              <a:rPr lang="en-US" dirty="0" err="1"/>
              <a:t>ListBoxFor</a:t>
            </a:r>
            <a:endParaRPr lang="en-US" dirty="0"/>
          </a:p>
          <a:p>
            <a:pPr lvl="1"/>
            <a:r>
              <a:rPr lang="en-US" dirty="0" err="1"/>
              <a:t>RadioButtonFor</a:t>
            </a:r>
            <a:endParaRPr lang="en-US" dirty="0"/>
          </a:p>
          <a:p>
            <a:pPr lvl="1"/>
            <a:r>
              <a:rPr lang="en-US" dirty="0" err="1"/>
              <a:t>HiddenFor</a:t>
            </a:r>
            <a:endParaRPr lang="en-US" dirty="0"/>
          </a:p>
          <a:p>
            <a:pPr lvl="1"/>
            <a:r>
              <a:rPr lang="en-US" dirty="0" err="1"/>
              <a:t>CheckBoxFor</a:t>
            </a:r>
            <a:endParaRPr lang="en-US" dirty="0"/>
          </a:p>
          <a:p>
            <a:pPr lvl="1"/>
            <a:r>
              <a:rPr lang="en-US" dirty="0" err="1"/>
              <a:t>PasswordFor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6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helpers</a:t>
            </a:r>
          </a:p>
          <a:p>
            <a:pPr lvl="1"/>
            <a:r>
              <a:rPr lang="en-US" dirty="0" err="1"/>
              <a:t>BeginForm</a:t>
            </a:r>
            <a:endParaRPr lang="en-US" dirty="0"/>
          </a:p>
          <a:p>
            <a:pPr lvl="1"/>
            <a:r>
              <a:rPr lang="en-US" dirty="0" err="1"/>
              <a:t>BeginRouteForm</a:t>
            </a:r>
            <a:endParaRPr lang="en-US" dirty="0"/>
          </a:p>
          <a:p>
            <a:pPr lvl="1"/>
            <a:r>
              <a:rPr lang="en-US" dirty="0" err="1"/>
              <a:t>EndForm</a:t>
            </a:r>
            <a:endParaRPr lang="en-US" dirty="0"/>
          </a:p>
          <a:p>
            <a:pPr lvl="1"/>
            <a:r>
              <a:rPr lang="en-US" dirty="0" err="1"/>
              <a:t>AntiForgeryToken</a:t>
            </a:r>
            <a:endParaRPr lang="en-US" dirty="0"/>
          </a:p>
          <a:p>
            <a:pPr lvl="1"/>
            <a:r>
              <a:rPr lang="en-US" dirty="0" err="1"/>
              <a:t>HiddenFor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4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helpers</a:t>
            </a:r>
          </a:p>
          <a:p>
            <a:pPr lvl="1"/>
            <a:r>
              <a:rPr lang="en-US" dirty="0" err="1"/>
              <a:t>ActionLink</a:t>
            </a:r>
            <a:endParaRPr lang="en-US" dirty="0"/>
          </a:p>
          <a:p>
            <a:pPr lvl="1"/>
            <a:r>
              <a:rPr lang="en-US" dirty="0" err="1"/>
              <a:t>RouteLink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7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helpers, </a:t>
            </a:r>
            <a:r>
              <a:rPr lang="en-US" dirty="0" err="1"/>
              <a:t>EditorFor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50208" cy="4195481"/>
          </a:xfrm>
        </p:spPr>
        <p:txBody>
          <a:bodyPr/>
          <a:lstStyle/>
          <a:p>
            <a:r>
              <a:rPr lang="en-US" dirty="0" err="1"/>
              <a:t>EditorFor</a:t>
            </a:r>
            <a:r>
              <a:rPr lang="en-US" dirty="0"/>
              <a:t>(expression)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htmlFieldName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htmlFieldName</a:t>
            </a:r>
            <a:r>
              <a:rPr lang="en-US" dirty="0"/>
              <a:t>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Expression - lambda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53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871" y="1319525"/>
            <a:ext cx="954598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	</a:t>
            </a:r>
            <a:r>
              <a:rPr lang="mr-IN" dirty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	</a:t>
            </a:r>
            <a:r>
              <a:rPr lang="mr-IN" dirty="0">
                <a:solidFill>
                  <a:schemeClr val="bg1"/>
                </a:solidFill>
              </a:rPr>
              <a:t>&lt;</a:t>
            </a:r>
            <a:r>
              <a:rPr lang="mr-IN" dirty="0" err="1">
                <a:solidFill>
                  <a:schemeClr val="bg1"/>
                </a:solidFill>
              </a:rPr>
              <a:t>dt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		@</a:t>
            </a:r>
            <a:r>
              <a:rPr lang="en-US" dirty="0" err="1">
                <a:solidFill>
                  <a:schemeClr val="bg1"/>
                </a:solidFill>
              </a:rPr>
              <a:t>Html.DisplayNameFor</a:t>
            </a:r>
            <a:r>
              <a:rPr lang="en-US" dirty="0">
                <a:solidFill>
                  <a:schemeClr val="bg1"/>
                </a:solidFill>
              </a:rPr>
              <a:t>(model =&gt; </a:t>
            </a:r>
            <a:r>
              <a:rPr lang="en-US" dirty="0" err="1">
                <a:solidFill>
                  <a:schemeClr val="bg1"/>
                </a:solidFill>
              </a:rPr>
              <a:t>model.FirstName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&lt;/</a:t>
            </a:r>
            <a:r>
              <a:rPr lang="mr-IN" dirty="0" err="1">
                <a:solidFill>
                  <a:schemeClr val="bg1"/>
                </a:solidFill>
              </a:rPr>
              <a:t>dt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</a:t>
            </a:r>
            <a:r>
              <a:rPr lang="mr-IN" dirty="0" err="1">
                <a:solidFill>
                  <a:schemeClr val="bg1"/>
                </a:solidFill>
              </a:rPr>
              <a:t>dd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		@</a:t>
            </a:r>
            <a:r>
              <a:rPr lang="en-US" dirty="0" err="1">
                <a:solidFill>
                  <a:schemeClr val="bg1"/>
                </a:solidFill>
              </a:rPr>
              <a:t>Html.DisplayFor</a:t>
            </a:r>
            <a:r>
              <a:rPr lang="en-US" dirty="0">
                <a:solidFill>
                  <a:schemeClr val="bg1"/>
                </a:solidFill>
              </a:rPr>
              <a:t>(model =&gt; </a:t>
            </a:r>
            <a:r>
              <a:rPr lang="en-US" dirty="0" err="1">
                <a:solidFill>
                  <a:schemeClr val="bg1"/>
                </a:solidFill>
              </a:rPr>
              <a:t>model.FirstName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&lt;/</a:t>
            </a:r>
            <a:r>
              <a:rPr lang="mr-IN" dirty="0" err="1">
                <a:solidFill>
                  <a:schemeClr val="bg1"/>
                </a:solidFill>
              </a:rPr>
              <a:t>dd</a:t>
            </a:r>
            <a:r>
              <a:rPr lang="mr-IN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72" y="3157240"/>
            <a:ext cx="9545982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Html.EditorFor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model =&gt;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model.Participant.FirstName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htmlAttributes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"form-control"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Html.ValidationMessageFor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model =&gt;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model.Participant.FirstName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"text-danger"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Html.ActionLink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"Show items"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"Show"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id = 1},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htmlAttributes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btn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btn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-primary"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role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"button"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77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791" y="3165438"/>
            <a:ext cx="9404723" cy="1400530"/>
          </a:xfrm>
        </p:spPr>
        <p:txBody>
          <a:bodyPr/>
          <a:lstStyle/>
          <a:p>
            <a:r>
              <a:rPr lang="en-US" dirty="0"/>
              <a:t>THE END.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7918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0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TODO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helpers</a:t>
            </a:r>
          </a:p>
          <a:p>
            <a:r>
              <a:rPr lang="en-US" dirty="0"/>
              <a:t>View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8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Razor code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@{ </a:t>
            </a:r>
            <a:r>
              <a:rPr lang="mr-IN" dirty="0"/>
              <a:t>…</a:t>
            </a:r>
            <a:r>
              <a:rPr lang="et-EE" dirty="0"/>
              <a:t> c# </a:t>
            </a:r>
            <a:r>
              <a:rPr lang="et-EE" dirty="0" err="1"/>
              <a:t>statement</a:t>
            </a:r>
            <a:r>
              <a:rPr lang="et-EE" dirty="0"/>
              <a:t>; .... </a:t>
            </a:r>
            <a:r>
              <a:rPr lang="en-US" dirty="0"/>
              <a:t>}</a:t>
            </a:r>
          </a:p>
          <a:p>
            <a:r>
              <a:rPr lang="en-US" dirty="0"/>
              <a:t>Default language in code block is C#</a:t>
            </a:r>
          </a:p>
          <a:p>
            <a:r>
              <a:rPr lang="en-US" dirty="0"/>
              <a:t>Using html inside code block transitions language back to html</a:t>
            </a:r>
          </a:p>
          <a:p>
            <a:r>
              <a:rPr lang="en-US" dirty="0"/>
              <a:t>Explicit transition to html</a:t>
            </a:r>
          </a:p>
          <a:p>
            <a:pPr lvl="1"/>
            <a:r>
              <a:rPr lang="en-US" dirty="0"/>
              <a:t>Use razor &lt;text&gt;&lt;/text&gt; tags</a:t>
            </a:r>
          </a:p>
          <a:p>
            <a:pPr lvl="1"/>
            <a:r>
              <a:rPr lang="en-US" dirty="0"/>
              <a:t>Single line transition - @: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70392" y="1263086"/>
            <a:ext cx="648208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@{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var </a:t>
            </a:r>
            <a:r>
              <a:rPr lang="cs-CZ" dirty="0" err="1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CSharp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cs-CZ" dirty="0" err="1">
                <a:solidFill>
                  <a:srgbClr val="137848"/>
                </a:solidFill>
                <a:latin typeface="Menlo-Regular" charset="0"/>
              </a:rPr>
              <a:t>true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    &lt;p&gt;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Now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HTML, </a:t>
            </a:r>
            <a:r>
              <a:rPr lang="cs-CZ" dirty="0" err="1">
                <a:solidFill>
                  <a:srgbClr val="1A1A1A"/>
                </a:solidFill>
                <a:latin typeface="Menlo-Regular" charset="0"/>
              </a:rPr>
              <a:t>was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cs-CZ" dirty="0">
                <a:solidFill>
                  <a:srgbClr val="0000FC"/>
                </a:solidFill>
                <a:latin typeface="Menlo-Regular" charset="0"/>
              </a:rPr>
              <a:t>in</a:t>
            </a:r>
            <a:r>
              <a:rPr lang="cs-CZ" dirty="0">
                <a:solidFill>
                  <a:srgbClr val="1A1A1A"/>
                </a:solidFill>
                <a:latin typeface="Menlo-Regular" charset="0"/>
              </a:rPr>
              <a:t> C</a:t>
            </a:r>
            <a:r>
              <a:rPr lang="cs-CZ" dirty="0">
                <a:solidFill>
                  <a:srgbClr val="0F7001"/>
                </a:solidFill>
                <a:latin typeface="Menlo-Regular" charset="0"/>
              </a:rPr>
              <a:t># @</a:t>
            </a:r>
            <a:r>
              <a:rPr lang="cs-CZ" dirty="0" err="1">
                <a:solidFill>
                  <a:srgbClr val="0F7001"/>
                </a:solidFill>
                <a:latin typeface="Menlo-Regular" charset="0"/>
              </a:rPr>
              <a:t>inCSharp</a:t>
            </a:r>
            <a:r>
              <a:rPr lang="cs-CZ" dirty="0">
                <a:solidFill>
                  <a:srgbClr val="0F7001"/>
                </a:solidFill>
                <a:latin typeface="Menlo-Regular" charset="0"/>
              </a:rPr>
              <a:t>&lt;/p&gt;</a:t>
            </a:r>
            <a:endParaRPr lang="cs-CZ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63432" y="3617243"/>
            <a:ext cx="6096000" cy="147732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D6A88"/>
                </a:solidFill>
                <a:latin typeface="Menlo-Regular" charset="0"/>
              </a:rPr>
              <a:t>@for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0;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&lt;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people.Length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++)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person = people[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@:Name: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@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person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.Name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3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control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  <a:p>
            <a:pPr lvl="1"/>
            <a:r>
              <a:rPr lang="en-US" dirty="0"/>
              <a:t>@if, else if, else</a:t>
            </a:r>
          </a:p>
          <a:p>
            <a:pPr lvl="1"/>
            <a:r>
              <a:rPr lang="en-US" dirty="0"/>
              <a:t>@switch</a:t>
            </a:r>
          </a:p>
          <a:p>
            <a:r>
              <a:rPr lang="en-US" dirty="0"/>
              <a:t>Looping</a:t>
            </a:r>
          </a:p>
          <a:p>
            <a:pPr lvl="1"/>
            <a:r>
              <a:rPr lang="en-US" dirty="0"/>
              <a:t>@for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foreach</a:t>
            </a:r>
            <a:endParaRPr lang="en-US" dirty="0"/>
          </a:p>
          <a:p>
            <a:pPr lvl="1"/>
            <a:r>
              <a:rPr lang="en-US" dirty="0"/>
              <a:t>@while</a:t>
            </a:r>
          </a:p>
          <a:p>
            <a:pPr lvl="1"/>
            <a:r>
              <a:rPr lang="en-US" dirty="0"/>
              <a:t>@do while</a:t>
            </a:r>
          </a:p>
          <a:p>
            <a:r>
              <a:rPr lang="en-US" dirty="0"/>
              <a:t>Compound</a:t>
            </a:r>
          </a:p>
          <a:p>
            <a:pPr lvl="1"/>
            <a:r>
              <a:rPr lang="en-US" dirty="0"/>
              <a:t>@using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6160" y="4632187"/>
            <a:ext cx="70612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@using (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Html.BeginForm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())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400" dirty="0" err="1">
                <a:solidFill>
                  <a:srgbClr val="1A1A1A"/>
                </a:solidFill>
                <a:latin typeface="Menlo-Regular" charset="0"/>
              </a:rPr>
              <a:t>email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: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&lt;input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type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id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name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"Email"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 /&gt;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&lt;button </a:t>
            </a:r>
            <a:r>
              <a:rPr lang="en-US" sz="1400" dirty="0">
                <a:solidFill>
                  <a:srgbClr val="FB0007"/>
                </a:solidFill>
                <a:latin typeface="Menlo-Regular" charset="0"/>
              </a:rPr>
              <a:t>type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sz="1400" dirty="0">
                <a:solidFill>
                  <a:srgbClr val="900112"/>
                </a:solidFill>
                <a:latin typeface="Menlo-Regular" charset="0"/>
              </a:rPr>
              <a:t>"submit"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&gt;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Register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&lt;/button&gt;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div</a:t>
            </a:r>
            <a:r>
              <a:rPr lang="mr-IN" sz="1400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765040" y="1443147"/>
            <a:ext cx="6096000" cy="267765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mr-IN" sz="1400" dirty="0">
                <a:solidFill>
                  <a:srgbClr val="0D6A88"/>
                </a:solidFill>
                <a:latin typeface="Menlo-Regular" charset="0"/>
              </a:rPr>
              <a:t>@</a:t>
            </a:r>
            <a:r>
              <a:rPr lang="mr-IN" sz="1400" dirty="0" err="1">
                <a:solidFill>
                  <a:srgbClr val="0D6A88"/>
                </a:solidFill>
                <a:latin typeface="Menlo-Regular" charset="0"/>
              </a:rPr>
              <a:t>if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mr-IN" sz="1400" dirty="0" err="1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% 2 == 0)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was even&lt;/p&gt;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else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if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&gt;= 1337)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large.&lt;/p&gt;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else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&lt;p&gt;The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was not large and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is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odd.&lt;/p&gt;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307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-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Razor supports C# and HTML comments.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Razor comments @* </a:t>
            </a:r>
            <a:r>
              <a:rPr lang="mr-IN" dirty="0"/>
              <a:t>…</a:t>
            </a:r>
            <a:r>
              <a:rPr lang="et-EE" dirty="0"/>
              <a:t>. *@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21600" y="1515090"/>
            <a:ext cx="406400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cs-CZ" dirty="0">
                <a:solidFill>
                  <a:srgbClr val="900112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900112"/>
                </a:solidFill>
                <a:latin typeface="Menlo-Regular" charset="0"/>
              </a:rPr>
              <a:t>    /* C# 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. */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   // Another C# comment.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}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0F7001"/>
                </a:solidFill>
                <a:latin typeface="Menlo-Regular" charset="0"/>
              </a:rPr>
              <a:t>&lt;!-- HTML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--&gt;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1600" y="3444092"/>
            <a:ext cx="406400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@*</a:t>
            </a:r>
          </a:p>
          <a:p>
            <a:r>
              <a:rPr lang="de-DE" dirty="0">
                <a:solidFill>
                  <a:srgbClr val="1A1A1A"/>
                </a:solidFill>
                <a:latin typeface="Menlo-Regular" charset="0"/>
              </a:rPr>
              <a:t> @</a:t>
            </a:r>
            <a:r>
              <a:rPr lang="de-DE" dirty="0">
                <a:solidFill>
                  <a:srgbClr val="900112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900112"/>
                </a:solidFill>
                <a:latin typeface="Menlo-Regular" charset="0"/>
              </a:rPr>
              <a:t>     /* C# 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. */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    // Another C# comment.</a:t>
            </a:r>
          </a:p>
          <a:p>
            <a:r>
              <a:rPr lang="en-US" dirty="0">
                <a:solidFill>
                  <a:srgbClr val="900112"/>
                </a:solidFill>
                <a:latin typeface="Menlo-Regular" charset="0"/>
              </a:rPr>
              <a:t> }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&lt;!-- HTML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comment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--&gt;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*@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6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mr-IN" dirty="0"/>
              <a:t>–</a:t>
            </a:r>
            <a:r>
              <a:rPr lang="en-US" dirty="0"/>
              <a:t> Razor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directive will typically change the way a page is parsed or enable different functionality within your Razor page.</a:t>
            </a:r>
          </a:p>
          <a:p>
            <a:r>
              <a:rPr lang="en-US" dirty="0"/>
              <a:t>@page</a:t>
            </a:r>
          </a:p>
          <a:p>
            <a:r>
              <a:rPr lang="en-US" dirty="0"/>
              <a:t>@using</a:t>
            </a:r>
          </a:p>
          <a:p>
            <a:r>
              <a:rPr lang="en-US" dirty="0"/>
              <a:t>@model</a:t>
            </a:r>
          </a:p>
          <a:p>
            <a:r>
              <a:rPr lang="en-US" dirty="0"/>
              <a:t>@inherits</a:t>
            </a:r>
          </a:p>
          <a:p>
            <a:r>
              <a:rPr lang="en-US" dirty="0"/>
              <a:t>@inject</a:t>
            </a:r>
          </a:p>
          <a:p>
            <a:r>
              <a:rPr lang="en-US" dirty="0"/>
              <a:t>@functions</a:t>
            </a:r>
          </a:p>
          <a:p>
            <a:r>
              <a:rPr lang="en-US" dirty="0"/>
              <a:t>@section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5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83888" cy="4195481"/>
          </a:xfrm>
        </p:spPr>
        <p:txBody>
          <a:bodyPr/>
          <a:lstStyle/>
          <a:p>
            <a:r>
              <a:rPr lang="en-US" dirty="0"/>
              <a:t>@using </a:t>
            </a:r>
            <a:r>
              <a:rPr lang="en-US" dirty="0" err="1"/>
              <a:t>System.IO</a:t>
            </a:r>
            <a:br>
              <a:rPr lang="en-US" dirty="0"/>
            </a:br>
            <a:r>
              <a:rPr lang="en-US" dirty="0"/>
              <a:t>adds using to the generated code</a:t>
            </a:r>
          </a:p>
          <a:p>
            <a:r>
              <a:rPr lang="en-US" dirty="0"/>
              <a:t>@model </a:t>
            </a:r>
            <a:r>
              <a:rPr lang="en-US" dirty="0" err="1"/>
              <a:t>SomeModelType</a:t>
            </a:r>
            <a:br>
              <a:rPr lang="en-US" dirty="0"/>
            </a:br>
            <a:r>
              <a:rPr lang="en-US" dirty="0"/>
              <a:t>public class _</a:t>
            </a:r>
            <a:r>
              <a:rPr lang="en-US" dirty="0" err="1"/>
              <a:t>Views_Test_cshtml</a:t>
            </a:r>
            <a:r>
              <a:rPr lang="en-US" dirty="0"/>
              <a:t> : </a:t>
            </a:r>
            <a:r>
              <a:rPr lang="en-US" dirty="0" err="1"/>
              <a:t>RazorPage</a:t>
            </a:r>
            <a:r>
              <a:rPr lang="en-US" dirty="0"/>
              <a:t>&lt; </a:t>
            </a:r>
            <a:r>
              <a:rPr lang="en-US" dirty="0" err="1"/>
              <a:t>SomeModelType</a:t>
            </a:r>
            <a:r>
              <a:rPr lang="en-US" dirty="0"/>
              <a:t>&gt;</a:t>
            </a:r>
          </a:p>
          <a:p>
            <a:r>
              <a:rPr lang="en-US" dirty="0"/>
              <a:t>@inject</a:t>
            </a:r>
            <a:br>
              <a:rPr lang="en-US" dirty="0"/>
            </a:br>
            <a:r>
              <a:rPr lang="en-US" dirty="0"/>
              <a:t>Enables you to inject a service from your service container into your Razor page for use.</a:t>
            </a:r>
          </a:p>
          <a:p>
            <a:r>
              <a:rPr lang="en-US" dirty="0"/>
              <a:t>@section</a:t>
            </a:r>
            <a:br>
              <a:rPr lang="en-US" dirty="0"/>
            </a:br>
            <a:r>
              <a:rPr lang="en-US" dirty="0"/>
              <a:t>Used in conjunction with the layout page to enable views to render content in different parts of the rendered HTML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21795</TotalTime>
  <Words>1967</Words>
  <Application>Microsoft Macintosh PowerPoint</Application>
  <PresentationFormat>Widescreen</PresentationFormat>
  <Paragraphs>495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Century Gothic</vt:lpstr>
      <vt:lpstr>Consolas</vt:lpstr>
      <vt:lpstr>Courier</vt:lpstr>
      <vt:lpstr>Menlo-Regular</vt:lpstr>
      <vt:lpstr>segoe-ui_semibold</vt:lpstr>
      <vt:lpstr>Times-Roman</vt:lpstr>
      <vt:lpstr>Wingdings 3</vt:lpstr>
      <vt:lpstr>Ion</vt:lpstr>
      <vt:lpstr>C# - Razor Pages</vt:lpstr>
      <vt:lpstr>Views – passing data - loosely typed</vt:lpstr>
      <vt:lpstr>Views – Razor syntax</vt:lpstr>
      <vt:lpstr>Views – Expression encoding</vt:lpstr>
      <vt:lpstr>Views – Razor code blocks</vt:lpstr>
      <vt:lpstr>Views – control structures</vt:lpstr>
      <vt:lpstr>View - Comments</vt:lpstr>
      <vt:lpstr>View – Razor directives</vt:lpstr>
      <vt:lpstr>Views - directives</vt:lpstr>
      <vt:lpstr>Views – directives</vt:lpstr>
      <vt:lpstr>Vies - Layout</vt:lpstr>
      <vt:lpstr>Views - Layout</vt:lpstr>
      <vt:lpstr>Views - Section</vt:lpstr>
      <vt:lpstr>Views – shared directives</vt:lpstr>
      <vt:lpstr>Views – initial code</vt:lpstr>
      <vt:lpstr>Views – Partial views</vt:lpstr>
      <vt:lpstr>Views – Partial views</vt:lpstr>
      <vt:lpstr>Views – Partial Views</vt:lpstr>
      <vt:lpstr>Views – Tag Helpers</vt:lpstr>
      <vt:lpstr>Views – Tag Helpers - &lt;form&gt;</vt:lpstr>
      <vt:lpstr>Views – Tag Helpers - &lt;form&gt;</vt:lpstr>
      <vt:lpstr>Views – Tag Helpers - &lt;form&gt;</vt:lpstr>
      <vt:lpstr>Views – Tag Helpers - &lt;div&gt;</vt:lpstr>
      <vt:lpstr>Views – Tag Helpers - &lt;input&gt;</vt:lpstr>
      <vt:lpstr>Views – Tag Helpers - &lt;input&gt;</vt:lpstr>
      <vt:lpstr>Views – Tag Helpers - &lt;input&gt;</vt:lpstr>
      <vt:lpstr>Views – Tag Helpers - &lt;span&gt;</vt:lpstr>
      <vt:lpstr>Views – Tag Helpers - &lt;label&gt;</vt:lpstr>
      <vt:lpstr>Views – Tag Helpers - &lt;textarea&gt;</vt:lpstr>
      <vt:lpstr>Views – Tag Helpers - &lt;select&gt;, option group &lt;optgroup&gt;</vt:lpstr>
      <vt:lpstr>Views – Tag Helpers - &lt;select&gt;, option group &lt;optgroup&gt;</vt:lpstr>
      <vt:lpstr>Views – Tag Helpers - &lt;select&gt; multi-select</vt:lpstr>
      <vt:lpstr>Views – Tag Helpers - Collections</vt:lpstr>
      <vt:lpstr>Views – Tag Helpers - &lt;a&gt;</vt:lpstr>
      <vt:lpstr>Views – Tag Helpers - &lt;img&gt;</vt:lpstr>
      <vt:lpstr>Views – Tag Helpers - &lt;script&gt;</vt:lpstr>
      <vt:lpstr>Views – Tag Helpers - &lt;script&gt;</vt:lpstr>
      <vt:lpstr>Views – Tag Helpers - &lt;link&gt;</vt:lpstr>
      <vt:lpstr>Views – Tag Helpers - &lt;environment&gt;</vt:lpstr>
      <vt:lpstr>Views – Html helpers</vt:lpstr>
      <vt:lpstr>Views – html helpers</vt:lpstr>
      <vt:lpstr>Views – html helpers</vt:lpstr>
      <vt:lpstr>Views – html helpers</vt:lpstr>
      <vt:lpstr>Views – html helpers</vt:lpstr>
      <vt:lpstr>Views – html helpers, EditorFor</vt:lpstr>
      <vt:lpstr>Views – html helpers</vt:lpstr>
      <vt:lpstr>THE END.</vt:lpstr>
      <vt:lpstr>Views - TODO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123</cp:revision>
  <dcterms:created xsi:type="dcterms:W3CDTF">2015-10-15T12:35:18Z</dcterms:created>
  <dcterms:modified xsi:type="dcterms:W3CDTF">2018-12-04T11:55:33Z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