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85" r:id="rId21"/>
    <p:sldId id="286" r:id="rId22"/>
    <p:sldId id="287" r:id="rId23"/>
    <p:sldId id="288" r:id="rId24"/>
    <p:sldId id="280" r:id="rId25"/>
    <p:sldId id="289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1"/>
    <p:restoredTop sz="91429"/>
  </p:normalViewPr>
  <p:slideViewPr>
    <p:cSldViewPr snapToGrid="0" snapToObjects="1">
      <p:cViewPr varScale="1">
        <p:scale>
          <a:sx n="163" d="100"/>
          <a:sy n="163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059-3F39-1E4D-995E-BFF45252157C}" type="datetimeFigureOut">
              <a:rPr lang="en-US" smtClean="0"/>
              <a:t>9/19/19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1D3C-AD1A-1844-ACA9-DC1C99248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9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8C450-1226-C948-AF6E-A9420103DCDF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E65F-2FEC-3347-814B-6A3ED3B5DC17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2E63F-13FA-A24A-AD53-EE4966ECAEC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0B9B3-348B-9D43-B869-D296765D4687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AB0D-4B82-6540-98D2-349D2792105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26B0-BB98-2E46-B1A3-645FCD6127D1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7489-16D4-0347-B3E9-BA9D2CC6F586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AFB0-5086-2E44-A7BD-F8A462F98795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7EA3-5D2E-054F-A635-B6E17F5D2AA0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CD13-8D7E-4A41-A57E-3376253E98CE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6748-2F3B-9A44-B61E-339931B84653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EFCD-A3D2-474A-B4A3-E7F22A6C8BA3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C2FA-B35D-AF48-90EF-3EEA9B85EFD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60B4-2486-2841-8BA3-612D0441538E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295C5-12F4-7B4D-8D2C-B662396CBF3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1486-B285-9D4C-A943-2B37AB5D8AF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E397-6C03-ED4B-A04E-625C14E3907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C56B2E2-52BD-BB42-9910-EA14266F86FE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TALTECh </a:t>
            </a:r>
            <a:r>
              <a:rPr lang="en-US" dirty="0"/>
              <a:t>IT College 2019-2020, Andres käver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Access Modifiers and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classes and class members can specify what access level they provide to other classes by using access modifiers.</a:t>
            </a:r>
          </a:p>
          <a:p>
            <a:pPr lvl="1"/>
            <a:r>
              <a:rPr lang="en-US" dirty="0"/>
              <a:t>public</a:t>
            </a:r>
          </a:p>
          <a:p>
            <a:pPr lvl="1"/>
            <a:r>
              <a:rPr lang="en-US" dirty="0"/>
              <a:t>private</a:t>
            </a:r>
          </a:p>
          <a:p>
            <a:pPr lvl="1"/>
            <a:r>
              <a:rPr lang="en-US" dirty="0"/>
              <a:t>protected</a:t>
            </a:r>
          </a:p>
          <a:p>
            <a:pPr lvl="1"/>
            <a:r>
              <a:rPr lang="en-US" dirty="0"/>
              <a:t>internal</a:t>
            </a:r>
          </a:p>
          <a:p>
            <a:pPr lvl="1"/>
            <a:r>
              <a:rPr lang="en-US" dirty="0"/>
              <a:t>protected internal</a:t>
            </a:r>
          </a:p>
          <a:p>
            <a:r>
              <a:rPr lang="en-US" dirty="0"/>
              <a:t>Not all access modifiers can be used by all types or members in all contexts, and in some cases the accessibility of a type member is constrained by the accessibility of its containing type.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8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Access Modifiers and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488" y="1478478"/>
            <a:ext cx="11088688" cy="5029199"/>
          </a:xfrm>
        </p:spPr>
        <p:txBody>
          <a:bodyPr>
            <a:normAutofit/>
          </a:bodyPr>
          <a:lstStyle/>
          <a:p>
            <a:r>
              <a:rPr lang="en-US" dirty="0"/>
              <a:t>public</a:t>
            </a:r>
          </a:p>
          <a:p>
            <a:pPr lvl="1"/>
            <a:r>
              <a:rPr lang="en-US" dirty="0"/>
              <a:t>The type or member can be accessed by any other code in the same assembly or another assembly that references it.</a:t>
            </a:r>
          </a:p>
          <a:p>
            <a:r>
              <a:rPr lang="en-US" dirty="0"/>
              <a:t>private</a:t>
            </a:r>
          </a:p>
          <a:p>
            <a:pPr lvl="1"/>
            <a:r>
              <a:rPr lang="en-US" dirty="0"/>
              <a:t>The type or member can only be accessed by code in the same class.</a:t>
            </a:r>
          </a:p>
          <a:p>
            <a:r>
              <a:rPr lang="en-US" dirty="0"/>
              <a:t>protected</a:t>
            </a:r>
          </a:p>
          <a:p>
            <a:pPr lvl="1"/>
            <a:r>
              <a:rPr lang="en-US" dirty="0"/>
              <a:t>The type or member can only be accessed by code in the same class or in a derived class.</a:t>
            </a:r>
          </a:p>
          <a:p>
            <a:r>
              <a:rPr lang="en-US" dirty="0"/>
              <a:t>internal</a:t>
            </a:r>
          </a:p>
          <a:p>
            <a:pPr lvl="1"/>
            <a:r>
              <a:rPr lang="en-US" dirty="0"/>
              <a:t>The type or member can be accessed by any code in the same assembly, but not from another assembly.</a:t>
            </a:r>
          </a:p>
          <a:p>
            <a:r>
              <a:rPr lang="en-US" dirty="0"/>
              <a:t>protected internal</a:t>
            </a:r>
          </a:p>
          <a:p>
            <a:pPr lvl="1"/>
            <a:r>
              <a:rPr lang="en-US" dirty="0"/>
              <a:t>The type or member can be accessed by any code in the same assembly, or by any derived class in another assembly.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assembly and namespace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Assembly</a:t>
            </a:r>
          </a:p>
          <a:p>
            <a:pPr lvl="1"/>
            <a:r>
              <a:rPr lang="en-US" dirty="0"/>
              <a:t>An assembly provides a fundamental unit of physical code grouping. It is an Output Unit. It is a unit of Deployment and an unit of versioning. Assemblies contain MSIL (MS Intermediate Language) code.</a:t>
            </a:r>
          </a:p>
          <a:p>
            <a:r>
              <a:rPr lang="en-US" dirty="0"/>
              <a:t>Namespace</a:t>
            </a:r>
          </a:p>
          <a:p>
            <a:pPr lvl="1"/>
            <a:r>
              <a:rPr lang="en-US" dirty="0"/>
              <a:t>A namespace provides a fundamental unit of logical code grouping. It is a collection of names wherein each name is unique. They form the logical boundary for a group of classes. Namespace must be specified in project properties.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75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Static classes and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static member of the class is a property, procedure, or field that is shared by all instances of a class.</a:t>
            </a:r>
          </a:p>
          <a:p>
            <a:r>
              <a:rPr lang="en-US" dirty="0"/>
              <a:t>Static classes have static members only and cannot be instantiated. Static members also cannot access non-static properties, fields or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02326" y="5825284"/>
            <a:ext cx="716478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SampleStaticClass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.SampleString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2326" y="4323194"/>
            <a:ext cx="8441377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SampleStaticClass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de-DE" dirty="0">
                <a:solidFill>
                  <a:srgbClr val="A31515"/>
                </a:solidFill>
                <a:latin typeface="Consolas" charset="0"/>
              </a:rPr>
              <a:t>"Sample String"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1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Anonymous types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objects without writing a class definition for the data type.</a:t>
            </a:r>
          </a:p>
          <a:p>
            <a:pPr lvl="1"/>
            <a:r>
              <a:rPr lang="en-US" dirty="0"/>
              <a:t>Compiler generates a class for you. </a:t>
            </a:r>
          </a:p>
          <a:p>
            <a:pPr lvl="1"/>
            <a:r>
              <a:rPr lang="en-US" dirty="0"/>
              <a:t>The class has no usable name and contains the properties you specify in declaring the object.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311" y="4150658"/>
            <a:ext cx="9079779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sampleObject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FirstProperty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"A"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SecondProperty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"B"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89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Inheritance enables you to create a new class that reuses, extends, and modifies the behavior that is defined in another class.</a:t>
            </a:r>
          </a:p>
          <a:p>
            <a:endParaRPr lang="en-US" dirty="0"/>
          </a:p>
          <a:p>
            <a:r>
              <a:rPr lang="en-US" dirty="0"/>
              <a:t>The class whose members are inherited is called the base class.</a:t>
            </a:r>
          </a:p>
          <a:p>
            <a:endParaRPr lang="en-US" dirty="0"/>
          </a:p>
          <a:p>
            <a:r>
              <a:rPr lang="en-US" dirty="0"/>
              <a:t>The class that inherits those members is called the derived class.</a:t>
            </a:r>
          </a:p>
          <a:p>
            <a:endParaRPr lang="en-US" dirty="0"/>
          </a:p>
          <a:p>
            <a:r>
              <a:rPr lang="en-US" dirty="0"/>
              <a:t>All classes in C# implicitly inherit from the Object class that supports .NET class hierarchy and provides low-level services to all classes.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1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inherit from base class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To specify, that class cannot be used as base class</a:t>
            </a:r>
          </a:p>
          <a:p>
            <a:endParaRPr lang="en-US" dirty="0"/>
          </a:p>
          <a:p>
            <a:r>
              <a:rPr lang="en-US" dirty="0"/>
              <a:t>To specify, that class can only be used as base class and cannot be instantiated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27173" y="1376180"/>
            <a:ext cx="483721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DerivedClass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529563" y="3869302"/>
            <a:ext cx="3350597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sealed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2B91AF"/>
                </a:solidFill>
                <a:latin typeface="Consolas" charset="0"/>
              </a:rPr>
              <a:t>A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{ }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276288" y="4945181"/>
            <a:ext cx="3603872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>
                <a:solidFill>
                  <a:srgbClr val="2B91AF"/>
                </a:solidFill>
                <a:latin typeface="Consolas" charset="0"/>
              </a:rPr>
              <a:t>B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{ 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64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By default, a derived class inherits all members from its base class.</a:t>
            </a:r>
          </a:p>
          <a:p>
            <a:endParaRPr lang="en-US" dirty="0"/>
          </a:p>
          <a:p>
            <a:r>
              <a:rPr lang="en-US" dirty="0"/>
              <a:t>If you want to change the behavior of the inherited member, you need to override it. </a:t>
            </a:r>
          </a:p>
          <a:p>
            <a:endParaRPr lang="en-US" dirty="0"/>
          </a:p>
          <a:p>
            <a:r>
              <a:rPr lang="en-US" dirty="0"/>
              <a:t>You can define a new implementation of the method, property or event in the derived class. </a:t>
            </a:r>
          </a:p>
          <a:p>
            <a:endParaRPr lang="en-US" dirty="0"/>
          </a:p>
          <a:p>
            <a:r>
              <a:rPr lang="en-US" dirty="0"/>
              <a:t>The following modifiers are used to control how properties and methods are overridden: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virtual, override, abstract, new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5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</a:t>
            </a:r>
          </a:p>
          <a:p>
            <a:pPr lvl="1"/>
            <a:r>
              <a:rPr lang="en-US" dirty="0"/>
              <a:t>Allows a class member to be overridden in a derived class.</a:t>
            </a:r>
          </a:p>
          <a:p>
            <a:r>
              <a:rPr lang="en-US" dirty="0"/>
              <a:t>override</a:t>
            </a:r>
          </a:p>
          <a:p>
            <a:pPr lvl="1"/>
            <a:r>
              <a:rPr lang="en-US" dirty="0"/>
              <a:t>Overrides a virtual (overridable) member defined in the base class.</a:t>
            </a:r>
          </a:p>
          <a:p>
            <a:r>
              <a:rPr lang="en-US" dirty="0"/>
              <a:t>abstract</a:t>
            </a:r>
          </a:p>
          <a:p>
            <a:pPr lvl="1"/>
            <a:r>
              <a:rPr lang="en-US" dirty="0"/>
              <a:t>Requires that a class member to be overridden in the derived class.</a:t>
            </a:r>
          </a:p>
          <a:p>
            <a:r>
              <a:rPr lang="en-US" dirty="0"/>
              <a:t>new</a:t>
            </a:r>
          </a:p>
          <a:p>
            <a:pPr lvl="1"/>
            <a:r>
              <a:rPr lang="en-US" dirty="0"/>
              <a:t>Hides a member inherited from a base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55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 - virtual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174782" cy="4195481"/>
          </a:xfrm>
        </p:spPr>
        <p:txBody>
          <a:bodyPr/>
          <a:lstStyle/>
          <a:p>
            <a:r>
              <a:rPr lang="en-US" dirty="0"/>
              <a:t>The virtual keyword is used to modify a method, property, indexer, or event declaration and allow for it to be overridden in a derived class.</a:t>
            </a:r>
          </a:p>
          <a:p>
            <a:r>
              <a:rPr lang="en-US" dirty="0"/>
              <a:t>Cannot be used with:</a:t>
            </a:r>
            <a:br>
              <a:rPr lang="en-US" dirty="0"/>
            </a:br>
            <a:r>
              <a:rPr lang="en-US" dirty="0"/>
              <a:t>static, abstract, private, override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48472" y="4633354"/>
            <a:ext cx="6321632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BaseClassRoot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virtual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side*side;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46353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Oriented Programming – OOP</a:t>
            </a:r>
          </a:p>
          <a:p>
            <a:pPr lvl="1"/>
            <a:r>
              <a:rPr lang="en-US" dirty="0"/>
              <a:t>Clean Code</a:t>
            </a:r>
          </a:p>
          <a:p>
            <a:pPr lvl="1"/>
            <a:r>
              <a:rPr lang="en-US" dirty="0"/>
              <a:t>Defensive Coding</a:t>
            </a:r>
          </a:p>
          <a:p>
            <a:pPr lvl="1"/>
            <a:r>
              <a:rPr lang="en-US" dirty="0"/>
              <a:t>Iterative, Agile</a:t>
            </a:r>
          </a:p>
          <a:p>
            <a:pPr lvl="1"/>
            <a:r>
              <a:rPr lang="en-US" dirty="0"/>
              <a:t>API</a:t>
            </a:r>
          </a:p>
          <a:p>
            <a:pPr lvl="1"/>
            <a:r>
              <a:rPr lang="en-US" dirty="0"/>
              <a:t>Design Patterns</a:t>
            </a:r>
          </a:p>
          <a:p>
            <a:pPr lvl="1"/>
            <a:r>
              <a:rPr lang="en-US" dirty="0"/>
              <a:t>Domain Driven Design</a:t>
            </a:r>
          </a:p>
          <a:p>
            <a:pPr lvl="1"/>
            <a:r>
              <a:rPr lang="en-US" dirty="0"/>
              <a:t>MS UWA, ASP.NET,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9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 - override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override modifier is required to extend or modify the abstract or virtual implementation of an inherited method, property, indexer, or event.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80363" y="3184565"/>
            <a:ext cx="6321632" cy="203132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de-DE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DerivedClassCube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BaseClassRoot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base</a:t>
            </a:r>
            <a:r>
              <a:rPr lang="ro-RO" dirty="0" err="1">
                <a:solidFill>
                  <a:srgbClr val="000000"/>
                </a:solidFill>
                <a:latin typeface="Consolas" charset="0"/>
              </a:rPr>
              <a:t>.Area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)*6;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79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 -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abstract modifier indicates that the thing being modified has a missing or incomplete implementation. </a:t>
            </a:r>
          </a:p>
          <a:p>
            <a:r>
              <a:rPr lang="en-US" dirty="0"/>
              <a:t>The abstract modifier can be used with classes, methods, properties, indexers, and events. </a:t>
            </a:r>
          </a:p>
          <a:p>
            <a:r>
              <a:rPr lang="en-US" dirty="0"/>
              <a:t>Use the abstract modifier in a class declaration to indicate that a class is intended only to be a base class of other classes. </a:t>
            </a:r>
          </a:p>
          <a:p>
            <a:r>
              <a:rPr lang="en-US" dirty="0"/>
              <a:t>Members marked as abstract, or included in an abstract class, must be implemented by classes that derive from the abstract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006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Overriding members -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92" y="2052918"/>
            <a:ext cx="5159829" cy="4195481"/>
          </a:xfrm>
        </p:spPr>
        <p:txBody>
          <a:bodyPr/>
          <a:lstStyle/>
          <a:p>
            <a:r>
              <a:rPr lang="en-US" dirty="0"/>
              <a:t>Abstract class cannot be instantiated</a:t>
            </a:r>
          </a:p>
          <a:p>
            <a:r>
              <a:rPr lang="en-US" dirty="0"/>
              <a:t>Sealed not possible</a:t>
            </a:r>
          </a:p>
          <a:p>
            <a:r>
              <a:rPr lang="en-US" dirty="0"/>
              <a:t>Abstract method is also virtual</a:t>
            </a:r>
          </a:p>
          <a:p>
            <a:r>
              <a:rPr lang="en-US" dirty="0"/>
              <a:t>Abstract methods only in abstract class</a:t>
            </a:r>
          </a:p>
          <a:p>
            <a:r>
              <a:rPr lang="en-US" dirty="0"/>
              <a:t>No implementation of methods</a:t>
            </a:r>
          </a:p>
          <a:p>
            <a:r>
              <a:rPr lang="en-US" dirty="0"/>
              <a:t>No static or virtual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73484" y="1477809"/>
            <a:ext cx="6618516" cy="507831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en-US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abstract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BaseClassRoot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side*side;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DerivedClassCube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BaseClassRoot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base</a:t>
            </a:r>
            <a:r>
              <a:rPr lang="ro-RO" dirty="0" err="1">
                <a:solidFill>
                  <a:srgbClr val="000000"/>
                </a:solidFill>
                <a:latin typeface="Consolas" charset="0"/>
              </a:rPr>
              <a:t>.Area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ro-RO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)*6;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3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C# - Overriding members -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140" y="2052918"/>
            <a:ext cx="5892141" cy="4195481"/>
          </a:xfrm>
        </p:spPr>
        <p:txBody>
          <a:bodyPr/>
          <a:lstStyle/>
          <a:p>
            <a:r>
              <a:rPr lang="en-US" dirty="0"/>
              <a:t>When used as a declaration modifier, the new keyword explicitly hides a member that is inherited from a base class. </a:t>
            </a:r>
          </a:p>
          <a:p>
            <a:r>
              <a:rPr lang="en-US" dirty="0"/>
              <a:t>When you hide an inherited member, the derived version of the member replaces the base class version. </a:t>
            </a:r>
          </a:p>
          <a:p>
            <a:r>
              <a:rPr lang="en-US" dirty="0"/>
              <a:t>Although you can hide members without using the new modifier, you get a compiler warning. If you use new to explicitly hide a member, it suppresses this warning.</a:t>
            </a:r>
          </a:p>
          <a:p>
            <a:r>
              <a:rPr lang="en-US" dirty="0"/>
              <a:t>Override extends, new hides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50281" y="2052918"/>
            <a:ext cx="5597236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0;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BaseClassRoot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BaseClass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Area(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double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side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side * side;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114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Interfaces, like classes, define a set of properties, methods, and events. </a:t>
            </a:r>
          </a:p>
          <a:p>
            <a:r>
              <a:rPr lang="en-US" dirty="0"/>
              <a:t>But unlike classes, interfaces do not provide implementation. </a:t>
            </a:r>
          </a:p>
          <a:p>
            <a:r>
              <a:rPr lang="en-US" dirty="0"/>
              <a:t>They are implemented by classes, and defined as separate entities from classes. </a:t>
            </a:r>
          </a:p>
          <a:p>
            <a:r>
              <a:rPr lang="en-US" dirty="0"/>
              <a:t>An interface represents a contract, in that a class that implements an interface must implement every aspect of that interface exactly as it is defined.</a:t>
            </a:r>
          </a:p>
          <a:p>
            <a:r>
              <a:rPr lang="en-US" dirty="0"/>
              <a:t>Most of modern OOP programming is based on interfaces!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19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483" y="1980164"/>
            <a:ext cx="4240585" cy="4195481"/>
          </a:xfrm>
        </p:spPr>
        <p:txBody>
          <a:bodyPr/>
          <a:lstStyle/>
          <a:p>
            <a:r>
              <a:rPr lang="en-US" dirty="0"/>
              <a:t>Interfaces members are public</a:t>
            </a:r>
          </a:p>
          <a:p>
            <a:r>
              <a:rPr lang="en-US" dirty="0"/>
              <a:t>You have to implement every method in interface</a:t>
            </a:r>
          </a:p>
          <a:p>
            <a:r>
              <a:rPr lang="en-US" dirty="0"/>
              <a:t>Abstract class can use interfaces</a:t>
            </a:r>
          </a:p>
          <a:p>
            <a:r>
              <a:rPr lang="en-US" dirty="0"/>
              <a:t>Convention – all interfaces start with capital letter I</a:t>
            </a:r>
          </a:p>
          <a:p>
            <a:r>
              <a:rPr lang="en-US" dirty="0"/>
              <a:t>You can implement more than one interface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8986" y="3494267"/>
            <a:ext cx="7152905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interface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ISampleInterface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DoSomething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SampleClassWithInterface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ISampleInterface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DoSomething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throw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b="1" dirty="0" err="1">
                <a:solidFill>
                  <a:srgbClr val="00008B"/>
                </a:solidFill>
                <a:latin typeface="Consolas" charset="0"/>
              </a:rPr>
              <a:t>NotImplementedException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11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Classes, structures, interfaces and methods in the .NET Framework can include type parameters that define types of objects that they can store or use. </a:t>
            </a:r>
          </a:p>
          <a:p>
            <a:r>
              <a:rPr lang="en-US" dirty="0"/>
              <a:t>The most common example of generics is a collection, where you can specify the type of objects to be stored in a collection.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86088" y="4509194"/>
            <a:ext cx="8812047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SampleGeneric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dirty="0">
                <a:solidFill>
                  <a:srgbClr val="2B91AF"/>
                </a:solidFill>
                <a:latin typeface="Consolas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&gt;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ro-RO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ro-RO" dirty="0">
                <a:solidFill>
                  <a:srgbClr val="2B91AF"/>
                </a:solidFill>
                <a:latin typeface="Consolas" charset="0"/>
              </a:rPr>
              <a:t>T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ro-RO" dirty="0" err="1">
                <a:solidFill>
                  <a:srgbClr val="000000"/>
                </a:solidFill>
                <a:latin typeface="Consolas" charset="0"/>
              </a:rPr>
              <a:t>Field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	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0" y="5925233"/>
            <a:ext cx="8750135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SampleGeneric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sampleObject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SampleGeneric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&gt;();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sampleObject.Field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"Sample string"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599091"/>
            <a:ext cx="8946541" cy="4195481"/>
          </a:xfrm>
        </p:spPr>
        <p:txBody>
          <a:bodyPr/>
          <a:lstStyle/>
          <a:p>
            <a:r>
              <a:rPr lang="en-US" dirty="0"/>
              <a:t>Object vs Class</a:t>
            </a:r>
          </a:p>
          <a:p>
            <a:pPr lvl="1"/>
            <a:r>
              <a:rPr lang="en-US" dirty="0"/>
              <a:t>Not the same thing!!!</a:t>
            </a:r>
          </a:p>
          <a:p>
            <a:pPr lvl="1"/>
            <a:r>
              <a:rPr lang="en-US" dirty="0"/>
              <a:t>Class is the code</a:t>
            </a:r>
          </a:p>
          <a:p>
            <a:endParaRPr lang="en-US" dirty="0"/>
          </a:p>
          <a:p>
            <a:r>
              <a:rPr lang="en-US" dirty="0"/>
              <a:t>Object is the usable instance of Class</a:t>
            </a:r>
          </a:p>
          <a:p>
            <a:pPr lvl="1"/>
            <a:r>
              <a:rPr lang="en-US" dirty="0"/>
              <a:t>Creating a object (from class) is often called “instantiation”</a:t>
            </a:r>
          </a:p>
          <a:p>
            <a:endParaRPr lang="en-US" dirty="0"/>
          </a:p>
          <a:p>
            <a:r>
              <a:rPr lang="en-US" dirty="0"/>
              <a:t>Class is the blueprint, object is the house made according to blueprint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70669" y="1198188"/>
            <a:ext cx="5318411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ExampleClass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SomeInt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de-DE" dirty="0">
                <a:solidFill>
                  <a:srgbClr val="0000FF"/>
                </a:solidFill>
                <a:latin typeface="Consolas" charset="0"/>
              </a:rPr>
              <a:t>		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GetSomeIntPlusOne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SomeInt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+ 1;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66161" y="5540414"/>
            <a:ext cx="772292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	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ExampleClass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exampleClass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ExampleClass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6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2379489"/>
            <a:ext cx="10857620" cy="4195481"/>
          </a:xfrm>
        </p:spPr>
        <p:txBody>
          <a:bodyPr/>
          <a:lstStyle/>
          <a:p>
            <a:r>
              <a:rPr lang="en-US" dirty="0"/>
              <a:t>Fields</a:t>
            </a:r>
          </a:p>
          <a:p>
            <a:pPr lvl="1"/>
            <a:r>
              <a:rPr lang="en-US" dirty="0"/>
              <a:t>Like variables, can be read and set directly</a:t>
            </a:r>
          </a:p>
          <a:p>
            <a:r>
              <a:rPr lang="en-US" dirty="0"/>
              <a:t>Properties</a:t>
            </a:r>
          </a:p>
          <a:p>
            <a:pPr lvl="1"/>
            <a:r>
              <a:rPr lang="en-US" dirty="0"/>
              <a:t>Have get and set procedures, more control over values</a:t>
            </a:r>
          </a:p>
          <a:p>
            <a:pPr lvl="1"/>
            <a:r>
              <a:rPr lang="en-US" dirty="0"/>
              <a:t>Auto-implemented property: </a:t>
            </a:r>
            <a:br>
              <a:rPr lang="en-US" dirty="0"/>
            </a:br>
            <a:r>
              <a:rPr lang="en-US" dirty="0"/>
              <a:t>public string </a:t>
            </a:r>
            <a:r>
              <a:rPr lang="en-US" dirty="0" err="1"/>
              <a:t>SampleStringProperty</a:t>
            </a:r>
            <a:r>
              <a:rPr lang="en-US" dirty="0"/>
              <a:t> { get; set; }</a:t>
            </a:r>
          </a:p>
          <a:p>
            <a:pPr lvl="1"/>
            <a:r>
              <a:rPr lang="en-US" dirty="0"/>
              <a:t>Write in VS: </a:t>
            </a:r>
            <a:r>
              <a:rPr lang="en-US" dirty="0" err="1"/>
              <a:t>prop+TAB</a:t>
            </a:r>
            <a:r>
              <a:rPr lang="en-US" dirty="0"/>
              <a:t> for editor help</a:t>
            </a:r>
          </a:p>
          <a:p>
            <a:pPr lvl="1"/>
            <a:r>
              <a:rPr lang="en-US" dirty="0"/>
              <a:t>Need more control – </a:t>
            </a:r>
            <a:br>
              <a:rPr lang="en-US" dirty="0"/>
            </a:br>
            <a:r>
              <a:rPr lang="en-US" dirty="0"/>
              <a:t>have backing field and </a:t>
            </a:r>
            <a:br>
              <a:rPr lang="en-US" dirty="0"/>
            </a:br>
            <a:r>
              <a:rPr lang="en-US" dirty="0"/>
              <a:t>provide logic for storing and retrieving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99611" y="1263086"/>
            <a:ext cx="730454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SampleStringField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SampleStringProperty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11096" y="3989647"/>
            <a:ext cx="4793055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>
                <a:solidFill>
                  <a:srgbClr val="0000FF"/>
                </a:solidFill>
                <a:latin typeface="Consolas" charset="0"/>
              </a:rPr>
              <a:t>private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_sample;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Sample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_sample; }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_sample =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1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  <a:p>
            <a:pPr lvl="1"/>
            <a:r>
              <a:rPr lang="en-US" dirty="0"/>
              <a:t>Action, that the object can perform</a:t>
            </a:r>
          </a:p>
          <a:p>
            <a:pPr lvl="1"/>
            <a:r>
              <a:rPr lang="en-US" dirty="0"/>
              <a:t>Can have several implementations of the same method, called overloads. Number of parameters or types have to differ.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74623" y="3618959"/>
            <a:ext cx="6749144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sampleParam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0;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SampleMethod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sampleParam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ro-RO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ro-RO" dirty="0" err="1">
                <a:solidFill>
                  <a:srgbClr val="0000FF"/>
                </a:solidFill>
                <a:latin typeface="Consolas" charset="0"/>
              </a:rPr>
              <a:t>return</a:t>
            </a:r>
            <a:r>
              <a:rPr lang="ro-RO" dirty="0">
                <a:solidFill>
                  <a:srgbClr val="000000"/>
                </a:solidFill>
                <a:latin typeface="Consolas" charset="0"/>
              </a:rPr>
              <a:t> 1;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class members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  <a:p>
            <a:pPr lvl="1"/>
            <a:r>
              <a:rPr lang="en-US" dirty="0"/>
              <a:t>Class method, executed automatically when object is created.</a:t>
            </a:r>
          </a:p>
          <a:p>
            <a:pPr lvl="1"/>
            <a:r>
              <a:rPr lang="en-US" dirty="0"/>
              <a:t>Can run only once, before any other code in class.</a:t>
            </a:r>
          </a:p>
          <a:p>
            <a:pPr lvl="1"/>
            <a:r>
              <a:rPr lang="en-US" dirty="0"/>
              <a:t>Overloads</a:t>
            </a:r>
          </a:p>
          <a:p>
            <a:r>
              <a:rPr lang="en-US" dirty="0"/>
              <a:t>Default constructor is </a:t>
            </a:r>
            <a:r>
              <a:rPr lang="en-US" dirty="0" err="1"/>
              <a:t>parameterless</a:t>
            </a:r>
            <a:r>
              <a:rPr lang="en-US" dirty="0"/>
              <a:t>, auto created by compiler when there are no other </a:t>
            </a:r>
            <a:r>
              <a:rPr lang="en-US" dirty="0" err="1"/>
              <a:t>contructors</a:t>
            </a:r>
            <a:r>
              <a:rPr lang="en-US" dirty="0"/>
              <a:t> present.</a:t>
            </a:r>
          </a:p>
          <a:p>
            <a:r>
              <a:rPr lang="en-US" dirty="0"/>
              <a:t>Name of the constructor method is identical to class name</a:t>
            </a:r>
          </a:p>
          <a:p>
            <a:r>
              <a:rPr lang="en-US" dirty="0"/>
              <a:t>VS shortcut: </a:t>
            </a:r>
            <a:r>
              <a:rPr lang="en-US" dirty="0" err="1"/>
              <a:t>ctor+TAB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0457" y="4897585"/>
            <a:ext cx="6096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8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class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Destructors</a:t>
            </a:r>
          </a:p>
          <a:p>
            <a:pPr lvl="1"/>
            <a:r>
              <a:rPr lang="en-US" dirty="0"/>
              <a:t>GC (Garbage Collection) takes care of object destruction and memory management in most cases.</a:t>
            </a:r>
          </a:p>
          <a:p>
            <a:pPr lvl="1"/>
            <a:r>
              <a:rPr lang="en-US" dirty="0"/>
              <a:t>Needed in case of unmanaged resources.</a:t>
            </a:r>
          </a:p>
          <a:p>
            <a:pPr lvl="1"/>
            <a:r>
              <a:rPr lang="en-US" dirty="0"/>
              <a:t>There can only be one destructor in class.</a:t>
            </a:r>
          </a:p>
          <a:p>
            <a:r>
              <a:rPr lang="en-US" dirty="0"/>
              <a:t>Almost never used – </a:t>
            </a:r>
            <a:r>
              <a:rPr lang="en-US" dirty="0" err="1"/>
              <a:t>IDisposable</a:t>
            </a:r>
            <a:r>
              <a:rPr lang="en-US" dirty="0"/>
              <a:t> is recommended pattern.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15890" y="4790336"/>
            <a:ext cx="6096000" cy="1754326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	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SampleClass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~</a:t>
            </a:r>
            <a:r>
              <a:rPr lang="de-DE" dirty="0" err="1">
                <a:solidFill>
                  <a:srgbClr val="000000"/>
                </a:solidFill>
                <a:latin typeface="Consolas" charset="0"/>
              </a:rPr>
              <a:t>SampleClass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() </a:t>
            </a:r>
            <a:r>
              <a:rPr lang="de-DE" dirty="0">
                <a:solidFill>
                  <a:srgbClr val="008000"/>
                </a:solidFill>
                <a:latin typeface="Consolas" charset="0"/>
              </a:rPr>
              <a:t>//</a:t>
            </a:r>
            <a:r>
              <a:rPr lang="de-DE" dirty="0" err="1">
                <a:solidFill>
                  <a:srgbClr val="008000"/>
                </a:solidFill>
                <a:latin typeface="Consolas" charset="0"/>
              </a:rPr>
              <a:t>destructor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0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a class or object to notify other classes or objects when something of interest occurs.</a:t>
            </a:r>
          </a:p>
          <a:p>
            <a:pPr lvl="1"/>
            <a:r>
              <a:rPr lang="en-US" dirty="0"/>
              <a:t>Events are typically used to signal user actions such as button clicks or menu selections in graphical user interfaces.</a:t>
            </a:r>
          </a:p>
          <a:p>
            <a:pPr lvl="1"/>
            <a:r>
              <a:rPr lang="en-US" dirty="0"/>
              <a:t>Advanced topic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5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- Nested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class defined within another class is called nested. By default, the nested class is private.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760031" y="2563712"/>
            <a:ext cx="2978727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charset="0"/>
              </a:rPr>
              <a:t>Container</a:t>
            </a:r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</a:t>
            </a:r>
            <a:r>
              <a:rPr lang="de-DE" dirty="0" err="1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de-D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de-DE" dirty="0" err="1">
                <a:solidFill>
                  <a:srgbClr val="2B91AF"/>
                </a:solidFill>
                <a:latin typeface="Consolas" charset="0"/>
              </a:rPr>
              <a:t>Nested</a:t>
            </a:r>
            <a:endParaRPr lang="de-DE" dirty="0">
              <a:solidFill>
                <a:srgbClr val="000000"/>
              </a:solidFill>
              <a:latin typeface="Consolas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r>
              <a:rPr lang="de-DE" dirty="0">
                <a:solidFill>
                  <a:srgbClr val="000000"/>
                </a:solidFill>
                <a:latin typeface="Consolas" charset="0"/>
              </a:rPr>
              <a:t>    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40341" y="4843836"/>
            <a:ext cx="776115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Container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Nested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nestedInstance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Container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Nested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31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13255</TotalTime>
  <Words>1793</Words>
  <Application>Microsoft Macintosh PowerPoint</Application>
  <PresentationFormat>Widescreen</PresentationFormat>
  <Paragraphs>310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Consolas</vt:lpstr>
      <vt:lpstr>Wingdings 3</vt:lpstr>
      <vt:lpstr>Ion</vt:lpstr>
      <vt:lpstr>C#</vt:lpstr>
      <vt:lpstr>C# - OOP</vt:lpstr>
      <vt:lpstr>C# - class</vt:lpstr>
      <vt:lpstr>C# - class members</vt:lpstr>
      <vt:lpstr>C# - class members</vt:lpstr>
      <vt:lpstr>C# - class members </vt:lpstr>
      <vt:lpstr>C# - class members</vt:lpstr>
      <vt:lpstr>C# - Events</vt:lpstr>
      <vt:lpstr>C# - Nested classes</vt:lpstr>
      <vt:lpstr>C# - Access Modifiers and Levels</vt:lpstr>
      <vt:lpstr>C# - Access Modifiers and Levels</vt:lpstr>
      <vt:lpstr>C# - assembly and namespace</vt:lpstr>
      <vt:lpstr>C# - Static classes and members</vt:lpstr>
      <vt:lpstr>C# - Anonymous types </vt:lpstr>
      <vt:lpstr>C# - Inheritance</vt:lpstr>
      <vt:lpstr>C# - Inheritance</vt:lpstr>
      <vt:lpstr>C# - Overriding Members</vt:lpstr>
      <vt:lpstr>C# - Overriding members</vt:lpstr>
      <vt:lpstr>C# - Overriding members - virtual</vt:lpstr>
      <vt:lpstr>C# - Overriding members - override</vt:lpstr>
      <vt:lpstr>C# - Overriding members - abstract</vt:lpstr>
      <vt:lpstr>C# - Overriding members - abstract</vt:lpstr>
      <vt:lpstr>C# - C# - Overriding members - new</vt:lpstr>
      <vt:lpstr>C# - Interfaces</vt:lpstr>
      <vt:lpstr>C# - Interfaces</vt:lpstr>
      <vt:lpstr>C# - Generics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</dc:title>
  <dc:creator>andres käver</dc:creator>
  <cp:lastModifiedBy>Andres Käver</cp:lastModifiedBy>
  <cp:revision>60</cp:revision>
  <dcterms:created xsi:type="dcterms:W3CDTF">2016-08-30T07:20:22Z</dcterms:created>
  <dcterms:modified xsi:type="dcterms:W3CDTF">2019-09-19T18:31:32Z</dcterms:modified>
</cp:coreProperties>
</file>