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78" r:id="rId3"/>
    <p:sldId id="279" r:id="rId4"/>
    <p:sldId id="280" r:id="rId5"/>
    <p:sldId id="281" r:id="rId6"/>
    <p:sldId id="282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1" r:id="rId27"/>
    <p:sldId id="27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86382"/>
  </p:normalViewPr>
  <p:slideViewPr>
    <p:cSldViewPr snapToGrid="0">
      <p:cViewPr varScale="1">
        <p:scale>
          <a:sx n="87" d="100"/>
          <a:sy n="87" d="100"/>
        </p:scale>
        <p:origin x="145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28.10.19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10/28/19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10/28/19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10/28/19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10/28/19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.../Index" TargetMode="External"/><Relationship Id="rId2" Type="http://schemas.openxmlformats.org/officeDocument/2006/relationships/hyperlink" Target="http://...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../Store/Index" TargetMode="External"/><Relationship Id="rId4" Type="http://schemas.openxmlformats.org/officeDocument/2006/relationships/hyperlink" Target="http://../Contact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494852"/>
            <a:ext cx="10035784" cy="4282529"/>
          </a:xfrm>
        </p:spPr>
        <p:txBody>
          <a:bodyPr/>
          <a:lstStyle/>
          <a:p>
            <a:r>
              <a:rPr lang="en-US" sz="6000" noProof="0" dirty="0"/>
              <a:t>C# - Razor Pages - Intro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5024806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noProof="0" dirty="0"/>
              <a:t>IT College, Andres Käver, 2019-2020, Fall semester</a:t>
            </a:r>
          </a:p>
          <a:p>
            <a:r>
              <a:rPr lang="en-US" cap="none" noProof="0" dirty="0"/>
              <a:t>Web: http://</a:t>
            </a:r>
            <a:r>
              <a:rPr lang="en-US" cap="none" noProof="0" dirty="0" err="1"/>
              <a:t>enos.Itcollege.ee</a:t>
            </a:r>
            <a:r>
              <a:rPr lang="en-US" cap="none" noProof="0" dirty="0"/>
              <a:t>/~</a:t>
            </a:r>
            <a:r>
              <a:rPr lang="en-US" cap="none" noProof="0" dirty="0" err="1"/>
              <a:t>akaver</a:t>
            </a:r>
            <a:r>
              <a:rPr lang="en-US" cap="none" noProof="0" dirty="0"/>
              <a:t>/</a:t>
            </a:r>
            <a:r>
              <a:rPr lang="en-US" cap="none" noProof="0" dirty="0" err="1"/>
              <a:t>csharp</a:t>
            </a:r>
            <a:endParaRPr lang="en-US" cap="none" noProof="0" dirty="0"/>
          </a:p>
          <a:p>
            <a:r>
              <a:rPr lang="en-US" cap="none" noProof="0" dirty="0"/>
              <a:t>Skype: </a:t>
            </a:r>
            <a:r>
              <a:rPr lang="en-US" cap="none" noProof="0" dirty="0" err="1"/>
              <a:t>akaver</a:t>
            </a:r>
            <a:r>
              <a:rPr lang="en-US" cap="none" noProof="0" dirty="0"/>
              <a:t>   Email: </a:t>
            </a:r>
            <a:r>
              <a:rPr lang="en-US" cap="none" noProof="0" dirty="0">
                <a:hlinkClick r:id="rId2"/>
              </a:rPr>
              <a:t>akaver@itcollege.ee</a:t>
            </a:r>
            <a:endParaRPr lang="en-US" cap="none" noProof="0" dirty="0"/>
          </a:p>
          <a:p>
            <a:endParaRPr lang="en-US" cap="none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F60F-FF0B-1A4F-BDC2-E8289402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99CE5-FB4C-BD4C-BF42-A3AED1E03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language in </a:t>
            </a:r>
            <a:r>
              <a:rPr lang="en-US" dirty="0" err="1"/>
              <a:t>cshtml</a:t>
            </a:r>
            <a:r>
              <a:rPr lang="en-US" dirty="0"/>
              <a:t> files is HTML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@ - sign in html?</a:t>
            </a:r>
          </a:p>
          <a:p>
            <a:pPr lvl="1"/>
            <a:r>
              <a:rPr lang="en-US" b="1" dirty="0"/>
              <a:t>@</a:t>
            </a:r>
            <a:r>
              <a:rPr lang="en-US" dirty="0"/>
              <a:t> denotes special Razor syntax – either Razor directive or C# expression/code block (similar to php’s &lt;?php … ?&gt;</a:t>
            </a:r>
          </a:p>
          <a:p>
            <a:pPr lvl="1"/>
            <a:r>
              <a:rPr lang="en-US" dirty="0"/>
              <a:t>@page – mandatory Razor directive, has to be on first line!</a:t>
            </a:r>
          </a:p>
          <a:p>
            <a:pPr lvl="1"/>
            <a:r>
              <a:rPr lang="en-US" dirty="0"/>
              <a:t>@</a:t>
            </a:r>
            <a:r>
              <a:rPr lang="en-US" dirty="0" err="1"/>
              <a:t>SomeCSharpMethod</a:t>
            </a:r>
            <a:r>
              <a:rPr lang="en-US" dirty="0"/>
              <a:t>() – method is executed, .</a:t>
            </a:r>
            <a:r>
              <a:rPr lang="en-US" dirty="0" err="1"/>
              <a:t>ToString</a:t>
            </a:r>
            <a:r>
              <a:rPr lang="en-US" dirty="0"/>
              <a:t>() applied to result – and then output included into HTML</a:t>
            </a:r>
          </a:p>
          <a:p>
            <a:pPr lvl="1"/>
            <a:r>
              <a:rPr lang="en-US" dirty="0"/>
              <a:t>There is no end sign (no ?&gt; like in </a:t>
            </a:r>
            <a:r>
              <a:rPr lang="en-US" dirty="0" err="1"/>
              <a:t>php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B8DE5-28E9-E947-8F0C-4F2C19F1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94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C341-E87F-EC4B-BEE9-4C1DC7BE7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8227-8C0A-274F-9AF5-FA8415073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add some data to page</a:t>
            </a:r>
          </a:p>
          <a:p>
            <a:pPr lvl="1"/>
            <a:r>
              <a:rPr lang="en-US" dirty="0"/>
              <a:t>@model – model class file for this page</a:t>
            </a:r>
          </a:p>
          <a:p>
            <a:pPr lvl="1"/>
            <a:r>
              <a:rPr lang="en-US" dirty="0"/>
              <a:t>@Model – refers to model instance during runtime (strongly typed)</a:t>
            </a:r>
          </a:p>
          <a:p>
            <a:endParaRPr lang="en-US" dirty="0"/>
          </a:p>
          <a:p>
            <a:r>
              <a:rPr lang="en-US" dirty="0"/>
              <a:t>And model class 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4CE0C-2FD6-A342-B311-72F4129E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791DF-4B47-8F47-8EB9-853A4E8A3FA2}"/>
              </a:ext>
            </a:extLst>
          </p:cNvPr>
          <p:cNvSpPr txBox="1"/>
          <p:nvPr/>
        </p:nvSpPr>
        <p:spPr>
          <a:xfrm>
            <a:off x="6781326" y="1314254"/>
            <a:ext cx="5060437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RazorTest.Pages.SimpleModel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&gt;Hello, world!&lt;/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&gt;@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Model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Message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h2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E01325-EDC4-6245-9947-6B79BE074E34}"/>
              </a:ext>
            </a:extLst>
          </p:cNvPr>
          <p:cNvSpPr txBox="1"/>
          <p:nvPr/>
        </p:nvSpPr>
        <p:spPr>
          <a:xfrm>
            <a:off x="646111" y="3429000"/>
            <a:ext cx="11029595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SimpleModel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string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Message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 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"Hello from code: 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Message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+=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$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"Server time is {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DateTime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Now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}"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018531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6919-CDAA-C14E-9FF1-9496AF3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pic>
        <p:nvPicPr>
          <p:cNvPr id="6" name="Content Placeholder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607989EA-B928-044F-8358-44B7D3609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550" y="2367128"/>
            <a:ext cx="7137400" cy="30607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2C164-1B07-F742-BF3E-8C647428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864C-67E0-E347-9A7F-768C5ECA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47AF-E43A-3146-A295-087637787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this all coming from? Where is the web server? How is the correct page chosen? Cant we have headers, footers, static files etc....</a:t>
            </a:r>
          </a:p>
          <a:p>
            <a:endParaRPr lang="en-US" dirty="0"/>
          </a:p>
          <a:p>
            <a:r>
              <a:rPr lang="en-US" dirty="0"/>
              <a:t>ASP.NET Core MVC applications are Console Apps! </a:t>
            </a:r>
          </a:p>
          <a:p>
            <a:endParaRPr lang="en-US" dirty="0"/>
          </a:p>
          <a:p>
            <a:r>
              <a:rPr lang="en-US" dirty="0"/>
              <a:t>Web applications include built in webserver called Kestrel. Extremely fast and small – but not really meant directly for full web. In case of public deployment – proxy is used (Apache, IIS, </a:t>
            </a:r>
            <a:r>
              <a:rPr lang="en-US" dirty="0" err="1"/>
              <a:t>ngnix</a:t>
            </a:r>
            <a:r>
              <a:rPr lang="en-US" dirty="0"/>
              <a:t>). Kestrel takes over full </a:t>
            </a:r>
            <a:r>
              <a:rPr lang="en-US" dirty="0" err="1"/>
              <a:t>ip:port</a:t>
            </a:r>
            <a:r>
              <a:rPr lang="en-US" dirty="0"/>
              <a:t> – no multi tenant hosting.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27A6B-BF78-1A46-B48A-75FDFDFF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1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1751-FD16-184C-8DDC-FF802F07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EB705-1C2C-434A-8AF4-1690F774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web project structure </a:t>
            </a:r>
          </a:p>
          <a:p>
            <a:pPr lvl="1"/>
            <a:r>
              <a:rPr lang="en-US" dirty="0" err="1"/>
              <a:t>wwwroot</a:t>
            </a:r>
            <a:r>
              <a:rPr lang="en-US" dirty="0"/>
              <a:t> – static web content (images, </a:t>
            </a:r>
            <a:r>
              <a:rPr lang="en-US" dirty="0" err="1"/>
              <a:t>css</a:t>
            </a:r>
            <a:r>
              <a:rPr lang="en-US" dirty="0"/>
              <a:t>, </a:t>
            </a:r>
            <a:r>
              <a:rPr lang="en-US" dirty="0" err="1"/>
              <a:t>js</a:t>
            </a:r>
            <a:r>
              <a:rPr lang="en-US" dirty="0"/>
              <a:t>). Everything is accessible via browser from /.</a:t>
            </a:r>
          </a:p>
          <a:p>
            <a:pPr lvl="1"/>
            <a:r>
              <a:rPr lang="en-US" dirty="0"/>
              <a:t>Pages – razor pages</a:t>
            </a:r>
          </a:p>
          <a:p>
            <a:pPr lvl="1"/>
            <a:r>
              <a:rPr lang="en-US" dirty="0" err="1"/>
              <a:t>Appsettings.json</a:t>
            </a:r>
            <a:r>
              <a:rPr lang="en-US" dirty="0"/>
              <a:t> – settings, </a:t>
            </a:r>
            <a:r>
              <a:rPr lang="en-US" dirty="0" err="1"/>
              <a:t>db</a:t>
            </a:r>
            <a:r>
              <a:rPr lang="en-US" dirty="0"/>
              <a:t> connection string</a:t>
            </a:r>
          </a:p>
          <a:p>
            <a:pPr lvl="1"/>
            <a:r>
              <a:rPr lang="en-US" dirty="0" err="1"/>
              <a:t>Program.cs</a:t>
            </a:r>
            <a:r>
              <a:rPr lang="en-US" dirty="0"/>
              <a:t> – console app, kestrel host</a:t>
            </a:r>
          </a:p>
          <a:p>
            <a:pPr lvl="1"/>
            <a:r>
              <a:rPr lang="en-US" dirty="0" err="1"/>
              <a:t>Startup.cs</a:t>
            </a:r>
            <a:r>
              <a:rPr lang="en-US" dirty="0"/>
              <a:t> – Services and request pipeline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81358-C6FF-364C-89C7-50B82DD8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E6106-8005-7E41-8420-74181833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D817C-592E-5F48-B8DC-2B6ED8AC6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Program.cs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74338-5F53-834B-A84F-3686D4F0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30F862-8820-9248-BD94-7386CE59B56B}"/>
              </a:ext>
            </a:extLst>
          </p:cNvPr>
          <p:cNvSpPr txBox="1"/>
          <p:nvPr/>
        </p:nvSpPr>
        <p:spPr>
          <a:xfrm>
            <a:off x="1584581" y="2669367"/>
            <a:ext cx="10274221" cy="369331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Program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static void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CreateWebHostBuilder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).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Build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static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IWebHostBuilder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CreateWebHostBuilder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=&gt;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WebHost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CreateDefaultBuilder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UseStartup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Startup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48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8FDC-DD14-B54F-9353-7D9F8155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5C623-00D7-924C-AF47-342A0904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38A31B-47F2-634F-B16F-D147220B7A4D}"/>
              </a:ext>
            </a:extLst>
          </p:cNvPr>
          <p:cNvSpPr txBox="1"/>
          <p:nvPr/>
        </p:nvSpPr>
        <p:spPr>
          <a:xfrm>
            <a:off x="1505070" y="1514735"/>
            <a:ext cx="9774424" cy="50475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F54D6"/>
                </a:solidFill>
              </a:rPr>
              <a:t>public class </a:t>
            </a:r>
            <a:r>
              <a:rPr lang="en-US" sz="1400" dirty="0">
                <a:solidFill>
                  <a:srgbClr val="6B2FBA"/>
                </a:solidFill>
              </a:rPr>
              <a:t>Startup</a:t>
            </a:r>
            <a:br>
              <a:rPr lang="en-US" sz="1400" dirty="0">
                <a:solidFill>
                  <a:srgbClr val="6B2FBA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{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</a:t>
            </a:r>
            <a:r>
              <a:rPr lang="en-US" sz="1400" dirty="0">
                <a:solidFill>
                  <a:srgbClr val="0F54D6"/>
                </a:solidFill>
              </a:rPr>
              <a:t>public </a:t>
            </a:r>
            <a:r>
              <a:rPr lang="en-US" sz="1400" dirty="0">
                <a:solidFill>
                  <a:srgbClr val="6B2FBA"/>
                </a:solidFill>
              </a:rPr>
              <a:t>Startup</a:t>
            </a:r>
            <a:r>
              <a:rPr lang="en-US" sz="1400" dirty="0">
                <a:solidFill>
                  <a:srgbClr val="383838"/>
                </a:solidFill>
              </a:rPr>
              <a:t>(</a:t>
            </a:r>
            <a:r>
              <a:rPr lang="en-US" sz="1400" dirty="0" err="1">
                <a:solidFill>
                  <a:srgbClr val="6B2FBA"/>
                </a:solidFill>
              </a:rPr>
              <a:t>IConfiguration</a:t>
            </a:r>
            <a:r>
              <a:rPr lang="en-US" sz="1400" dirty="0">
                <a:solidFill>
                  <a:srgbClr val="6B2FBA"/>
                </a:solidFill>
              </a:rPr>
              <a:t> </a:t>
            </a:r>
            <a:r>
              <a:rPr lang="en-US" sz="1400" dirty="0">
                <a:solidFill>
                  <a:srgbClr val="383838"/>
                </a:solidFill>
              </a:rPr>
              <a:t>configuration)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{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>
                <a:solidFill>
                  <a:srgbClr val="0088AB"/>
                </a:solidFill>
              </a:rPr>
              <a:t>Configuration </a:t>
            </a:r>
            <a:r>
              <a:rPr lang="en-US" sz="1400" dirty="0"/>
              <a:t>= </a:t>
            </a:r>
            <a:r>
              <a:rPr lang="en-US" sz="1400" dirty="0">
                <a:solidFill>
                  <a:srgbClr val="383838"/>
                </a:solidFill>
              </a:rPr>
              <a:t>configuration;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}</a:t>
            </a:r>
            <a:br>
              <a:rPr lang="en-US" sz="1400" dirty="0">
                <a:solidFill>
                  <a:srgbClr val="383838"/>
                </a:solidFill>
              </a:rPr>
            </a:br>
            <a:endParaRPr lang="en-US" sz="1400" dirty="0">
              <a:solidFill>
                <a:srgbClr val="383838"/>
              </a:solidFill>
            </a:endParaRPr>
          </a:p>
          <a:p>
            <a:r>
              <a:rPr lang="en-US" sz="1400" dirty="0">
                <a:solidFill>
                  <a:srgbClr val="383838"/>
                </a:solidFill>
              </a:rPr>
              <a:t>    </a:t>
            </a:r>
            <a:r>
              <a:rPr lang="en-US" sz="1400" dirty="0">
                <a:solidFill>
                  <a:srgbClr val="0F54D6"/>
                </a:solidFill>
              </a:rPr>
              <a:t>public </a:t>
            </a:r>
            <a:r>
              <a:rPr lang="en-US" sz="1400" dirty="0" err="1">
                <a:solidFill>
                  <a:srgbClr val="6B2FBA"/>
                </a:solidFill>
              </a:rPr>
              <a:t>IConfiguration</a:t>
            </a:r>
            <a:r>
              <a:rPr lang="en-US" sz="1400" dirty="0">
                <a:solidFill>
                  <a:srgbClr val="6B2FBA"/>
                </a:solidFill>
              </a:rPr>
              <a:t> </a:t>
            </a:r>
            <a:r>
              <a:rPr lang="en-US" sz="1400" dirty="0">
                <a:solidFill>
                  <a:srgbClr val="0088AB"/>
                </a:solidFill>
              </a:rPr>
              <a:t>Configuration </a:t>
            </a:r>
            <a:r>
              <a:rPr lang="en-US" sz="1400" dirty="0">
                <a:solidFill>
                  <a:srgbClr val="383838"/>
                </a:solidFill>
              </a:rPr>
              <a:t>{ </a:t>
            </a:r>
            <a:r>
              <a:rPr lang="en-US" sz="1400" dirty="0">
                <a:solidFill>
                  <a:srgbClr val="00855F"/>
                </a:solidFill>
              </a:rPr>
              <a:t>get</a:t>
            </a:r>
            <a:r>
              <a:rPr lang="en-US" sz="1400" dirty="0">
                <a:solidFill>
                  <a:srgbClr val="383838"/>
                </a:solidFill>
              </a:rPr>
              <a:t>; }</a:t>
            </a:r>
            <a:br>
              <a:rPr lang="en-US" sz="1400" dirty="0">
                <a:solidFill>
                  <a:srgbClr val="383838"/>
                </a:solidFill>
              </a:rPr>
            </a:br>
            <a:endParaRPr lang="en-US" sz="1400" dirty="0">
              <a:solidFill>
                <a:srgbClr val="383838"/>
              </a:solidFill>
            </a:endParaRPr>
          </a:p>
          <a:p>
            <a:r>
              <a:rPr lang="en-US" sz="1400" dirty="0">
                <a:solidFill>
                  <a:srgbClr val="383838"/>
                </a:solidFill>
              </a:rPr>
              <a:t>    </a:t>
            </a:r>
            <a:r>
              <a:rPr lang="en-US" sz="1400" dirty="0">
                <a:solidFill>
                  <a:srgbClr val="0F54D6"/>
                </a:solidFill>
              </a:rPr>
              <a:t>public void </a:t>
            </a:r>
            <a:r>
              <a:rPr lang="en-US" sz="1400" dirty="0" err="1">
                <a:solidFill>
                  <a:srgbClr val="00855F"/>
                </a:solidFill>
              </a:rPr>
              <a:t>ConfigureServices</a:t>
            </a:r>
            <a:r>
              <a:rPr lang="en-US" sz="1400" dirty="0">
                <a:solidFill>
                  <a:srgbClr val="383838"/>
                </a:solidFill>
              </a:rPr>
              <a:t>(</a:t>
            </a:r>
            <a:r>
              <a:rPr lang="en-US" sz="1400" dirty="0" err="1">
                <a:solidFill>
                  <a:srgbClr val="6B2FBA"/>
                </a:solidFill>
              </a:rPr>
              <a:t>IServiceCollection</a:t>
            </a:r>
            <a:r>
              <a:rPr lang="en-US" sz="1400" dirty="0">
                <a:solidFill>
                  <a:srgbClr val="6B2FBA"/>
                </a:solidFill>
              </a:rPr>
              <a:t> </a:t>
            </a:r>
            <a:r>
              <a:rPr lang="en-US" sz="1400" dirty="0">
                <a:solidFill>
                  <a:srgbClr val="383838"/>
                </a:solidFill>
              </a:rPr>
              <a:t>services)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{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services.</a:t>
            </a:r>
            <a:r>
              <a:rPr lang="en-US" sz="1400" dirty="0" err="1">
                <a:solidFill>
                  <a:srgbClr val="00855F"/>
                </a:solidFill>
              </a:rPr>
              <a:t>AddRazorPages</a:t>
            </a:r>
            <a:r>
              <a:rPr lang="en-US" sz="1400" dirty="0">
                <a:solidFill>
                  <a:srgbClr val="383838"/>
                </a:solidFill>
              </a:rPr>
              <a:t>();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}</a:t>
            </a:r>
          </a:p>
          <a:p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</a:t>
            </a:r>
            <a:r>
              <a:rPr lang="en-US" sz="1400" dirty="0">
                <a:solidFill>
                  <a:srgbClr val="0F54D6"/>
                </a:solidFill>
              </a:rPr>
              <a:t>public void </a:t>
            </a:r>
            <a:r>
              <a:rPr lang="en-US" sz="1400" dirty="0">
                <a:solidFill>
                  <a:srgbClr val="949494"/>
                </a:solidFill>
              </a:rPr>
              <a:t>Configure</a:t>
            </a:r>
            <a:r>
              <a:rPr lang="en-US" sz="1400" dirty="0">
                <a:solidFill>
                  <a:srgbClr val="383838"/>
                </a:solidFill>
              </a:rPr>
              <a:t>(</a:t>
            </a:r>
            <a:r>
              <a:rPr lang="en-US" sz="1400" dirty="0" err="1">
                <a:solidFill>
                  <a:srgbClr val="6B2FBA"/>
                </a:solidFill>
              </a:rPr>
              <a:t>IApplicationBuilder</a:t>
            </a:r>
            <a:r>
              <a:rPr lang="en-US" sz="1400" dirty="0">
                <a:solidFill>
                  <a:srgbClr val="6B2FBA"/>
                </a:solidFill>
              </a:rPr>
              <a:t> </a:t>
            </a:r>
            <a:r>
              <a:rPr lang="en-US" sz="1400" dirty="0">
                <a:solidFill>
                  <a:srgbClr val="383838"/>
                </a:solidFill>
              </a:rPr>
              <a:t>app, </a:t>
            </a:r>
            <a:r>
              <a:rPr lang="en-US" sz="1400" dirty="0" err="1">
                <a:solidFill>
                  <a:srgbClr val="6B2FBA"/>
                </a:solidFill>
              </a:rPr>
              <a:t>IWebHostEnvironment</a:t>
            </a:r>
            <a:r>
              <a:rPr lang="en-US" sz="1400" dirty="0">
                <a:solidFill>
                  <a:srgbClr val="6B2FBA"/>
                </a:solidFill>
              </a:rPr>
              <a:t> </a:t>
            </a:r>
            <a:r>
              <a:rPr lang="en-US" sz="1400" dirty="0">
                <a:solidFill>
                  <a:srgbClr val="949494"/>
                </a:solidFill>
              </a:rPr>
              <a:t>env</a:t>
            </a:r>
            <a:r>
              <a:rPr lang="en-US" sz="1400" dirty="0">
                <a:solidFill>
                  <a:srgbClr val="383838"/>
                </a:solidFill>
              </a:rPr>
              <a:t>)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{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app.</a:t>
            </a:r>
            <a:r>
              <a:rPr lang="en-US" sz="1400" dirty="0" err="1">
                <a:solidFill>
                  <a:srgbClr val="00855F"/>
                </a:solidFill>
              </a:rPr>
              <a:t>UseDeveloperExceptionPage</a:t>
            </a:r>
            <a:r>
              <a:rPr lang="en-US" sz="1400" dirty="0">
                <a:solidFill>
                  <a:srgbClr val="383838"/>
                </a:solidFill>
              </a:rPr>
              <a:t>();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app.</a:t>
            </a:r>
            <a:r>
              <a:rPr lang="en-US" sz="1400" dirty="0" err="1">
                <a:solidFill>
                  <a:srgbClr val="00855F"/>
                </a:solidFill>
              </a:rPr>
              <a:t>UseStaticFiles</a:t>
            </a:r>
            <a:r>
              <a:rPr lang="en-US" sz="1400" dirty="0">
                <a:solidFill>
                  <a:srgbClr val="383838"/>
                </a:solidFill>
              </a:rPr>
              <a:t>();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app.</a:t>
            </a:r>
            <a:r>
              <a:rPr lang="en-US" sz="1400" dirty="0" err="1">
                <a:solidFill>
                  <a:srgbClr val="00855F"/>
                </a:solidFill>
              </a:rPr>
              <a:t>UseRouting</a:t>
            </a:r>
            <a:r>
              <a:rPr lang="en-US" sz="1400" dirty="0">
                <a:solidFill>
                  <a:srgbClr val="383838"/>
                </a:solidFill>
              </a:rPr>
              <a:t>();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app.</a:t>
            </a:r>
            <a:r>
              <a:rPr lang="en-US" sz="1400" dirty="0" err="1">
                <a:solidFill>
                  <a:srgbClr val="00855F"/>
                </a:solidFill>
              </a:rPr>
              <a:t>UseAuthorization</a:t>
            </a:r>
            <a:r>
              <a:rPr lang="en-US" sz="1400" dirty="0">
                <a:solidFill>
                  <a:srgbClr val="383838"/>
                </a:solidFill>
              </a:rPr>
              <a:t>();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    </a:t>
            </a:r>
            <a:r>
              <a:rPr lang="en-US" sz="1400" dirty="0" err="1">
                <a:solidFill>
                  <a:srgbClr val="383838"/>
                </a:solidFill>
              </a:rPr>
              <a:t>app.</a:t>
            </a:r>
            <a:r>
              <a:rPr lang="en-US" sz="1400" dirty="0" err="1">
                <a:solidFill>
                  <a:srgbClr val="00855F"/>
                </a:solidFill>
              </a:rPr>
              <a:t>UseEndpoints</a:t>
            </a:r>
            <a:r>
              <a:rPr lang="en-US" sz="1400" dirty="0">
                <a:solidFill>
                  <a:srgbClr val="383838"/>
                </a:solidFill>
              </a:rPr>
              <a:t>(</a:t>
            </a:r>
            <a:r>
              <a:rPr lang="en-US" sz="1400" dirty="0">
                <a:solidFill>
                  <a:schemeClr val="bg1"/>
                </a:solidFill>
              </a:rPr>
              <a:t>endpoints =&gt; </a:t>
            </a:r>
            <a:r>
              <a:rPr lang="en-US" sz="1400" dirty="0">
                <a:solidFill>
                  <a:srgbClr val="383838"/>
                </a:solidFill>
              </a:rPr>
              <a:t>{ </a:t>
            </a:r>
            <a:r>
              <a:rPr lang="en-US" sz="1400" dirty="0" err="1">
                <a:solidFill>
                  <a:srgbClr val="383838"/>
                </a:solidFill>
              </a:rPr>
              <a:t>endpoints.</a:t>
            </a:r>
            <a:r>
              <a:rPr lang="en-US" sz="1400" dirty="0" err="1">
                <a:solidFill>
                  <a:srgbClr val="00855F"/>
                </a:solidFill>
              </a:rPr>
              <a:t>MapRazorPages</a:t>
            </a:r>
            <a:r>
              <a:rPr lang="en-US" sz="1400" dirty="0">
                <a:solidFill>
                  <a:srgbClr val="383838"/>
                </a:solidFill>
              </a:rPr>
              <a:t>(); });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    }</a:t>
            </a:r>
            <a:br>
              <a:rPr lang="en-US" sz="1400" dirty="0">
                <a:solidFill>
                  <a:srgbClr val="383838"/>
                </a:solidFill>
              </a:rPr>
            </a:br>
            <a:r>
              <a:rPr lang="en-US" sz="1400" dirty="0">
                <a:solidFill>
                  <a:srgbClr val="383838"/>
                </a:solidFill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138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9C06-2880-EA46-A147-5A70E305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25E0A-652E-F74B-AD65-5EF5A9074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Pages folder</a:t>
            </a:r>
          </a:p>
          <a:p>
            <a:pPr lvl="1"/>
            <a:r>
              <a:rPr lang="en-US" i="1" dirty="0"/>
              <a:t>_</a:t>
            </a:r>
            <a:r>
              <a:rPr lang="en-US" i="1" dirty="0" err="1"/>
              <a:t>ViewImports.cshtml</a:t>
            </a:r>
            <a:r>
              <a:rPr lang="en-US" dirty="0"/>
              <a:t> - Razor directives imported into every page</a:t>
            </a:r>
          </a:p>
          <a:p>
            <a:pPr lvl="1"/>
            <a:r>
              <a:rPr lang="en-US" i="1" dirty="0"/>
              <a:t>_</a:t>
            </a:r>
            <a:r>
              <a:rPr lang="en-US" i="1" dirty="0" err="1"/>
              <a:t>ViewStart.cshtml</a:t>
            </a:r>
            <a:r>
              <a:rPr lang="en-US" i="1" dirty="0"/>
              <a:t> – Sets the Layout property for every page</a:t>
            </a:r>
          </a:p>
          <a:p>
            <a:pPr lvl="1"/>
            <a:r>
              <a:rPr lang="en-US" i="1" dirty="0"/>
              <a:t>Shared/_</a:t>
            </a:r>
            <a:r>
              <a:rPr lang="en-US" i="1" dirty="0" err="1"/>
              <a:t>Layout.cshtml</a:t>
            </a:r>
            <a:r>
              <a:rPr lang="en-US" dirty="0"/>
              <a:t> - layout for every page (can be changed per page)</a:t>
            </a:r>
          </a:p>
          <a:p>
            <a:pPr lvl="1"/>
            <a:endParaRPr lang="en-US" dirty="0"/>
          </a:p>
          <a:p>
            <a:r>
              <a:rPr lang="en-US" dirty="0"/>
              <a:t>Page filename and URL matching</a:t>
            </a:r>
          </a:p>
          <a:p>
            <a:pPr lvl="1"/>
            <a:r>
              <a:rPr lang="en-US" dirty="0"/>
              <a:t>URL path matching is determined by page’s location in file system</a:t>
            </a:r>
          </a:p>
          <a:p>
            <a:pPr lvl="1"/>
            <a:r>
              <a:rPr lang="en-US" dirty="0"/>
              <a:t>/Pages/</a:t>
            </a:r>
            <a:r>
              <a:rPr lang="en-US" dirty="0" err="1"/>
              <a:t>Index.cshtml</a:t>
            </a:r>
            <a:r>
              <a:rPr lang="en-US" dirty="0"/>
              <a:t> -&gt; </a:t>
            </a:r>
            <a:r>
              <a:rPr lang="en-US" dirty="0">
                <a:hlinkClick r:id="rId2"/>
              </a:rPr>
              <a:t>http://.../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http://.../Index</a:t>
            </a:r>
            <a:endParaRPr lang="en-US" dirty="0"/>
          </a:p>
          <a:p>
            <a:pPr lvl="1"/>
            <a:r>
              <a:rPr lang="en-US" dirty="0"/>
              <a:t>/Pages/</a:t>
            </a:r>
            <a:r>
              <a:rPr lang="en-US" dirty="0" err="1"/>
              <a:t>Contact.cshtml</a:t>
            </a:r>
            <a:r>
              <a:rPr lang="en-US" dirty="0"/>
              <a:t> -&gt; </a:t>
            </a:r>
            <a:r>
              <a:rPr lang="en-US" dirty="0">
                <a:hlinkClick r:id="rId4"/>
              </a:rPr>
              <a:t>http://../Contact</a:t>
            </a:r>
            <a:endParaRPr lang="en-US" dirty="0"/>
          </a:p>
          <a:p>
            <a:pPr lvl="1"/>
            <a:r>
              <a:rPr lang="en-US" dirty="0"/>
              <a:t>/Pages/Store/</a:t>
            </a:r>
            <a:r>
              <a:rPr lang="en-US" dirty="0" err="1"/>
              <a:t>Index.cshtml</a:t>
            </a:r>
            <a:r>
              <a:rPr lang="en-US" dirty="0"/>
              <a:t> -&gt; http://.../Store/ or </a:t>
            </a:r>
            <a:r>
              <a:rPr lang="en-US" dirty="0">
                <a:hlinkClick r:id="rId5"/>
              </a:rPr>
              <a:t>http://../Store/Index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738E9-DC5C-244B-9062-B3277223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20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CB59-CB2F-D84B-A341-954BAECE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7387-450C-4144-A310-117C6130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Layout.cshtml</a:t>
            </a:r>
            <a:r>
              <a:rPr lang="en-US" dirty="0"/>
              <a:t> – minimal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@</a:t>
            </a:r>
            <a:r>
              <a:rPr lang="en-US" b="1" i="1" dirty="0" err="1"/>
              <a:t>RenderBody</a:t>
            </a:r>
            <a:r>
              <a:rPr lang="en-US" b="1" i="1" dirty="0"/>
              <a:t> </a:t>
            </a:r>
            <a:r>
              <a:rPr lang="en-US" dirty="0"/>
              <a:t>– output of specific razor page is inserted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96E93-1E40-6747-AFF1-7B5E864B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958AB8-BFAE-0F47-948B-BE31979B18A9}"/>
              </a:ext>
            </a:extLst>
          </p:cNvPr>
          <p:cNvSpPr txBox="1"/>
          <p:nvPr/>
        </p:nvSpPr>
        <p:spPr>
          <a:xfrm>
            <a:off x="1103312" y="2442185"/>
            <a:ext cx="11069352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&lt;!DOCTYPE 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meta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charset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utf-8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meta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viewport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content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width=device-width, initial-scale=1.0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RazorTest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head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@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RenderBody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body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html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1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178C-4FB3-5749-927B-2F308E3E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1C0B-D914-CF4F-806E-9F07416F6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layout has many more features</a:t>
            </a:r>
          </a:p>
          <a:p>
            <a:pPr lvl="1"/>
            <a:r>
              <a:rPr lang="en-US" dirty="0"/>
              <a:t>Bootstrap4 based layout</a:t>
            </a:r>
          </a:p>
          <a:p>
            <a:pPr lvl="1"/>
            <a:r>
              <a:rPr lang="en-US" dirty="0" err="1"/>
              <a:t>Clientside</a:t>
            </a:r>
            <a:r>
              <a:rPr lang="en-US" dirty="0"/>
              <a:t> unobtrusive validation</a:t>
            </a:r>
          </a:p>
          <a:p>
            <a:pPr lvl="1"/>
            <a:r>
              <a:rPr lang="en-US" dirty="0"/>
              <a:t>CDN usage with fallback to local files</a:t>
            </a:r>
          </a:p>
          <a:p>
            <a:pPr lvl="1"/>
            <a:r>
              <a:rPr lang="en-US" dirty="0"/>
              <a:t>App specific </a:t>
            </a:r>
            <a:r>
              <a:rPr lang="en-US" dirty="0" err="1"/>
              <a:t>js</a:t>
            </a:r>
            <a:r>
              <a:rPr lang="en-US" dirty="0"/>
              <a:t> and </a:t>
            </a:r>
            <a:r>
              <a:rPr lang="en-US" dirty="0" err="1"/>
              <a:t>css</a:t>
            </a:r>
            <a:r>
              <a:rPr lang="en-US" dirty="0"/>
              <a:t> (on top of bootstrap)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E189C-A947-0F4F-AE3E-B6AC848F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5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2658-EBCC-C14C-8A0B-D23B34A0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- 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2668-8BA7-7A46-970F-BFD8F03C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 is purely text based protocol, basically you are just sending bunch of key-value pairs from browser to server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6601-A75B-4648-8919-35BE2325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6C004A-151E-9F4D-B7A3-06545C0B1A7E}"/>
              </a:ext>
            </a:extLst>
          </p:cNvPr>
          <p:cNvSpPr txBox="1"/>
          <p:nvPr/>
        </p:nvSpPr>
        <p:spPr>
          <a:xfrm>
            <a:off x="433122" y="3109078"/>
            <a:ext cx="11325756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https://localhost:44363/People/Create HTTP/1.1</a:t>
            </a:r>
          </a:p>
          <a:p>
            <a:r>
              <a:rPr lang="en-US" dirty="0">
                <a:solidFill>
                  <a:schemeClr val="bg1"/>
                </a:solidFill>
              </a:rPr>
              <a:t>Host: localhost:44363</a:t>
            </a:r>
          </a:p>
          <a:p>
            <a:r>
              <a:rPr lang="en-US" dirty="0">
                <a:solidFill>
                  <a:schemeClr val="bg1"/>
                </a:solidFill>
              </a:rPr>
              <a:t>Connection: keep-alive</a:t>
            </a:r>
          </a:p>
          <a:p>
            <a:r>
              <a:rPr lang="en-US" dirty="0">
                <a:solidFill>
                  <a:schemeClr val="bg1"/>
                </a:solidFill>
              </a:rPr>
              <a:t>Upgrade-Insecure-Requests: 1</a:t>
            </a:r>
          </a:p>
          <a:p>
            <a:r>
              <a:rPr lang="en-US" dirty="0">
                <a:solidFill>
                  <a:schemeClr val="bg1"/>
                </a:solidFill>
              </a:rPr>
              <a:t>User-Agent: Mozilla/5.0 (Windows NT 10.0; Win64; x64) </a:t>
            </a:r>
            <a:r>
              <a:rPr lang="en-US" dirty="0" err="1">
                <a:solidFill>
                  <a:schemeClr val="bg1"/>
                </a:solidFill>
              </a:rPr>
              <a:t>AppleWebKit</a:t>
            </a:r>
            <a:r>
              <a:rPr lang="en-US" dirty="0">
                <a:solidFill>
                  <a:schemeClr val="bg1"/>
                </a:solidFill>
              </a:rPr>
              <a:t>/537.36 (KHTML, like Gecko) Chrome/71.0.3578.98 Safari/537.36</a:t>
            </a:r>
          </a:p>
          <a:p>
            <a:r>
              <a:rPr lang="en-US" dirty="0">
                <a:solidFill>
                  <a:schemeClr val="bg1"/>
                </a:solidFill>
              </a:rPr>
              <a:t>Accept: text/</a:t>
            </a:r>
            <a:r>
              <a:rPr lang="en-US" dirty="0" err="1">
                <a:solidFill>
                  <a:schemeClr val="bg1"/>
                </a:solidFill>
              </a:rPr>
              <a:t>html,application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xhtml+xml,application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xml;q</a:t>
            </a:r>
            <a:r>
              <a:rPr lang="en-US" dirty="0">
                <a:solidFill>
                  <a:schemeClr val="bg1"/>
                </a:solidFill>
              </a:rPr>
              <a:t>=0.9,image/</a:t>
            </a:r>
            <a:r>
              <a:rPr lang="en-US" dirty="0" err="1">
                <a:solidFill>
                  <a:schemeClr val="bg1"/>
                </a:solidFill>
              </a:rPr>
              <a:t>webp,image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apng</a:t>
            </a:r>
            <a:r>
              <a:rPr lang="en-US" dirty="0">
                <a:solidFill>
                  <a:schemeClr val="bg1"/>
                </a:solidFill>
              </a:rPr>
              <a:t>,*/*;q=0.8</a:t>
            </a:r>
          </a:p>
          <a:p>
            <a:r>
              <a:rPr lang="en-US" dirty="0" err="1">
                <a:solidFill>
                  <a:schemeClr val="bg1"/>
                </a:solidFill>
              </a:rPr>
              <a:t>Referer</a:t>
            </a:r>
            <a:r>
              <a:rPr lang="en-US" dirty="0">
                <a:solidFill>
                  <a:schemeClr val="bg1"/>
                </a:solidFill>
              </a:rPr>
              <a:t>: https://localhost:44363/People</a:t>
            </a:r>
          </a:p>
          <a:p>
            <a:r>
              <a:rPr lang="en-US" dirty="0">
                <a:solidFill>
                  <a:schemeClr val="bg1"/>
                </a:solidFill>
              </a:rPr>
              <a:t>Accept-Encoding: </a:t>
            </a:r>
            <a:r>
              <a:rPr lang="en-US" dirty="0" err="1">
                <a:solidFill>
                  <a:schemeClr val="bg1"/>
                </a:solidFill>
              </a:rPr>
              <a:t>gzip</a:t>
            </a:r>
            <a:r>
              <a:rPr lang="en-US" dirty="0">
                <a:solidFill>
                  <a:schemeClr val="bg1"/>
                </a:solidFill>
              </a:rPr>
              <a:t>, deflate, </a:t>
            </a:r>
            <a:r>
              <a:rPr lang="en-US" dirty="0" err="1">
                <a:solidFill>
                  <a:schemeClr val="bg1"/>
                </a:solidFill>
              </a:rPr>
              <a:t>br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Accept-Language: </a:t>
            </a:r>
            <a:r>
              <a:rPr lang="en-US" dirty="0" err="1">
                <a:solidFill>
                  <a:schemeClr val="bg1"/>
                </a:solidFill>
              </a:rPr>
              <a:t>en-US,en;q</a:t>
            </a:r>
            <a:r>
              <a:rPr lang="en-US" dirty="0">
                <a:solidFill>
                  <a:schemeClr val="bg1"/>
                </a:solidFill>
              </a:rPr>
              <a:t>=0.9,et;q=0.8</a:t>
            </a:r>
          </a:p>
          <a:p>
            <a:r>
              <a:rPr lang="en-US" dirty="0">
                <a:solidFill>
                  <a:schemeClr val="bg1"/>
                </a:solidFill>
              </a:rPr>
              <a:t>Cookie: _</a:t>
            </a:r>
            <a:r>
              <a:rPr lang="en-US" dirty="0" err="1">
                <a:solidFill>
                  <a:schemeClr val="bg1"/>
                </a:solidFill>
              </a:rPr>
              <a:t>ga</a:t>
            </a:r>
            <a:r>
              <a:rPr lang="en-US" dirty="0">
                <a:solidFill>
                  <a:schemeClr val="bg1"/>
                </a:solidFill>
              </a:rPr>
              <a:t>=GA1.1.1433392067.1524809543; </a:t>
            </a:r>
          </a:p>
        </p:txBody>
      </p:sp>
    </p:spTree>
    <p:extLst>
      <p:ext uri="{BB962C8B-B14F-4D97-AF65-F5344CB8AC3E}">
        <p14:creationId xmlns:p14="http://schemas.microsoft.com/office/powerpoint/2010/main" val="1550115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C75B-0695-9143-A1D4-8AB274A83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6A213-DFEC-D646-8C13-A6BB37F7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Domain and </a:t>
            </a:r>
            <a:br>
              <a:rPr lang="en-US" dirty="0"/>
            </a:br>
            <a:r>
              <a:rPr lang="en-US" dirty="0"/>
              <a:t>DAL in simplest form: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C0B9D-F91E-2648-9E2F-BD2D2FAF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6F4DF-ACD7-3744-ACB2-681C271283A8}"/>
              </a:ext>
            </a:extLst>
          </p:cNvPr>
          <p:cNvSpPr txBox="1"/>
          <p:nvPr/>
        </p:nvSpPr>
        <p:spPr>
          <a:xfrm>
            <a:off x="283535" y="4150658"/>
            <a:ext cx="8683256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DAL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DbContext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DbContextOptions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options)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: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base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(options){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75F104-282F-FF4A-8A70-FBBCF9B568CF}"/>
              </a:ext>
            </a:extLst>
          </p:cNvPr>
          <p:cNvSpPr txBox="1"/>
          <p:nvPr/>
        </p:nvSpPr>
        <p:spPr>
          <a:xfrm>
            <a:off x="4679396" y="1188501"/>
            <a:ext cx="7370838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Domain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PersonId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[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MaxLength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(64,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ErrorMessage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"Too long!"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[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MinLength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(2,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ErrorMessage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"Too short!"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string 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Name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5114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9710F-90FA-6A49-8361-203B76C1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1343B-A779-1B43-856A-D3608DB7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</a:t>
            </a:r>
            <a:r>
              <a:rPr lang="en-US" dirty="0" err="1"/>
              <a:t>dbcontext</a:t>
            </a:r>
            <a:r>
              <a:rPr lang="en-US" dirty="0"/>
              <a:t> in services (Dependency Injection)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E33FA-4595-9B4F-B2EE-56EF5C40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C6DA-B49F-E647-AE52-F81E7D772D30}"/>
              </a:ext>
            </a:extLst>
          </p:cNvPr>
          <p:cNvSpPr txBox="1"/>
          <p:nvPr/>
        </p:nvSpPr>
        <p:spPr>
          <a:xfrm>
            <a:off x="3232298" y="2672317"/>
            <a:ext cx="8357191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ConfigureServices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IServiceCollection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services)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services.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AddDbContext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&gt;(options =&gt;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options.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UseInMemoryDatabase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900512"/>
                </a:solidFill>
                <a:latin typeface="Menlo" panose="020B0609030804020204" pitchFamily="49" charset="0"/>
              </a:rPr>
              <a:t>inmemorydb</a:t>
            </a:r>
            <a:r>
              <a:rPr lang="en-US" dirty="0">
                <a:solidFill>
                  <a:srgbClr val="900512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)); 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services.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AddRazorPages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4540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79D3-A8F8-2F4B-94EB-32E80BC4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90D7F-6EED-7940-8C21-017E07039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2986679" cy="4195481"/>
          </a:xfrm>
        </p:spPr>
        <p:txBody>
          <a:bodyPr/>
          <a:lstStyle/>
          <a:p>
            <a:r>
              <a:rPr lang="en-US" dirty="0"/>
              <a:t>Access the </a:t>
            </a:r>
            <a:r>
              <a:rPr lang="en-US" dirty="0" err="1"/>
              <a:t>db</a:t>
            </a:r>
            <a:r>
              <a:rPr lang="en-US" dirty="0"/>
              <a:t> in </a:t>
            </a:r>
            <a:r>
              <a:rPr lang="en-US" dirty="0" err="1"/>
              <a:t>IndexModel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B875-C896-024C-9BD0-C381C1B74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9A8BD4-698A-7749-A2E9-F54AA21651BE}"/>
              </a:ext>
            </a:extLst>
          </p:cNvPr>
          <p:cNvSpPr txBox="1"/>
          <p:nvPr/>
        </p:nvSpPr>
        <p:spPr>
          <a:xfrm>
            <a:off x="4089991" y="1382233"/>
            <a:ext cx="7931889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IndexModel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IndexModel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Persons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107A78"/>
                </a:solidFill>
                <a:latin typeface="Menlo" panose="020B0609030804020204" pitchFamily="49" charset="0"/>
              </a:rPr>
              <a:t>ToList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7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33645-67AC-4F48-9CF0-04A9A21C1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0F636-A2C7-A648-89E3-8A749CB2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 data in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F6C57-ECB9-E04C-98A9-FF51D3A2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B6392-4DBD-9547-B92F-ABA48875B8D3}"/>
              </a:ext>
            </a:extLst>
          </p:cNvPr>
          <p:cNvSpPr txBox="1"/>
          <p:nvPr/>
        </p:nvSpPr>
        <p:spPr>
          <a:xfrm>
            <a:off x="5068185" y="1913861"/>
            <a:ext cx="6840279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IndexModel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&gt;Contacts in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@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Model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ContactCount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D8"/>
                </a:solidFill>
                <a:latin typeface="Menlo" panose="020B06090308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person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in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Model.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&gt;@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person.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0083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7FAC-B9FA-804C-AD70-1E88EFAA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9F48-E36F-C143-9A25-7D286D37F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5368371" cy="4195481"/>
          </a:xfrm>
        </p:spPr>
        <p:txBody>
          <a:bodyPr/>
          <a:lstStyle/>
          <a:p>
            <a:r>
              <a:rPr lang="en-US" dirty="0" err="1"/>
              <a:t>ContactModel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BindProperty</a:t>
            </a:r>
            <a:r>
              <a:rPr lang="en-US" dirty="0"/>
              <a:t> – binds data in HTTP post to C# properties</a:t>
            </a:r>
          </a:p>
          <a:p>
            <a:r>
              <a:rPr lang="en-US" dirty="0"/>
              <a:t>Does not work in case of GET, use</a:t>
            </a:r>
            <a:br>
              <a:rPr lang="en-US" dirty="0"/>
            </a:br>
            <a:r>
              <a:rPr lang="en-US" dirty="0"/>
              <a:t>[</a:t>
            </a:r>
            <a:r>
              <a:rPr lang="en-US" dirty="0" err="1"/>
              <a:t>BindProperty</a:t>
            </a:r>
            <a:r>
              <a:rPr lang="en-US" dirty="0"/>
              <a:t>(</a:t>
            </a:r>
            <a:r>
              <a:rPr lang="en-US" dirty="0" err="1"/>
              <a:t>SupportsGet</a:t>
            </a:r>
            <a:r>
              <a:rPr lang="en-US" dirty="0"/>
              <a:t> = true)]</a:t>
            </a:r>
          </a:p>
          <a:p>
            <a:r>
              <a:rPr lang="en-US" dirty="0"/>
              <a:t>To bind all public properties, use [</a:t>
            </a:r>
            <a:r>
              <a:rPr lang="en-US" dirty="0" err="1"/>
              <a:t>BindProperties</a:t>
            </a:r>
            <a:r>
              <a:rPr lang="en-US" dirty="0"/>
              <a:t>] on top of class.</a:t>
            </a:r>
          </a:p>
          <a:p>
            <a:r>
              <a:rPr lang="en-US" dirty="0"/>
              <a:t>Binding searches for key-value pairs from (and in order): Form, Body, Route, Query string, Uploaded files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EADFA-2306-5F40-9ABC-BA184A7F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2DDC70-43B9-C446-B791-F311640337EB}"/>
              </a:ext>
            </a:extLst>
          </p:cNvPr>
          <p:cNvSpPr txBox="1"/>
          <p:nvPr/>
        </p:nvSpPr>
        <p:spPr>
          <a:xfrm>
            <a:off x="6528391" y="1226289"/>
            <a:ext cx="5504416" cy="54784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ContactModel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sz="1400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private </a:t>
            </a:r>
            <a:r>
              <a:rPr lang="en-US" sz="1400" dirty="0" err="1">
                <a:solidFill>
                  <a:srgbClr val="0000D8"/>
                </a:solidFill>
                <a:latin typeface="Menlo" panose="020B0609030804020204" pitchFamily="49" charset="0"/>
              </a:rPr>
              <a:t>readonly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ContactModel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AppDbContext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=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db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// bind data on incoming http post request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[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BindProperty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]</a:t>
            </a:r>
            <a:endParaRPr lang="en-US" sz="1400" dirty="0">
              <a:solidFill>
                <a:srgbClr val="0F6F03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F6F03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Person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Person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public </a:t>
            </a:r>
            <a:r>
              <a:rPr lang="en-US" sz="1400" dirty="0" err="1">
                <a:solidFill>
                  <a:srgbClr val="000078"/>
                </a:solidFill>
                <a:latin typeface="Menlo" panose="020B0609030804020204" pitchFamily="49" charset="0"/>
              </a:rPr>
              <a:t>IActionResult</a:t>
            </a:r>
            <a:r>
              <a:rPr lang="en-US" sz="1400" dirty="0">
                <a:solidFill>
                  <a:srgbClr val="000078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if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(!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ModelState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IsValid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return </a:t>
            </a:r>
            <a:r>
              <a:rPr lang="en-US" sz="1400" dirty="0">
                <a:solidFill>
                  <a:srgbClr val="107A78"/>
                </a:solidFill>
                <a:latin typeface="Menlo" panose="020B0609030804020204" pitchFamily="49" charset="0"/>
              </a:rPr>
              <a:t>Page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Persons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Add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Person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6B006D"/>
                </a:solidFill>
                <a:latin typeface="Menlo" panose="020B0609030804020204" pitchFamily="49" charset="0"/>
              </a:rPr>
              <a:t>_</a:t>
            </a:r>
            <a:r>
              <a:rPr lang="en-US" sz="1400" dirty="0" err="1">
                <a:solidFill>
                  <a:srgbClr val="6B006D"/>
                </a:solidFill>
                <a:latin typeface="Menlo" panose="020B0609030804020204" pitchFamily="49" charset="0"/>
              </a:rPr>
              <a:t>db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SaveChanges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sz="1400" dirty="0">
                <a:solidFill>
                  <a:srgbClr val="0000D8"/>
                </a:solidFill>
                <a:latin typeface="Menlo" panose="020B0609030804020204" pitchFamily="49" charset="0"/>
              </a:rPr>
              <a:t>return </a:t>
            </a:r>
            <a:r>
              <a:rPr lang="en-US" sz="1400" dirty="0" err="1">
                <a:solidFill>
                  <a:srgbClr val="107A78"/>
                </a:solidFill>
                <a:latin typeface="Menlo" panose="020B0609030804020204" pitchFamily="49" charset="0"/>
              </a:rPr>
              <a:t>RedirectToPage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00512"/>
                </a:solidFill>
                <a:latin typeface="Menlo" panose="020B0609030804020204" pitchFamily="49" charset="0"/>
              </a:rPr>
              <a:t>"/Index"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1873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E4D30-15F9-C645-B7FE-A3EC2FBE0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9BE6E-222E-3344-9CCF-9DCA826A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Contact.cshtml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B0356-B013-534B-A620-B6037A2F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0BE5C7-4844-1442-9F99-EBEEDC01A3A9}"/>
              </a:ext>
            </a:extLst>
          </p:cNvPr>
          <p:cNvSpPr txBox="1"/>
          <p:nvPr/>
        </p:nvSpPr>
        <p:spPr>
          <a:xfrm>
            <a:off x="2310810" y="2974900"/>
            <a:ext cx="9328298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ContactModel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&gt;Enter your name.&lt;/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asp-validation-summary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All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"&gt;&lt;/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form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method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&gt;FirstName: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input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asp-for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Person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6B006D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input </a:t>
            </a:r>
            <a:r>
              <a:rPr lang="en-US" dirty="0">
                <a:solidFill>
                  <a:srgbClr val="107A78"/>
                </a:solidFill>
                <a:latin typeface="Menlo" panose="020B060903080402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="</a:t>
            </a:r>
            <a:r>
              <a:rPr lang="en-US" dirty="0">
                <a:solidFill>
                  <a:srgbClr val="0000B7"/>
                </a:solidFill>
                <a:latin typeface="Menlo" panose="020B0609030804020204" pitchFamily="49" charset="0"/>
              </a:rPr>
              <a:t>submit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" /&gt;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51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CE744-C9C9-434E-9FBE-69B9173E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D3AD-4E35-754F-8652-61E92A52A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Razor syntax</a:t>
            </a:r>
          </a:p>
          <a:p>
            <a:r>
              <a:rPr lang="en-US" dirty="0"/>
              <a:t>Tag helpers</a:t>
            </a:r>
          </a:p>
          <a:p>
            <a:r>
              <a:rPr lang="en-US" dirty="0"/>
              <a:t>Html helpers</a:t>
            </a:r>
          </a:p>
          <a:p>
            <a:r>
              <a:rPr lang="en-US" dirty="0"/>
              <a:t>Model Validation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22FDD-BDA1-AC42-A7E7-CF557062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62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F3F7-B7AD-3748-B499-20026B8E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 – Realistic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45D7-8932-D945-BA4E-4800F42F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app in Web</a:t>
            </a:r>
          </a:p>
          <a:p>
            <a:pPr lvl="1"/>
            <a:r>
              <a:rPr lang="en-US" dirty="0"/>
              <a:t>Domain models</a:t>
            </a:r>
          </a:p>
          <a:p>
            <a:pPr lvl="1"/>
            <a:r>
              <a:rPr lang="en-US" dirty="0"/>
              <a:t>DB integration</a:t>
            </a:r>
          </a:p>
          <a:p>
            <a:pPr lvl="1"/>
            <a:r>
              <a:rPr lang="en-US" dirty="0"/>
              <a:t>Services – Dependency Injection</a:t>
            </a:r>
          </a:p>
          <a:p>
            <a:pPr lvl="1"/>
            <a:r>
              <a:rPr lang="en-US" dirty="0"/>
              <a:t>CRUD EF pages  - scaffolding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1ABF7-34E9-3243-87D1-54010CF5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0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2658-EBCC-C14C-8A0B-D23B34A0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– GET -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2668-8BA7-7A46-970F-BFD8F03C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6601-A75B-4648-8919-35BE2325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25B06-A6E6-5F43-89A9-02528BC6BD84}"/>
              </a:ext>
            </a:extLst>
          </p:cNvPr>
          <p:cNvSpPr txBox="1"/>
          <p:nvPr/>
        </p:nvSpPr>
        <p:spPr>
          <a:xfrm>
            <a:off x="712522" y="1693334"/>
            <a:ext cx="10766956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HTTP/1.1 </a:t>
            </a:r>
            <a:r>
              <a:rPr lang="en-US" b="1" dirty="0">
                <a:solidFill>
                  <a:schemeClr val="bg1"/>
                </a:solidFill>
              </a:rPr>
              <a:t>200 OK</a:t>
            </a:r>
          </a:p>
          <a:p>
            <a:r>
              <a:rPr lang="en-US" dirty="0">
                <a:solidFill>
                  <a:schemeClr val="bg1"/>
                </a:solidFill>
              </a:rPr>
              <a:t>Cache-Control: no-cache, no-store</a:t>
            </a:r>
          </a:p>
          <a:p>
            <a:r>
              <a:rPr lang="en-US" dirty="0">
                <a:solidFill>
                  <a:schemeClr val="bg1"/>
                </a:solidFill>
              </a:rPr>
              <a:t>Pragma: no-cache</a:t>
            </a:r>
          </a:p>
          <a:p>
            <a:r>
              <a:rPr lang="en-US" dirty="0">
                <a:solidFill>
                  <a:schemeClr val="bg1"/>
                </a:solidFill>
              </a:rPr>
              <a:t>Content-Type: text/html; charset=utf-8</a:t>
            </a:r>
          </a:p>
          <a:p>
            <a:r>
              <a:rPr lang="en-US" dirty="0">
                <a:solidFill>
                  <a:schemeClr val="bg1"/>
                </a:solidFill>
              </a:rPr>
              <a:t>Server: Microsoft-IIS/10.0</a:t>
            </a:r>
          </a:p>
          <a:p>
            <a:r>
              <a:rPr lang="en-US" dirty="0">
                <a:solidFill>
                  <a:schemeClr val="bg1"/>
                </a:solidFill>
              </a:rPr>
              <a:t>X-</a:t>
            </a:r>
            <a:r>
              <a:rPr lang="en-US" dirty="0" err="1">
                <a:solidFill>
                  <a:schemeClr val="bg1"/>
                </a:solidFill>
              </a:rPr>
              <a:t>SourceFiles</a:t>
            </a:r>
            <a:r>
              <a:rPr lang="en-US" dirty="0">
                <a:solidFill>
                  <a:schemeClr val="bg1"/>
                </a:solidFill>
              </a:rPr>
              <a:t>: =?UTF-8?B?QzpcVXNlcnNcYWthdmVyXHNvdXJjZVxyZXBvc1xIVFRQVGVzdFxXZWJBcHBcUGVvcGxlXENyZWF0ZQ==?=</a:t>
            </a:r>
          </a:p>
          <a:p>
            <a:r>
              <a:rPr lang="en-US" dirty="0">
                <a:solidFill>
                  <a:schemeClr val="bg1"/>
                </a:solidFill>
              </a:rPr>
              <a:t>X-Powered-By: ASP.NET</a:t>
            </a:r>
          </a:p>
          <a:p>
            <a:r>
              <a:rPr lang="en-US" dirty="0">
                <a:solidFill>
                  <a:schemeClr val="bg1"/>
                </a:solidFill>
              </a:rPr>
              <a:t>Date: Sat, 26 Jan 2019 12:24:13 GMT</a:t>
            </a:r>
          </a:p>
          <a:p>
            <a:r>
              <a:rPr lang="en-US" dirty="0">
                <a:solidFill>
                  <a:schemeClr val="bg1"/>
                </a:solidFill>
              </a:rPr>
              <a:t>Content-Length: 3367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&lt;!DOCTYPE html&gt;</a:t>
            </a:r>
          </a:p>
          <a:p>
            <a:r>
              <a:rPr lang="en-US" dirty="0">
                <a:solidFill>
                  <a:schemeClr val="bg1"/>
                </a:solidFill>
              </a:rPr>
              <a:t>&lt;html&gt;</a:t>
            </a:r>
          </a:p>
          <a:p>
            <a:r>
              <a:rPr lang="en-US" dirty="0">
                <a:solidFill>
                  <a:schemeClr val="bg1"/>
                </a:solidFill>
              </a:rPr>
              <a:t>&lt;head&gt;</a:t>
            </a:r>
          </a:p>
          <a:p>
            <a:r>
              <a:rPr lang="en-US" dirty="0">
                <a:solidFill>
                  <a:schemeClr val="bg1"/>
                </a:solidFill>
              </a:rPr>
              <a:t>    &lt;meta charset="utf-8" /&gt;</a:t>
            </a:r>
          </a:p>
          <a:p>
            <a:r>
              <a:rPr lang="en-US" dirty="0">
                <a:solidFill>
                  <a:schemeClr val="bg1"/>
                </a:solidFill>
              </a:rPr>
              <a:t>    &lt;meta name="viewport" content="width=device-width, initial-scale=1.0" /&gt;</a:t>
            </a:r>
          </a:p>
          <a:p>
            <a:r>
              <a:rPr lang="en-US" dirty="0">
                <a:solidFill>
                  <a:schemeClr val="bg1"/>
                </a:solidFill>
              </a:rPr>
              <a:t>    &lt;title&gt;Create - WebApp&lt;/title&gt;</a:t>
            </a:r>
          </a:p>
        </p:txBody>
      </p:sp>
    </p:spTree>
    <p:extLst>
      <p:ext uri="{BB962C8B-B14F-4D97-AF65-F5344CB8AC3E}">
        <p14:creationId xmlns:p14="http://schemas.microsoft.com/office/powerpoint/2010/main" val="40115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2658-EBCC-C14C-8A0B-D23B34A0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-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2668-8BA7-7A46-970F-BFD8F03C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6601-A75B-4648-8919-35BE2325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2EFFB-8368-7F48-B315-7BE104E665C9}"/>
              </a:ext>
            </a:extLst>
          </p:cNvPr>
          <p:cNvSpPr txBox="1"/>
          <p:nvPr/>
        </p:nvSpPr>
        <p:spPr>
          <a:xfrm>
            <a:off x="474133" y="1337734"/>
            <a:ext cx="11557000" cy="535531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POST https://localhost:44363/People/Create HTTP/1.1</a:t>
            </a:r>
          </a:p>
          <a:p>
            <a:r>
              <a:rPr lang="en-US" dirty="0">
                <a:solidFill>
                  <a:schemeClr val="bg1"/>
                </a:solidFill>
              </a:rPr>
              <a:t>Host: localhost:44363</a:t>
            </a:r>
          </a:p>
          <a:p>
            <a:r>
              <a:rPr lang="en-US" dirty="0">
                <a:solidFill>
                  <a:schemeClr val="bg1"/>
                </a:solidFill>
              </a:rPr>
              <a:t>Connection: keep-alive</a:t>
            </a:r>
          </a:p>
          <a:p>
            <a:r>
              <a:rPr lang="en-US" dirty="0">
                <a:solidFill>
                  <a:schemeClr val="bg1"/>
                </a:solidFill>
              </a:rPr>
              <a:t>Content-Length: 194</a:t>
            </a:r>
          </a:p>
          <a:p>
            <a:r>
              <a:rPr lang="en-US" dirty="0">
                <a:solidFill>
                  <a:schemeClr val="bg1"/>
                </a:solidFill>
              </a:rPr>
              <a:t>Cache-Control: max-age=0</a:t>
            </a:r>
          </a:p>
          <a:p>
            <a:r>
              <a:rPr lang="en-US" dirty="0">
                <a:solidFill>
                  <a:schemeClr val="bg1"/>
                </a:solidFill>
              </a:rPr>
              <a:t>Origin: https://localhost:44363</a:t>
            </a:r>
          </a:p>
          <a:p>
            <a:r>
              <a:rPr lang="en-US" dirty="0">
                <a:solidFill>
                  <a:schemeClr val="bg1"/>
                </a:solidFill>
              </a:rPr>
              <a:t>Upgrade-Insecure-Requests: 1</a:t>
            </a:r>
          </a:p>
          <a:p>
            <a:r>
              <a:rPr lang="en-US" dirty="0">
                <a:solidFill>
                  <a:schemeClr val="bg1"/>
                </a:solidFill>
              </a:rPr>
              <a:t>Content-Type: application/x-www-form-</a:t>
            </a:r>
            <a:r>
              <a:rPr lang="en-US" dirty="0" err="1">
                <a:solidFill>
                  <a:schemeClr val="bg1"/>
                </a:solidFill>
              </a:rPr>
              <a:t>urlencoded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User-Agent: Mozilla/5.0 (Windows NT 10.0; Win64; x64) </a:t>
            </a:r>
            <a:r>
              <a:rPr lang="en-US" dirty="0" err="1">
                <a:solidFill>
                  <a:schemeClr val="bg1"/>
                </a:solidFill>
              </a:rPr>
              <a:t>AppleWebKit</a:t>
            </a:r>
            <a:r>
              <a:rPr lang="en-US" dirty="0">
                <a:solidFill>
                  <a:schemeClr val="bg1"/>
                </a:solidFill>
              </a:rPr>
              <a:t>/537.36 (KHTML, like Gecko) Chrome/71.0.3578.98 Safari/537.36</a:t>
            </a:r>
          </a:p>
          <a:p>
            <a:r>
              <a:rPr lang="en-US" dirty="0">
                <a:solidFill>
                  <a:schemeClr val="bg1"/>
                </a:solidFill>
              </a:rPr>
              <a:t>Accept: text/</a:t>
            </a:r>
            <a:r>
              <a:rPr lang="en-US" dirty="0" err="1">
                <a:solidFill>
                  <a:schemeClr val="bg1"/>
                </a:solidFill>
              </a:rPr>
              <a:t>html,application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xhtml+xml,application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xml;q</a:t>
            </a:r>
            <a:r>
              <a:rPr lang="en-US" dirty="0">
                <a:solidFill>
                  <a:schemeClr val="bg1"/>
                </a:solidFill>
              </a:rPr>
              <a:t>=0.9,image/</a:t>
            </a:r>
            <a:r>
              <a:rPr lang="en-US" dirty="0" err="1">
                <a:solidFill>
                  <a:schemeClr val="bg1"/>
                </a:solidFill>
              </a:rPr>
              <a:t>webp,image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apng</a:t>
            </a:r>
            <a:r>
              <a:rPr lang="en-US" dirty="0">
                <a:solidFill>
                  <a:schemeClr val="bg1"/>
                </a:solidFill>
              </a:rPr>
              <a:t>,*/*;q=0.8</a:t>
            </a:r>
          </a:p>
          <a:p>
            <a:r>
              <a:rPr lang="en-US" dirty="0" err="1">
                <a:solidFill>
                  <a:schemeClr val="bg1"/>
                </a:solidFill>
              </a:rPr>
              <a:t>Referer</a:t>
            </a:r>
            <a:r>
              <a:rPr lang="en-US" dirty="0">
                <a:solidFill>
                  <a:schemeClr val="bg1"/>
                </a:solidFill>
              </a:rPr>
              <a:t>: https://localhost:44363/People/Create</a:t>
            </a:r>
          </a:p>
          <a:p>
            <a:r>
              <a:rPr lang="en-US" dirty="0">
                <a:solidFill>
                  <a:schemeClr val="bg1"/>
                </a:solidFill>
              </a:rPr>
              <a:t>Accept-Encoding: </a:t>
            </a:r>
            <a:r>
              <a:rPr lang="en-US" dirty="0" err="1">
                <a:solidFill>
                  <a:schemeClr val="bg1"/>
                </a:solidFill>
              </a:rPr>
              <a:t>gzip</a:t>
            </a:r>
            <a:r>
              <a:rPr lang="en-US" dirty="0">
                <a:solidFill>
                  <a:schemeClr val="bg1"/>
                </a:solidFill>
              </a:rPr>
              <a:t>, deflate, </a:t>
            </a:r>
            <a:r>
              <a:rPr lang="en-US" dirty="0" err="1">
                <a:solidFill>
                  <a:schemeClr val="bg1"/>
                </a:solidFill>
              </a:rPr>
              <a:t>br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Accept-Language: </a:t>
            </a:r>
            <a:r>
              <a:rPr lang="en-US" dirty="0" err="1">
                <a:solidFill>
                  <a:schemeClr val="bg1"/>
                </a:solidFill>
              </a:rPr>
              <a:t>en-US,en;q</a:t>
            </a:r>
            <a:r>
              <a:rPr lang="en-US" dirty="0">
                <a:solidFill>
                  <a:schemeClr val="bg1"/>
                </a:solidFill>
              </a:rPr>
              <a:t>=0.9,et;q=0.8</a:t>
            </a:r>
          </a:p>
          <a:p>
            <a:r>
              <a:rPr lang="en-US" dirty="0">
                <a:solidFill>
                  <a:schemeClr val="bg1"/>
                </a:solidFill>
              </a:rPr>
              <a:t>Cookie: _</a:t>
            </a:r>
            <a:r>
              <a:rPr lang="en-US" dirty="0" err="1">
                <a:solidFill>
                  <a:schemeClr val="bg1"/>
                </a:solidFill>
              </a:rPr>
              <a:t>ga</a:t>
            </a:r>
            <a:r>
              <a:rPr lang="en-US" dirty="0">
                <a:solidFill>
                  <a:schemeClr val="bg1"/>
                </a:solidFill>
              </a:rPr>
              <a:t>=GA1.1.1433392067.1524809543;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Name=Andres</a:t>
            </a:r>
            <a:r>
              <a:rPr lang="en-US" dirty="0">
                <a:solidFill>
                  <a:schemeClr val="bg1"/>
                </a:solidFill>
              </a:rPr>
              <a:t>&amp;__</a:t>
            </a:r>
            <a:r>
              <a:rPr lang="en-US" dirty="0" err="1">
                <a:solidFill>
                  <a:schemeClr val="bg1"/>
                </a:solidFill>
              </a:rPr>
              <a:t>RequestVerificationToken</a:t>
            </a:r>
            <a:r>
              <a:rPr lang="en-US" dirty="0">
                <a:solidFill>
                  <a:schemeClr val="bg1"/>
                </a:solidFill>
              </a:rPr>
              <a:t>=CfDJ8JXfYWVYzpxPgG_38dOFAzHQGkoaDtNMXtzBr3vNUFUDOYe7XT_ueh6IMyEfRXYWTTOvd2Bjm8gxjOwN8jRBGngeIIKZmnJB-xD4Wvd1enqy0M5GrgAWVgAOg0vZPgHNzvIYDBTmwJqi3L2WYM-5mm4</a:t>
            </a:r>
          </a:p>
        </p:txBody>
      </p:sp>
    </p:spTree>
    <p:extLst>
      <p:ext uri="{BB962C8B-B14F-4D97-AF65-F5344CB8AC3E}">
        <p14:creationId xmlns:p14="http://schemas.microsoft.com/office/powerpoint/2010/main" val="275063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2658-EBCC-C14C-8A0B-D23B34A0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HTTP- POST -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2668-8BA7-7A46-970F-BFD8F03C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6601-A75B-4648-8919-35BE2325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D3021-2A54-D34B-A338-287736F11F1B}"/>
              </a:ext>
            </a:extLst>
          </p:cNvPr>
          <p:cNvSpPr txBox="1"/>
          <p:nvPr/>
        </p:nvSpPr>
        <p:spPr>
          <a:xfrm>
            <a:off x="1168400" y="2052918"/>
            <a:ext cx="7052733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HTTP/1.1 </a:t>
            </a:r>
            <a:r>
              <a:rPr lang="en-US" b="1" dirty="0">
                <a:solidFill>
                  <a:schemeClr val="bg1"/>
                </a:solidFill>
              </a:rPr>
              <a:t>302 Found</a:t>
            </a:r>
          </a:p>
          <a:p>
            <a:r>
              <a:rPr lang="en-US" dirty="0">
                <a:solidFill>
                  <a:schemeClr val="bg1"/>
                </a:solidFill>
              </a:rPr>
              <a:t>Location: /People</a:t>
            </a:r>
          </a:p>
          <a:p>
            <a:r>
              <a:rPr lang="en-US" dirty="0">
                <a:solidFill>
                  <a:schemeClr val="bg1"/>
                </a:solidFill>
              </a:rPr>
              <a:t>Server: Microsoft-IIS/10.0</a:t>
            </a:r>
          </a:p>
          <a:p>
            <a:r>
              <a:rPr lang="en-US" dirty="0">
                <a:solidFill>
                  <a:schemeClr val="bg1"/>
                </a:solidFill>
              </a:rPr>
              <a:t>X-</a:t>
            </a:r>
            <a:r>
              <a:rPr lang="en-US" dirty="0" err="1">
                <a:solidFill>
                  <a:schemeClr val="bg1"/>
                </a:solidFill>
              </a:rPr>
              <a:t>SourceFiles</a:t>
            </a:r>
            <a:r>
              <a:rPr lang="en-US" dirty="0">
                <a:solidFill>
                  <a:schemeClr val="bg1"/>
                </a:solidFill>
              </a:rPr>
              <a:t>: =?UTF-8?B?QzpcVXNlcnNcYWthdmVyXHNvdXJjZVxyZXBvc1xIVFRQVGVzdFxXZWJBcHBcUGVvcGxlXENyZWF0ZQ==?=</a:t>
            </a:r>
          </a:p>
          <a:p>
            <a:r>
              <a:rPr lang="en-US" dirty="0">
                <a:solidFill>
                  <a:schemeClr val="bg1"/>
                </a:solidFill>
              </a:rPr>
              <a:t>X-Powered-By: ASP.NET</a:t>
            </a:r>
          </a:p>
          <a:p>
            <a:r>
              <a:rPr lang="en-US" dirty="0">
                <a:solidFill>
                  <a:schemeClr val="bg1"/>
                </a:solidFill>
              </a:rPr>
              <a:t>Date: Sat, 26 Jan 2019 12:17:16 GMT</a:t>
            </a:r>
          </a:p>
          <a:p>
            <a:r>
              <a:rPr lang="en-US" dirty="0">
                <a:solidFill>
                  <a:schemeClr val="bg1"/>
                </a:solidFill>
              </a:rPr>
              <a:t>Content-Length: 0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3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2658-EBCC-C14C-8A0B-D23B34A03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– HTTP – response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E2668-8BA7-7A46-970F-BFD8F03C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1xx Informational response</a:t>
            </a:r>
          </a:p>
          <a:p>
            <a:pPr lvl="1"/>
            <a:r>
              <a:rPr lang="en-US" dirty="0"/>
              <a:t>100 continue, 101 switching protocols</a:t>
            </a:r>
          </a:p>
          <a:p>
            <a:r>
              <a:rPr lang="en-US" dirty="0"/>
              <a:t>2xx Success</a:t>
            </a:r>
          </a:p>
          <a:p>
            <a:pPr lvl="1"/>
            <a:r>
              <a:rPr lang="en-US" dirty="0"/>
              <a:t>200 OK, 201 Created, 202 Accepted, 204 No Content</a:t>
            </a:r>
          </a:p>
          <a:p>
            <a:r>
              <a:rPr lang="en-US" dirty="0"/>
              <a:t>3xx Redirection</a:t>
            </a:r>
          </a:p>
          <a:p>
            <a:pPr lvl="1"/>
            <a:r>
              <a:rPr lang="en-US" dirty="0"/>
              <a:t>300 Multiple choices, 301 Moved Permanently, 302 Found, 303 See other, 304 Not Modified</a:t>
            </a:r>
          </a:p>
          <a:p>
            <a:r>
              <a:rPr lang="en-US" dirty="0"/>
              <a:t>4xx Client errors</a:t>
            </a:r>
          </a:p>
          <a:p>
            <a:pPr lvl="1"/>
            <a:r>
              <a:rPr lang="en-US" dirty="0"/>
              <a:t>400 Bad Request, 401 Unauthorized, 403 Forbidden, 404 Not Found, 409 Conflict</a:t>
            </a:r>
          </a:p>
          <a:p>
            <a:r>
              <a:rPr lang="en-US" dirty="0"/>
              <a:t>5xx Server errors</a:t>
            </a:r>
          </a:p>
          <a:p>
            <a:pPr lvl="1"/>
            <a:r>
              <a:rPr lang="en-US" dirty="0"/>
              <a:t>500 Internal Server Error, 501 Not implemented, 503 Service Unavailable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A6601-A75B-4648-8919-35BE2325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0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n-US" dirty="0"/>
              <a:t>ASP.NET Core MVC – full and complex web application development framework</a:t>
            </a:r>
          </a:p>
          <a:p>
            <a:r>
              <a:rPr lang="en-US" dirty="0"/>
              <a:t>Razor Pages – new aspect of ASP.NET, meant for page-focused workflows</a:t>
            </a:r>
          </a:p>
          <a:p>
            <a:r>
              <a:rPr lang="en-US" dirty="0"/>
              <a:t>Simpler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1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549F-8469-0549-A2C5-2271D054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723A-12AE-F441-8604-7A752E5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page consists of two files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pagename</a:t>
            </a:r>
            <a:r>
              <a:rPr lang="en-US" dirty="0"/>
              <a:t>&gt;.</a:t>
            </a:r>
            <a:r>
              <a:rPr lang="en-US" dirty="0" err="1"/>
              <a:t>cshtml</a:t>
            </a:r>
            <a:r>
              <a:rPr lang="en-US" dirty="0"/>
              <a:t> – HTML/Razor file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pagename</a:t>
            </a:r>
            <a:r>
              <a:rPr lang="en-US" dirty="0"/>
              <a:t>&gt;.</a:t>
            </a:r>
            <a:r>
              <a:rPr lang="en-US" dirty="0" err="1"/>
              <a:t>cshtml.cs</a:t>
            </a:r>
            <a:r>
              <a:rPr lang="en-US" dirty="0"/>
              <a:t> – C# code file, containing  data and methods for servicing different web verbs (POST, GET and others)</a:t>
            </a:r>
          </a:p>
          <a:p>
            <a:r>
              <a:rPr lang="en-US" dirty="0"/>
              <a:t>Razor</a:t>
            </a:r>
          </a:p>
          <a:p>
            <a:pPr lvl="1"/>
            <a:r>
              <a:rPr lang="en-US" dirty="0"/>
              <a:t>Microsoft developed language for mixing C# and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A435F-1672-E041-AA60-40A7E5F1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6D812-7172-C34F-BCDC-CBF0DFB8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Razor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31C0F-F709-4748-999D-570A169A3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</a:t>
            </a:r>
            <a:r>
              <a:rPr lang="en-US" dirty="0" err="1"/>
              <a:t>cshtml</a:t>
            </a:r>
            <a:r>
              <a:rPr lang="en-US" dirty="0"/>
              <a:t> razor page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C# code file (not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378B9-45F3-8E44-B1FB-26E00B4C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471DE3B8-D4FA-AF47-AEA9-4CF525C8C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205" y="1287534"/>
            <a:ext cx="5168900" cy="24257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F085A8-25EB-0745-BD53-634F543485A9}"/>
              </a:ext>
            </a:extLst>
          </p:cNvPr>
          <p:cNvSpPr txBox="1"/>
          <p:nvPr/>
        </p:nvSpPr>
        <p:spPr>
          <a:xfrm>
            <a:off x="2614465" y="2620142"/>
            <a:ext cx="3553475" cy="94090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@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page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&gt;Hello, world!&lt;/</a:t>
            </a:r>
            <a:r>
              <a:rPr lang="en-US" dirty="0">
                <a:solidFill>
                  <a:srgbClr val="6B0003"/>
                </a:solidFill>
                <a:latin typeface="Menlo" panose="020B060903080402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&gt;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09B8A-E01B-1146-9A12-7721E75A88E8}"/>
              </a:ext>
            </a:extLst>
          </p:cNvPr>
          <p:cNvSpPr txBox="1"/>
          <p:nvPr/>
        </p:nvSpPr>
        <p:spPr>
          <a:xfrm>
            <a:off x="2574964" y="4280458"/>
            <a:ext cx="8426233" cy="230832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using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Microsoft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AspNetCore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Mvc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RazorPages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namespace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RazorTest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class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SimpleModel</a:t>
            </a:r>
            <a:r>
              <a:rPr lang="en-US" dirty="0">
                <a:solidFill>
                  <a:srgbClr val="999999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dirty="0" err="1">
                <a:solidFill>
                  <a:srgbClr val="000078"/>
                </a:solidFill>
                <a:latin typeface="Menlo" panose="020B0609030804020204" pitchFamily="49" charset="0"/>
              </a:rPr>
              <a:t>PageModel</a:t>
            </a:r>
            <a:endParaRPr lang="en-US" dirty="0">
              <a:solidFill>
                <a:srgbClr val="000078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78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OnGet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</a:t>
            </a:r>
            <a:r>
              <a:rPr lang="en-US" dirty="0">
                <a:solidFill>
                  <a:srgbClr val="0000D8"/>
                </a:solidFill>
                <a:latin typeface="Menlo" panose="020B0609030804020204" pitchFamily="49" charset="0"/>
              </a:rPr>
              <a:t>public void </a:t>
            </a:r>
            <a:r>
              <a:rPr lang="en-US" dirty="0" err="1">
                <a:solidFill>
                  <a:srgbClr val="999999"/>
                </a:solidFill>
                <a:latin typeface="Menlo" panose="020B0609030804020204" pitchFamily="49" charset="0"/>
              </a:rPr>
              <a:t>OnPost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(){}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89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13759</TotalTime>
  <Words>2106</Words>
  <Application>Microsoft Macintosh PowerPoint</Application>
  <PresentationFormat>Widescreen</PresentationFormat>
  <Paragraphs>336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Menlo</vt:lpstr>
      <vt:lpstr>Wingdings 3</vt:lpstr>
      <vt:lpstr>Ion</vt:lpstr>
      <vt:lpstr>C# - Razor Pages - Intro</vt:lpstr>
      <vt:lpstr>HTTP - GET</vt:lpstr>
      <vt:lpstr>HTTP – GET - response</vt:lpstr>
      <vt:lpstr>HTTP - POST</vt:lpstr>
      <vt:lpstr>HTTP- POST - response</vt:lpstr>
      <vt:lpstr>ASP.NET – HTTP – response codes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</vt:lpstr>
      <vt:lpstr>C# - Razor Pages – Realistic app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subject/>
  <dc:creator>andres käver</dc:creator>
  <cp:keywords/>
  <dc:description/>
  <cp:lastModifiedBy>Andres Käver</cp:lastModifiedBy>
  <cp:revision>109</cp:revision>
  <dcterms:created xsi:type="dcterms:W3CDTF">2015-10-15T12:35:18Z</dcterms:created>
  <dcterms:modified xsi:type="dcterms:W3CDTF">2019-10-28T11:12:16Z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