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5"/>
  </p:notesMasterIdLst>
  <p:sldIdLst>
    <p:sldId id="256" r:id="rId2"/>
    <p:sldId id="257" r:id="rId3"/>
    <p:sldId id="268" r:id="rId4"/>
    <p:sldId id="258" r:id="rId5"/>
    <p:sldId id="270" r:id="rId6"/>
    <p:sldId id="269" r:id="rId7"/>
    <p:sldId id="271" r:id="rId8"/>
    <p:sldId id="282" r:id="rId9"/>
    <p:sldId id="278" r:id="rId10"/>
    <p:sldId id="279" r:id="rId11"/>
    <p:sldId id="280" r:id="rId12"/>
    <p:sldId id="281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0" autoAdjust="0"/>
    <p:restoredTop sz="71274" autoAdjust="0"/>
  </p:normalViewPr>
  <p:slideViewPr>
    <p:cSldViewPr snapToGrid="0" snapToObjects="1">
      <p:cViewPr varScale="1">
        <p:scale>
          <a:sx n="92" d="100"/>
          <a:sy n="92" d="100"/>
        </p:scale>
        <p:origin x="85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ITCollege\Diplom\vrp_compens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t-EE" dirty="0"/>
              <a:t>Võimsuse kasv väljalaske</a:t>
            </a:r>
            <a:r>
              <a:rPr lang="et-EE" baseline="0" dirty="0"/>
              <a:t> pikkuse muutmise korral</a:t>
            </a:r>
            <a:endParaRPr lang="et-EE" dirty="0"/>
          </a:p>
        </c:rich>
      </c:tx>
      <c:layout>
        <c:manualLayout>
          <c:xMode val="edge"/>
          <c:yMode val="edge"/>
          <c:x val="0.1077043671082638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Enne</c:v>
          </c:tx>
          <c:marker>
            <c:symbol val="none"/>
          </c:marker>
          <c:cat>
            <c:numRef>
              <c:f>Sheet1!$H$3:$H$7</c:f>
              <c:numCache>
                <c:formatCode>General</c:formatCode>
                <c:ptCount val="5"/>
                <c:pt idx="0">
                  <c:v>9000</c:v>
                </c:pt>
                <c:pt idx="1">
                  <c:v>10000</c:v>
                </c:pt>
                <c:pt idx="2">
                  <c:v>11000</c:v>
                </c:pt>
                <c:pt idx="3">
                  <c:v>12000</c:v>
                </c:pt>
                <c:pt idx="4">
                  <c:v>13000</c:v>
                </c:pt>
              </c:numCache>
            </c:numRef>
          </c:cat>
          <c:val>
            <c:numRef>
              <c:f>Sheet1!$C$3:$C$7</c:f>
              <c:numCache>
                <c:formatCode>0.0</c:formatCode>
                <c:ptCount val="5"/>
                <c:pt idx="0">
                  <c:v>22.847999999999999</c:v>
                </c:pt>
                <c:pt idx="1">
                  <c:v>30.862222222222222</c:v>
                </c:pt>
                <c:pt idx="2">
                  <c:v>38.328888888888891</c:v>
                </c:pt>
                <c:pt idx="3">
                  <c:v>43.903999999999996</c:v>
                </c:pt>
                <c:pt idx="4">
                  <c:v>55.328000000000003</c:v>
                </c:pt>
              </c:numCache>
            </c:numRef>
          </c:val>
          <c:smooth val="0"/>
        </c:ser>
        <c:ser>
          <c:idx val="1"/>
          <c:order val="1"/>
          <c:tx>
            <c:v>Hiljem</c:v>
          </c:tx>
          <c:marker>
            <c:symbol val="none"/>
          </c:marker>
          <c:cat>
            <c:numRef>
              <c:f>Sheet1!$H$3:$H$7</c:f>
              <c:numCache>
                <c:formatCode>General</c:formatCode>
                <c:ptCount val="5"/>
                <c:pt idx="0">
                  <c:v>9000</c:v>
                </c:pt>
                <c:pt idx="1">
                  <c:v>10000</c:v>
                </c:pt>
                <c:pt idx="2">
                  <c:v>11000</c:v>
                </c:pt>
                <c:pt idx="3">
                  <c:v>12000</c:v>
                </c:pt>
                <c:pt idx="4">
                  <c:v>13000</c:v>
                </c:pt>
              </c:numCache>
            </c:numRef>
          </c:cat>
          <c:val>
            <c:numRef>
              <c:f>Sheet1!$I$3:$I$7</c:f>
              <c:numCache>
                <c:formatCode>0.0</c:formatCode>
                <c:ptCount val="5"/>
                <c:pt idx="0">
                  <c:v>28.672000000000004</c:v>
                </c:pt>
                <c:pt idx="1">
                  <c:v>35.964444444444446</c:v>
                </c:pt>
                <c:pt idx="2">
                  <c:v>45.173333333333332</c:v>
                </c:pt>
                <c:pt idx="3">
                  <c:v>49.28</c:v>
                </c:pt>
                <c:pt idx="4">
                  <c:v>57.592888888888886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746816"/>
        <c:axId val="218750736"/>
      </c:lineChart>
      <c:catAx>
        <c:axId val="21874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t-EE"/>
                  <a:t>Mootori pöörded minutis (RPM)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8750736"/>
        <c:crosses val="autoZero"/>
        <c:auto val="1"/>
        <c:lblAlgn val="ctr"/>
        <c:lblOffset val="100"/>
        <c:noMultiLvlLbl val="0"/>
      </c:catAx>
      <c:valAx>
        <c:axId val="21875073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t-EE"/>
                  <a:t>Võimsus (hj)</a:t>
                </a: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crossAx val="218746816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</c:dTable>
    </c:plotArea>
    <c:plotVisOnly val="1"/>
    <c:dispBlanksAs val="span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6826-B526-40B7-80B2-75D7BB3008C9}" type="datetimeFigureOut">
              <a:rPr lang="et-EE" smtClean="0"/>
              <a:t>10.06.2013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8604-901A-4B05-8012-041320C67ED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975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Lugupeetud komisjoni esimees, austatud komisjon, head kuulajad.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 nimi on Andres Käver ja ma kaitsen enda diplomitööd teemal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MOOTORSÕIDUKI PARAMEETRITE REAALAJALINE MONITOORING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 JUHTIMINE.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Olen õppekava „IT süsteemide arendus 2011“ üliõpilane.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 diplomitööd juhendas Raivo Sell, konsultant oli Kristiina Hakk.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7600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373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Hobitasemel sportlaste jaoks on monitooringuvahendid</a:t>
            </a:r>
            <a:r>
              <a:rPr lang="et-EE" baseline="0" dirty="0" smtClean="0"/>
              <a:t> majanduslikult kättesaamatud, hinnad algavad sõltuvalt omadustest 1000 eurost ja diplomitöö käigus väljaarendatud lahenduse keerukusega sarnased tooted maksavad umbkaudu 10 000 eurot.</a:t>
            </a:r>
          </a:p>
          <a:p>
            <a:endParaRPr lang="et-EE" baseline="0" dirty="0" smtClean="0"/>
          </a:p>
          <a:p>
            <a:r>
              <a:rPr lang="et-EE" baseline="0" dirty="0" smtClean="0"/>
              <a:t>Tänu sellele puuduvad kergelt kasutatavad lahendused sooritusvõime parandamiseks. Mõõta näiteks kartauto 100 järjestikust starti, kasutades manuaalstopperit ajavõtuks, käsitermomeetrit mootori temperatuuri mõõtmiseks ja kaustikut andmete üleskirjutamiseks – on kahtlemata võimalik, kuid ebaefektiivne, aeglane ja edasiseks analüüsiks on andmete kasutamine ebamugav.</a:t>
            </a:r>
          </a:p>
          <a:p>
            <a:endParaRPr lang="et-EE" baseline="0" dirty="0" smtClean="0"/>
          </a:p>
          <a:p>
            <a:r>
              <a:rPr lang="et-EE" baseline="0" dirty="0" smtClean="0"/>
              <a:t>Samuti puudub võimalus tehnika seadistamiseks ja </a:t>
            </a:r>
            <a:r>
              <a:rPr lang="et-EE" baseline="0" dirty="0" err="1" smtClean="0"/>
              <a:t>monitoorimiseks</a:t>
            </a:r>
            <a:r>
              <a:rPr lang="et-EE" baseline="0" dirty="0" smtClean="0"/>
              <a:t> ohutuskriitilise piiri lähedal. Sooritusvõime on alati parim vahetult enne läbipõlemist. Seega sageli pingutatakse seadetega üle, tulemuseks kalli tehnika kasutuskõlbmatuks muutumine.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571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Diplomitöö baseerub </a:t>
            </a:r>
            <a:r>
              <a:rPr lang="et-EE" dirty="0" err="1" smtClean="0"/>
              <a:t>Open</a:t>
            </a:r>
            <a:r>
              <a:rPr lang="et-EE" dirty="0" smtClean="0"/>
              <a:t> klassi hüdroplaani</a:t>
            </a:r>
            <a:r>
              <a:rPr lang="et-EE" baseline="0" dirty="0" smtClean="0"/>
              <a:t> sooritusvõime parendamisel.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O-125/250/350 klassi hüdroplaan tüüpi võistluspaate peetakse maailmas üheks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konstruktsiooniliselt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kõige lihtsamaks, kuid samas sooritusvõimelt kõige efektiivsemaks mootorispordi alaks.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Eestis on O-klasside (O – </a:t>
            </a:r>
            <a:r>
              <a:rPr lang="et-E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ehk avatud/vabade reeglitega, kasutusel kahetaktilised mootorid kubatuuriga 125, 250 ja 350 cm</a:t>
            </a:r>
            <a:r>
              <a:rPr lang="et-EE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võistlussport pika ajalooga –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veemotospordiga on Eestis tegeletud üle poole sajandi. Antud sõiduk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saavutab tippkiiruseks 200 km/h – kogu lahendus nõuab suurt tähelepanu pööramist ohutuskriitilistele aspektidele.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Pildil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olev </a:t>
            </a:r>
            <a:r>
              <a:rPr lang="et-E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ülimoderne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komposiitpaadikorpus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klassile O-250/350 valmis 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2012.a suvel.</a:t>
            </a:r>
            <a:r>
              <a:rPr lang="et-E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Samalaadne (kuid lühem ja väiksem) valmib 2013 aasta varasuvel ka klassile O-125. Eesmärgiks vähemalt ühe maailmameistritiitli võitmine 2013 aastal.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113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baseline="0" dirty="0" smtClean="0"/>
              <a:t>Kogutavad andmed:</a:t>
            </a:r>
            <a:br>
              <a:rPr lang="et-EE" baseline="0" dirty="0" smtClean="0"/>
            </a:b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– kiirus, suund, positsioon.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 – kiirendused, kalded, kompass.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Piloodipoolne paadi juhtimine – rool, gaas, väljalaske pikkus, mootorijala sügavus ja kalle.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Muud tehnilised parameetrid – kütuse temperatuur, kütuse rõhk, mootori pöörded, väljalasete temperatuurid, iseseisev RTC-kellaaeg.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Kõik andmed tuleb jooksvalt lokaalselt salvestada SD-kaardile, tagamaks andmete terviklikkus hilisemaks analüüsiks.</a:t>
            </a:r>
          </a:p>
          <a:p>
            <a:pPr marL="0" indent="0">
              <a:buNone/>
            </a:pPr>
            <a:endParaRPr lang="et-EE" baseline="0" dirty="0" smtClean="0"/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Reaalajaline telemeetria –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monitooritavad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parameetrid tuleb edastada reaalajas kaldale ja kuvada sobival viisil. Maksimaalne distants 3km, enamikus otsenähtavus.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GPS-info põhjal jooksev ringi- ja sektoriaegade võrdlus.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Tagasiside sooritusvõime peenseadistamiseks.</a:t>
            </a:r>
          </a:p>
          <a:p>
            <a:pPr lvl="0"/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Statistiline andmete kogumine – kõik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monitooritavad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parameetrid salvestatakse andmebaasi võrdleva analüüsi teostamiseks. </a:t>
            </a:r>
          </a:p>
          <a:p>
            <a:pPr marL="0" indent="0">
              <a:buNone/>
            </a:pPr>
            <a:endParaRPr lang="et-EE" baseline="0" dirty="0" smtClean="0"/>
          </a:p>
          <a:p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Mootrsõiduki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juhi informeerimiseks: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Parameetrite visuaalne kuvamine näidikupaneelile.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Alarmolukordade visualiseerimine.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GPS-info põhjal automaatne ringiaja arvestus.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Sooritusvõime reaalajaline juhtimine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monitooritavate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parameetrite analüüsi abil: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Kütusesegu juhtimine (elektrooniliselt juhitavad lisadüüsid karburaatoris). 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Automaatne mootori/sõukruvi kalde ja sügavuse juhtimine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aktuaator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-ajamite abil.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Väljalaske pikkuse juhtimine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servo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abil.</a:t>
            </a:r>
          </a:p>
          <a:p>
            <a:pPr lvl="0"/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Gaasisiibrite juhtimine 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servo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abil.</a:t>
            </a:r>
          </a:p>
          <a:p>
            <a:pPr lvl="0"/>
            <a:endParaRPr lang="et-E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t-E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6535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Keskmiselt kasvas mootori võimsus 15 protsenti, madalate pöörete juures aga kasvas võimsus rohkem kui 25 protsendi. Võimsuse kasv sellises suurusjärgus annab selge konkurentsieelise ja eelduse püstitatud eesmärkide saavutamiseks.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915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522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Kõne lõpetav slaid. SINA EI JUHI</a:t>
            </a:r>
            <a:r>
              <a:rPr lang="et-EE" baseline="0" dirty="0" smtClean="0"/>
              <a:t> KAITSMIST!!!!!! Kaitsmiskomisjoni esimees hakkab nüüd rääkima.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64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40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Siin peavad</a:t>
            </a:r>
            <a:r>
              <a:rPr lang="et-EE" baseline="0" dirty="0" smtClean="0"/>
              <a:t> olema ainult õiged vastused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38604-901A-4B05-8012-041320C67EDF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749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Andres </a:t>
            </a:r>
            <a:r>
              <a:rPr lang="en-US" dirty="0" err="1"/>
              <a:t>Käver</a:t>
            </a:r>
            <a:endParaRPr lang="en-US" dirty="0"/>
          </a:p>
          <a:p>
            <a:pPr algn="r"/>
            <a:r>
              <a:rPr lang="en-US" dirty="0"/>
              <a:t>IT </a:t>
            </a:r>
            <a:r>
              <a:rPr lang="en-US" dirty="0" err="1"/>
              <a:t>süsteemide</a:t>
            </a:r>
            <a:r>
              <a:rPr lang="en-US" dirty="0"/>
              <a:t> </a:t>
            </a:r>
            <a:r>
              <a:rPr lang="en-US" dirty="0" err="1"/>
              <a:t>arendus</a:t>
            </a:r>
            <a:r>
              <a:rPr lang="en-US" dirty="0"/>
              <a:t> 2011</a:t>
            </a:r>
          </a:p>
          <a:p>
            <a:pPr algn="r"/>
            <a:r>
              <a:rPr lang="en-US" dirty="0" err="1"/>
              <a:t>Juhendaja</a:t>
            </a:r>
            <a:r>
              <a:rPr lang="en-US" dirty="0"/>
              <a:t>: </a:t>
            </a:r>
            <a:r>
              <a:rPr lang="en-US" dirty="0" err="1"/>
              <a:t>Raivo</a:t>
            </a:r>
            <a:r>
              <a:rPr lang="en-US" dirty="0"/>
              <a:t> Sell </a:t>
            </a:r>
            <a:r>
              <a:rPr lang="et-EE" dirty="0" smtClean="0"/>
              <a:t>PhD</a:t>
            </a:r>
            <a:br>
              <a:rPr lang="et-EE" dirty="0" smtClean="0"/>
            </a:br>
            <a:r>
              <a:rPr lang="et-EE" dirty="0" smtClean="0"/>
              <a:t>Konsultant: Kristiina Hakk PhD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23731"/>
            <a:ext cx="7772400" cy="2335430"/>
          </a:xfrm>
        </p:spPr>
        <p:txBody>
          <a:bodyPr/>
          <a:lstStyle/>
          <a:p>
            <a:r>
              <a:rPr lang="vi-VN" sz="2400" dirty="0"/>
              <a:t>Mootorsõiduki parameetrite reaalajaline monitooring ja juhtimine </a:t>
            </a:r>
            <a:br>
              <a:rPr lang="vi-VN" sz="2400" dirty="0"/>
            </a:b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Realtime Monitoring and Guidance of Motorized Vehicle Parameters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1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31202"/>
          </a:xfrm>
        </p:spPr>
        <p:txBody>
          <a:bodyPr/>
          <a:lstStyle/>
          <a:p>
            <a:r>
              <a:rPr lang="et-EE" sz="4400" dirty="0" smtClean="0"/>
              <a:t>vastused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30284"/>
            <a:ext cx="7924800" cy="4709160"/>
          </a:xfrm>
        </p:spPr>
        <p:txBody>
          <a:bodyPr>
            <a:noAutofit/>
          </a:bodyPr>
          <a:lstStyle/>
          <a:p>
            <a:r>
              <a:rPr lang="et-EE" sz="2400" dirty="0"/>
              <a:t>Kuna </a:t>
            </a:r>
            <a:r>
              <a:rPr lang="et-EE" sz="2400" dirty="0" smtClean="0"/>
              <a:t>väljalasketoru </a:t>
            </a:r>
            <a:r>
              <a:rPr lang="et-EE" sz="2400" dirty="0"/>
              <a:t>pikkus ja võimsus on omavahel lineaarses sõltuvuses, siis kas autor on kaalunud ka mehhaanilise regulaatori ehitamist</a:t>
            </a:r>
            <a:r>
              <a:rPr lang="et-EE" sz="2400" dirty="0" smtClean="0"/>
              <a:t>?</a:t>
            </a:r>
            <a:r>
              <a:rPr lang="et-EE" sz="2400" dirty="0"/>
              <a:t/>
            </a:r>
            <a:br>
              <a:rPr lang="et-EE" sz="2400" dirty="0"/>
            </a:b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Diplomitöös leitud mootori pöörete ja väljalaske pikkuse suhe ei ole otseselt lineaarne, kuid tsentrifugaalsüsteemil baseeruv lahendus on tehniliselt võimalik.</a:t>
            </a:r>
            <a:br>
              <a:rPr lang="et-EE" sz="2400" dirty="0" smtClean="0"/>
            </a:br>
            <a:r>
              <a:rPr lang="et-EE" sz="2400" dirty="0" smtClean="0"/>
              <a:t>Reaalkasutuses on selgunud, et suhe ei ole lineaarne, vaid on omakorda ka seotud sõiduki poolt saavutatud kiirusega. Hüdroplaan-tüüpi paadi puhul on hetkel kasutusel kolm erinevat sõltuvustabelit - kiirustel 0-15 sõlme, 16-40 sõlme, 41 ja rohkem sõlme.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311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30955"/>
          </a:xfrm>
        </p:spPr>
        <p:txBody>
          <a:bodyPr/>
          <a:lstStyle/>
          <a:p>
            <a:r>
              <a:rPr lang="et-EE" sz="4400" dirty="0"/>
              <a:t>vastused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04851"/>
            <a:ext cx="7924800" cy="4310149"/>
          </a:xfrm>
        </p:spPr>
        <p:txBody>
          <a:bodyPr>
            <a:normAutofit/>
          </a:bodyPr>
          <a:lstStyle/>
          <a:p>
            <a:r>
              <a:rPr lang="et-EE" sz="2400" dirty="0"/>
              <a:t>Kas autor peab oluliseks ka üldiste kliimatingimuste salvestamist (tuule suund ja lainekõrgus) kaldal teise arvutisse, sest tugeva tuule </a:t>
            </a:r>
            <a:r>
              <a:rPr lang="et-EE" sz="2400" dirty="0" smtClean="0"/>
              <a:t>olemasolu </a:t>
            </a:r>
            <a:r>
              <a:rPr lang="et-EE" sz="2400" dirty="0"/>
              <a:t>võib segada hilisemat andmete võrdlemist</a:t>
            </a:r>
            <a:r>
              <a:rPr lang="et-EE" sz="2400" dirty="0" smtClean="0"/>
              <a:t>?</a:t>
            </a:r>
            <a:br>
              <a:rPr lang="et-EE" sz="2400" dirty="0" smtClean="0"/>
            </a:b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Jah, lahendusega kaasnev personaalarvutipõhine </a:t>
            </a:r>
            <a:r>
              <a:rPr lang="et-EE" sz="2400" dirty="0" err="1" smtClean="0"/>
              <a:t>analüütikatarkvara</a:t>
            </a:r>
            <a:r>
              <a:rPr lang="et-EE" sz="2400" dirty="0" smtClean="0"/>
              <a:t> võimaldab mitmesuguse lisainformatsiooni salvestamist – õhutemperatuur, niiskus, tihedus, hapnikusisaldus. Samuti tuul, lainekõrgus, konkreetse sõiduki hetkeseaded, piloodi subjektiivsed kommentaarid jmt.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1971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6017"/>
          </a:xfrm>
        </p:spPr>
        <p:txBody>
          <a:bodyPr/>
          <a:lstStyle/>
          <a:p>
            <a:r>
              <a:rPr lang="et-EE" sz="4400" dirty="0"/>
              <a:t>vastused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Kas autor on mõelnud selle süsteemi rakendamist ka näiteks kahetaktilistele mootorratastele või kartidele</a:t>
            </a:r>
            <a:r>
              <a:rPr lang="et-EE" sz="2400" dirty="0" smtClean="0"/>
              <a:t>?</a:t>
            </a:r>
            <a:br>
              <a:rPr lang="et-EE" sz="2400" dirty="0" smtClean="0"/>
            </a:b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dirty="0" smtClean="0"/>
              <a:t>Jah, kõikvõimalike mootorispordiklasside esindajad on näidanud üles suurt huvi. Laiema kasutuse eelduseks on tervikliku lõpptoote disain ja valmimine.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4024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6600" dirty="0" smtClean="0"/>
              <a:t>TÄNAN</a:t>
            </a:r>
            <a:endParaRPr lang="et-EE" sz="6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7" y="1122393"/>
            <a:ext cx="10192692" cy="5093349"/>
          </a:xfrm>
        </p:spPr>
      </p:pic>
    </p:spTree>
    <p:extLst>
      <p:ext uri="{BB962C8B-B14F-4D97-AF65-F5344CB8AC3E}">
        <p14:creationId xmlns:p14="http://schemas.microsoft.com/office/powerpoint/2010/main" val="23372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54" y="-1231"/>
            <a:ext cx="7924800" cy="1143000"/>
          </a:xfrm>
        </p:spPr>
        <p:txBody>
          <a:bodyPr/>
          <a:lstStyle/>
          <a:p>
            <a:r>
              <a:rPr lang="et-EE" sz="4000" dirty="0" smtClean="0"/>
              <a:t>EELNEV OLUKORD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620" y="1436914"/>
            <a:ext cx="8705462" cy="516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3200" dirty="0"/>
              <a:t>Amatöörmotospordi jaoks on tehnika monitoorimisvahendid finantsiliselt kättesaamatud</a:t>
            </a:r>
          </a:p>
          <a:p>
            <a:r>
              <a:rPr lang="et-EE" sz="3200" dirty="0" smtClean="0"/>
              <a:t>Puuduvad objektiivsed vahendid sõiduki ja selle juhi tegevusparameetrite optimeerimiseks</a:t>
            </a:r>
          </a:p>
          <a:p>
            <a:r>
              <a:rPr lang="et-EE" sz="3200" dirty="0" smtClean="0"/>
              <a:t>Sageli ületatakse tehnika ohutuskriitilised piirid, tagajärjed on majanduslikult kulukad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49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7924800" cy="1143000"/>
          </a:xfrm>
        </p:spPr>
        <p:txBody>
          <a:bodyPr/>
          <a:lstStyle/>
          <a:p>
            <a:r>
              <a:rPr lang="et-EE" sz="4000" dirty="0" smtClean="0"/>
              <a:t>DIPLOMITöö</a:t>
            </a:r>
            <a:br>
              <a:rPr lang="et-EE" sz="4000" dirty="0" smtClean="0"/>
            </a:br>
            <a:r>
              <a:rPr lang="et-EE" sz="4000" dirty="0" smtClean="0"/>
              <a:t>alus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845837"/>
            <a:ext cx="7924800" cy="3065106"/>
          </a:xfrm>
        </p:spPr>
        <p:txBody>
          <a:bodyPr>
            <a:normAutofit/>
          </a:bodyPr>
          <a:lstStyle/>
          <a:p>
            <a:r>
              <a:rPr lang="et-EE" sz="3200" dirty="0" err="1" smtClean="0"/>
              <a:t>Open</a:t>
            </a:r>
            <a:r>
              <a:rPr lang="et-EE" sz="3200" dirty="0" smtClean="0"/>
              <a:t>-klassi hüdroplaan-võistluspaadi sooritusvõime optimeerimine</a:t>
            </a:r>
          </a:p>
          <a:p>
            <a:r>
              <a:rPr lang="et-EE" sz="3200" dirty="0" smtClean="0"/>
              <a:t>Eesmärk - vähemalt üks maailma- või Euroopa meistri tiitel 2013.a hooajal</a:t>
            </a:r>
            <a:endParaRPr lang="et-EE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81014"/>
            <a:ext cx="5586109" cy="23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LAHENDUSED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Arendada</a:t>
            </a:r>
            <a:r>
              <a:rPr lang="en-US" sz="2800" dirty="0"/>
              <a:t> </a:t>
            </a:r>
            <a:r>
              <a:rPr lang="en-US" sz="2800" dirty="0" err="1"/>
              <a:t>välja</a:t>
            </a:r>
            <a:r>
              <a:rPr lang="en-US" sz="2800" dirty="0"/>
              <a:t> </a:t>
            </a:r>
            <a:r>
              <a:rPr lang="en-US" sz="2800" dirty="0" err="1" smtClean="0"/>
              <a:t>riist</a:t>
            </a:r>
            <a:r>
              <a:rPr lang="et-EE" sz="2800" dirty="0" smtClean="0"/>
              <a:t>- ja </a:t>
            </a:r>
            <a:r>
              <a:rPr lang="en-US" sz="2800" dirty="0" err="1" smtClean="0"/>
              <a:t>tarkvara</a:t>
            </a:r>
            <a:r>
              <a:rPr lang="en-US" sz="2800" dirty="0" smtClean="0"/>
              <a:t> </a:t>
            </a:r>
            <a:r>
              <a:rPr lang="en-US" sz="2800" dirty="0" err="1"/>
              <a:t>mootorsõiduki</a:t>
            </a:r>
            <a:r>
              <a:rPr lang="en-US" sz="2800" dirty="0"/>
              <a:t> </a:t>
            </a:r>
            <a:r>
              <a:rPr lang="en-US" sz="2800" dirty="0" err="1" smtClean="0"/>
              <a:t>dünaami</a:t>
            </a:r>
            <a:r>
              <a:rPr lang="et-EE" sz="2800" dirty="0" err="1" smtClean="0"/>
              <a:t>lise</a:t>
            </a:r>
            <a:r>
              <a:rPr lang="en-US" sz="2800" dirty="0" smtClean="0"/>
              <a:t> </a:t>
            </a:r>
            <a:r>
              <a:rPr lang="en-US" sz="2800" dirty="0"/>
              <a:t>info </a:t>
            </a:r>
            <a:r>
              <a:rPr lang="en-US" sz="2800" dirty="0" err="1"/>
              <a:t>kogumiseks</a:t>
            </a:r>
            <a:endParaRPr lang="en-US" sz="2800" dirty="0"/>
          </a:p>
          <a:p>
            <a:r>
              <a:rPr lang="en-US" sz="2800" dirty="0" err="1"/>
              <a:t>Edastada</a:t>
            </a:r>
            <a:r>
              <a:rPr lang="en-US" sz="2800" dirty="0"/>
              <a:t> </a:t>
            </a:r>
            <a:r>
              <a:rPr lang="en-US" sz="2800" dirty="0" err="1"/>
              <a:t>meeskonnale</a:t>
            </a:r>
            <a:r>
              <a:rPr lang="en-US" sz="2800" dirty="0"/>
              <a:t> </a:t>
            </a:r>
            <a:r>
              <a:rPr lang="et-EE" sz="2800" dirty="0" smtClean="0"/>
              <a:t>nõrgas </a:t>
            </a:r>
            <a:r>
              <a:rPr lang="en-US" sz="2800" dirty="0" err="1" smtClean="0"/>
              <a:t>reaalajas</a:t>
            </a:r>
            <a:r>
              <a:rPr lang="en-US" sz="2800" dirty="0" smtClean="0"/>
              <a:t> </a:t>
            </a:r>
            <a:r>
              <a:rPr lang="en-US" sz="2800" dirty="0" err="1"/>
              <a:t>infot</a:t>
            </a:r>
            <a:r>
              <a:rPr lang="en-US" sz="2800" dirty="0"/>
              <a:t> </a:t>
            </a:r>
            <a:r>
              <a:rPr lang="en-US" sz="2800" dirty="0" err="1"/>
              <a:t>visuaalseks</a:t>
            </a:r>
            <a:r>
              <a:rPr lang="en-US" sz="2800" dirty="0"/>
              <a:t> </a:t>
            </a:r>
            <a:r>
              <a:rPr lang="en-US" sz="2800" dirty="0" err="1" smtClean="0"/>
              <a:t>analüüsiks</a:t>
            </a:r>
            <a:endParaRPr lang="en-US" sz="2800" dirty="0"/>
          </a:p>
          <a:p>
            <a:r>
              <a:rPr lang="en-US" sz="2800" dirty="0" err="1"/>
              <a:t>Statistiline</a:t>
            </a:r>
            <a:r>
              <a:rPr lang="en-US" sz="2800" dirty="0"/>
              <a:t> info </a:t>
            </a:r>
            <a:r>
              <a:rPr lang="en-US" sz="2800" dirty="0" err="1"/>
              <a:t>kogumine</a:t>
            </a:r>
            <a:r>
              <a:rPr lang="en-US" sz="2800" dirty="0"/>
              <a:t>, </a:t>
            </a:r>
            <a:r>
              <a:rPr lang="en-US" sz="2800" dirty="0" err="1"/>
              <a:t>võrdlus</a:t>
            </a:r>
            <a:r>
              <a:rPr lang="en-US" sz="2800" dirty="0"/>
              <a:t> 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 smtClean="0"/>
              <a:t>analüüs</a:t>
            </a:r>
            <a:endParaRPr lang="en-US" sz="2800" dirty="0"/>
          </a:p>
          <a:p>
            <a:r>
              <a:rPr lang="en-US" sz="2800" dirty="0" err="1"/>
              <a:t>Mootorsõiduki</a:t>
            </a:r>
            <a:r>
              <a:rPr lang="en-US" sz="2800" dirty="0"/>
              <a:t> </a:t>
            </a:r>
            <a:r>
              <a:rPr lang="en-US" sz="2800" dirty="0" err="1"/>
              <a:t>parameetrite</a:t>
            </a:r>
            <a:r>
              <a:rPr lang="en-US" sz="2800" dirty="0"/>
              <a:t> </a:t>
            </a:r>
            <a:r>
              <a:rPr lang="en-US" sz="2800" dirty="0" err="1"/>
              <a:t>juhtimine</a:t>
            </a:r>
            <a:r>
              <a:rPr lang="en-US" sz="2800" dirty="0"/>
              <a:t> </a:t>
            </a:r>
            <a:r>
              <a:rPr lang="en-US" sz="2800" dirty="0" err="1" smtClean="0"/>
              <a:t>reaalajas</a:t>
            </a:r>
            <a:endParaRPr lang="et-EE" sz="2800" dirty="0" smtClean="0"/>
          </a:p>
          <a:p>
            <a:r>
              <a:rPr lang="et-EE" sz="2800" dirty="0" smtClean="0"/>
              <a:t>Vajadusel sõiduki parameetrite juhtimine meeskonna poolt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9" y="129745"/>
            <a:ext cx="8235141" cy="682411"/>
          </a:xfrm>
        </p:spPr>
        <p:txBody>
          <a:bodyPr/>
          <a:lstStyle/>
          <a:p>
            <a:r>
              <a:rPr lang="et-EE" dirty="0" smtClean="0"/>
              <a:t>Resultaat – mootori efektiivsuse kasv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9259" y="901337"/>
            <a:ext cx="8844742" cy="1338943"/>
          </a:xfrm>
        </p:spPr>
        <p:txBody>
          <a:bodyPr>
            <a:noAutofit/>
          </a:bodyPr>
          <a:lstStyle/>
          <a:p>
            <a:r>
              <a:rPr lang="et-EE" sz="2300" dirty="0"/>
              <a:t>Lahendus mootori parameetrite testimiseks </a:t>
            </a:r>
            <a:r>
              <a:rPr lang="et-EE" sz="2300" dirty="0" smtClean="0"/>
              <a:t>koormuspingis</a:t>
            </a:r>
          </a:p>
          <a:p>
            <a:r>
              <a:rPr lang="et-EE" sz="2300" dirty="0" smtClean="0"/>
              <a:t>Väljalaske pikkuse </a:t>
            </a:r>
            <a:r>
              <a:rPr lang="et-EE" sz="2300" dirty="0" smtClean="0"/>
              <a:t>dünaamiline muutmine vastavalt hetkeparameetritele</a:t>
            </a:r>
            <a:endParaRPr lang="et-EE" sz="2300" dirty="0" smtClean="0"/>
          </a:p>
          <a:p>
            <a:r>
              <a:rPr lang="et-EE" sz="2300" dirty="0" smtClean="0"/>
              <a:t>Mõõtmine sooritatud Itaalias, VRP tehase testpingis</a:t>
            </a:r>
            <a:endParaRPr lang="et-EE" sz="23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21032"/>
              </p:ext>
            </p:extLst>
          </p:nvPr>
        </p:nvGraphicFramePr>
        <p:xfrm>
          <a:off x="1617254" y="2711136"/>
          <a:ext cx="5874294" cy="32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46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Resultaat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76282"/>
            <a:ext cx="7924800" cy="92337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Esmakasutuses ja testimises on prototüüplahendused:</a:t>
            </a:r>
            <a:br>
              <a:rPr lang="et-EE" sz="2400" dirty="0" smtClean="0"/>
            </a:br>
            <a:endParaRPr lang="et-EE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3904" y="2474880"/>
            <a:ext cx="7686415" cy="3269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 smtClean="0"/>
              <a:t>Andmete kogumine ja kuvamine sõidukis</a:t>
            </a:r>
          </a:p>
          <a:p>
            <a:r>
              <a:rPr lang="et-EE" sz="2400" dirty="0" smtClean="0"/>
              <a:t>Distantstelemeetria</a:t>
            </a:r>
          </a:p>
          <a:p>
            <a:r>
              <a:rPr lang="et-EE" sz="2400" dirty="0" smtClean="0"/>
              <a:t>Sõiduki tegevusparameetrite juhtimine </a:t>
            </a:r>
            <a:r>
              <a:rPr lang="et-EE" sz="2400" dirty="0" smtClean="0"/>
              <a:t>reaalajas</a:t>
            </a:r>
          </a:p>
          <a:p>
            <a:r>
              <a:rPr lang="et-EE" sz="2400" dirty="0" smtClean="0"/>
              <a:t>Tarkvara kogutud info analüüsimiseks</a:t>
            </a:r>
            <a:endParaRPr lang="et-EE" sz="2400" dirty="0" smtClean="0"/>
          </a:p>
          <a:p>
            <a:r>
              <a:rPr lang="et-EE" sz="2400" dirty="0" smtClean="0"/>
              <a:t>Esimene tiitlivõistlus – OSY-400 EM, Poola, 1.-2. juuni 2013</a:t>
            </a:r>
          </a:p>
          <a:p>
            <a:r>
              <a:rPr lang="et-EE" sz="2400" dirty="0" smtClean="0"/>
              <a:t>OSY-400 MM, Itaalia, 15.-16. juuni 2013</a:t>
            </a:r>
          </a:p>
        </p:txBody>
      </p:sp>
    </p:spTree>
    <p:extLst>
      <p:ext uri="{BB962C8B-B14F-4D97-AF65-F5344CB8AC3E}">
        <p14:creationId xmlns:p14="http://schemas.microsoft.com/office/powerpoint/2010/main" val="18592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5985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 OSY-400 Euroopa Meister. Piloot Sten </a:t>
            </a:r>
            <a:r>
              <a:rPr lang="et-EE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Kalder</a:t>
            </a:r>
            <a:endParaRPr lang="et-E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167" y="327285"/>
            <a:ext cx="7924800" cy="5760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t-E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Resultaat</a:t>
            </a:r>
            <a:endParaRPr lang="et-E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56" y="903295"/>
            <a:ext cx="6354647" cy="4765985"/>
          </a:xfrm>
        </p:spPr>
      </p:pic>
    </p:spTree>
    <p:extLst>
      <p:ext uri="{BB962C8B-B14F-4D97-AF65-F5344CB8AC3E}">
        <p14:creationId xmlns:p14="http://schemas.microsoft.com/office/powerpoint/2010/main" val="19661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5" y="1126361"/>
            <a:ext cx="7134024" cy="5350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43" y="1086788"/>
            <a:ext cx="7186787" cy="53900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7" y="1136653"/>
            <a:ext cx="7120302" cy="534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7" y="1117704"/>
            <a:ext cx="7145568" cy="5359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7" y="1106458"/>
            <a:ext cx="7160561" cy="53704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4" y="1080050"/>
            <a:ext cx="7195771" cy="5396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12" y="1082618"/>
            <a:ext cx="7198018" cy="5398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8" y="1069810"/>
            <a:ext cx="7209423" cy="5407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5" y="1067592"/>
            <a:ext cx="7207006" cy="54052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4" y="1063337"/>
            <a:ext cx="7218053" cy="5413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0" y="1062611"/>
            <a:ext cx="7213648" cy="5410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" y="1058355"/>
            <a:ext cx="7219321" cy="54144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4" y="1054099"/>
            <a:ext cx="7219321" cy="54144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32" y="1049842"/>
            <a:ext cx="7224997" cy="5418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3" y="1034097"/>
            <a:ext cx="7256193" cy="54421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94" y="1033460"/>
            <a:ext cx="7266471" cy="54498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5" y="1042189"/>
            <a:ext cx="7243836" cy="5432877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530167" y="267492"/>
            <a:ext cx="7924800" cy="5760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t-E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TÄNAN</a:t>
            </a:r>
            <a:endParaRPr lang="et-E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72518"/>
          </a:xfrm>
        </p:spPr>
        <p:txBody>
          <a:bodyPr/>
          <a:lstStyle/>
          <a:p>
            <a:r>
              <a:rPr lang="et-EE" dirty="0" smtClean="0"/>
              <a:t>Retsensendi </a:t>
            </a:r>
            <a:r>
              <a:rPr lang="et-EE" dirty="0" smtClean="0"/>
              <a:t>küsimused/</a:t>
            </a:r>
            <a:r>
              <a:rPr lang="et-EE" dirty="0" err="1" smtClean="0"/>
              <a:t>MÄrkused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6311"/>
            <a:ext cx="7924800" cy="4114800"/>
          </a:xfrm>
        </p:spPr>
        <p:txBody>
          <a:bodyPr>
            <a:normAutofit/>
          </a:bodyPr>
          <a:lstStyle/>
          <a:p>
            <a:r>
              <a:rPr lang="et-EE" sz="2400" dirty="0"/>
              <a:t>Kuna </a:t>
            </a:r>
            <a:r>
              <a:rPr lang="et-EE" sz="2400" dirty="0" smtClean="0"/>
              <a:t>väljalasketoru </a:t>
            </a:r>
            <a:r>
              <a:rPr lang="et-EE" sz="2400" dirty="0"/>
              <a:t>pikkus ja võimsus on omavahel lineaarses sõltuvuses, siis </a:t>
            </a:r>
            <a:r>
              <a:rPr lang="et-EE" sz="2400" dirty="0" smtClean="0"/>
              <a:t>kas autor </a:t>
            </a:r>
            <a:r>
              <a:rPr lang="et-EE" sz="2400" dirty="0"/>
              <a:t>on kaalunud ka mehhaanilise regulaatori ehitamist</a:t>
            </a:r>
            <a:r>
              <a:rPr lang="et-EE" sz="2400" dirty="0" smtClean="0"/>
              <a:t>?</a:t>
            </a:r>
          </a:p>
          <a:p>
            <a:r>
              <a:rPr lang="et-EE" sz="2400" dirty="0"/>
              <a:t>Kas autor peab oluliseks ka üldiste kliimatingimuste salvestamist (tuule suund </a:t>
            </a:r>
            <a:r>
              <a:rPr lang="et-EE" sz="2400" dirty="0" smtClean="0"/>
              <a:t>ja lainekõrgus</a:t>
            </a:r>
            <a:r>
              <a:rPr lang="et-EE" sz="2400" dirty="0"/>
              <a:t>) kaldal teise arvutisse, sest tugeva tuule </a:t>
            </a:r>
            <a:r>
              <a:rPr lang="et-EE" sz="2400" dirty="0" smtClean="0"/>
              <a:t>olemasolu </a:t>
            </a:r>
            <a:r>
              <a:rPr lang="et-EE" sz="2400" dirty="0"/>
              <a:t>võib segada </a:t>
            </a:r>
            <a:r>
              <a:rPr lang="et-EE" sz="2400" dirty="0" smtClean="0"/>
              <a:t>hilisemat andmete </a:t>
            </a:r>
            <a:r>
              <a:rPr lang="et-EE" sz="2400" dirty="0"/>
              <a:t>võrdlemist</a:t>
            </a:r>
            <a:r>
              <a:rPr lang="et-EE" sz="2400" dirty="0" smtClean="0"/>
              <a:t>?</a:t>
            </a:r>
          </a:p>
          <a:p>
            <a:r>
              <a:rPr lang="et-EE" sz="2400" dirty="0"/>
              <a:t>Kas autor on mõelnud selle süsteemi rakendamist ka näiteks </a:t>
            </a:r>
            <a:r>
              <a:rPr lang="et-EE" sz="2400" dirty="0" smtClean="0"/>
              <a:t>kahetaktilistele mootorratastele </a:t>
            </a:r>
            <a:r>
              <a:rPr lang="et-EE" sz="2400" dirty="0"/>
              <a:t>või kartidele?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735" y="5407223"/>
            <a:ext cx="308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Retsensent: </a:t>
            </a:r>
            <a:r>
              <a:rPr lang="et-EE" sz="1400" dirty="0"/>
              <a:t>Madis </a:t>
            </a:r>
            <a:r>
              <a:rPr lang="et-EE" sz="1400" dirty="0" err="1" smtClean="0"/>
              <a:t>Listak</a:t>
            </a:r>
            <a:r>
              <a:rPr lang="et-EE" sz="1400" dirty="0" smtClean="0"/>
              <a:t>, PhD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7171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minar_2013-03-16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seminar_2013-03-16</Template>
  <TotalTime>3324</TotalTime>
  <Words>658</Words>
  <Application>Microsoft Office PowerPoint</Application>
  <PresentationFormat>On-screen Show (4:3)</PresentationFormat>
  <Paragraphs>99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Tahoma</vt:lpstr>
      <vt:lpstr>seminar_2013-03-16</vt:lpstr>
      <vt:lpstr>Mootorsõiduki parameetrite reaalajaline monitooring ja juhtimine   Realtime Monitoring and Guidance of Motorized Vehicle Parameters </vt:lpstr>
      <vt:lpstr>EELNEV OLUKORD</vt:lpstr>
      <vt:lpstr>DIPLOMITöö alus</vt:lpstr>
      <vt:lpstr>LAHENDUSED</vt:lpstr>
      <vt:lpstr>Resultaat – mootori efektiivsuse kasv</vt:lpstr>
      <vt:lpstr>Resultaat</vt:lpstr>
      <vt:lpstr>PowerPoint Presentation</vt:lpstr>
      <vt:lpstr>PowerPoint Presentation</vt:lpstr>
      <vt:lpstr>Retsensendi küsimused/MÄrkused</vt:lpstr>
      <vt:lpstr>vastused</vt:lpstr>
      <vt:lpstr>vastused</vt:lpstr>
      <vt:lpstr>vastused</vt:lpstr>
      <vt:lpstr>TÄNAN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Mootorsõiduki parameetrite reaalajaline monitooring ja juhtimine   Realtime Monitoring and Guidance of Motorized Vehicle Parameters</dc:title>
  <dc:creator>user</dc:creator>
  <cp:lastModifiedBy>andres käver</cp:lastModifiedBy>
  <cp:revision>74</cp:revision>
  <cp:lastPrinted>2013-06-10T20:21:18Z</cp:lastPrinted>
  <dcterms:created xsi:type="dcterms:W3CDTF">2013-04-26T16:08:53Z</dcterms:created>
  <dcterms:modified xsi:type="dcterms:W3CDTF">2013-06-11T04:11:01Z</dcterms:modified>
</cp:coreProperties>
</file>