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59" r:id="rId4"/>
    <p:sldId id="267" r:id="rId5"/>
    <p:sldId id="258" r:id="rId6"/>
    <p:sldId id="268" r:id="rId7"/>
    <p:sldId id="260" r:id="rId8"/>
    <p:sldId id="261" r:id="rId9"/>
    <p:sldId id="266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3" autoAdjust="0"/>
    <p:restoredTop sz="94660"/>
  </p:normalViewPr>
  <p:slideViewPr>
    <p:cSldViewPr snapToGrid="0">
      <p:cViewPr varScale="1">
        <p:scale>
          <a:sx n="178" d="100"/>
          <a:sy n="178" d="100"/>
        </p:scale>
        <p:origin x="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26.01.19</a:t>
            </a:fld>
            <a:endParaRPr lang="et-E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AC89-E45F-D64D-B8F3-76DCC7BAD6AB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CF9D-99A5-F74E-8FB6-E23122EA7CDC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2132-AE74-854E-A35B-513CD6CBBC6B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DEBC-90CA-CA42-975C-CA9A0A1033D8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EB7F-23D1-8D46-95BC-1E54EACAB39E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9E98-4525-AE4E-A379-CAEE7222AABC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3E31-0CDD-EA4D-8898-548E2F13753F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C81B-C360-5A4B-A7C2-4E2DE8EFC73B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6B6E-0D81-7D4D-95BF-FC0E2C97C764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CA3F-205E-6F45-8556-9C585E0FBE77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BA70-24EF-6E4D-9A9B-D2CAC3C67582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15F2-AC9C-F04B-B5B5-77D9DCEDE61F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3307-0DC9-684A-A600-08A21123502B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A10-20BA-794E-B313-9857DE2C1367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8449-FDE4-CA40-BD55-93F5EE1CA69A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887A-33F6-944E-A7A0-2973D2885105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BD52-B78E-DE48-8D72-015352D59942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6367DF-7645-4E46-9E78-F99963985D0D}" type="datetime1">
              <a:rPr lang="en-US" smtClean="0"/>
              <a:t>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rd.gg/r3gpeY" TargetMode="External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os.itcollege.ee/~akaver/AineKysitlused/2018-2019_fall.xls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it.akaver.com/distributedsystems" TargetMode="External"/><Relationship Id="rId2" Type="http://schemas.openxmlformats.org/officeDocument/2006/relationships/hyperlink" Target="https://gitlab.cs.ttu.e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os.itcollege.ee/~akaver/DistributedSystems/requirements.tx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t-EE" sz="6000" dirty="0" err="1"/>
              <a:t>Building</a:t>
            </a:r>
            <a:r>
              <a:rPr lang="et-EE" sz="6000" dirty="0"/>
              <a:t>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ICD0009</a:t>
            </a:r>
            <a:br>
              <a:rPr lang="et-EE" sz="6000" dirty="0"/>
            </a:br>
            <a:r>
              <a:rPr lang="et-EE" sz="6000" dirty="0"/>
              <a:t>Network </a:t>
            </a:r>
            <a:r>
              <a:rPr lang="et-EE" sz="6000" dirty="0" err="1"/>
              <a:t>Applications</a:t>
            </a:r>
            <a:r>
              <a:rPr lang="et-EE" sz="6000" dirty="0"/>
              <a:t> II: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I371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DistributedSystems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b="1" cap="none" dirty="0"/>
              <a:t>akaver</a:t>
            </a:r>
            <a:r>
              <a:rPr lang="en-US" cap="none" dirty="0"/>
              <a:t>   Email: </a:t>
            </a:r>
            <a:r>
              <a:rPr lang="en-US" b="1" cap="none" dirty="0">
                <a:hlinkClick r:id="rId2"/>
              </a:rPr>
              <a:t>akaver@itcollege.ee</a:t>
            </a:r>
            <a:endParaRPr lang="en-US" b="1" cap="none" dirty="0"/>
          </a:p>
          <a:p>
            <a:endParaRPr lang="en-US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and ASP.NET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 architectural structure</a:t>
            </a:r>
          </a:p>
          <a:p>
            <a:r>
              <a:rPr lang="en-US" dirty="0"/>
              <a:t>How to share work between different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9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68" y="553618"/>
            <a:ext cx="10671172" cy="58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5E1D-F650-E44E-BC85-9D96C667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 -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ECDD0-D486-0940-AA1C-3450E72AD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Andres Käver</a:t>
            </a:r>
          </a:p>
          <a:p>
            <a:pPr lvl="1"/>
            <a:r>
              <a:rPr lang="en-US" dirty="0">
                <a:hlinkClick r:id="rId2"/>
              </a:rPr>
              <a:t>akaver@itcollege.ee</a:t>
            </a:r>
            <a:endParaRPr lang="en-US" dirty="0"/>
          </a:p>
          <a:p>
            <a:pPr lvl="1"/>
            <a:r>
              <a:rPr lang="en-US" dirty="0"/>
              <a:t>Skype: </a:t>
            </a:r>
            <a:r>
              <a:rPr lang="en-US" dirty="0" err="1"/>
              <a:t>akaver</a:t>
            </a:r>
            <a:endParaRPr lang="en-US" dirty="0"/>
          </a:p>
          <a:p>
            <a:pPr lvl="1"/>
            <a:r>
              <a:rPr lang="en-US" dirty="0"/>
              <a:t>Discord channel for course: </a:t>
            </a:r>
            <a:r>
              <a:rPr lang="en-US" dirty="0">
                <a:hlinkClick r:id="rId3"/>
              </a:rPr>
              <a:t>https://discord.gg/r3gpeY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(link expires 28.01.2019 evening)</a:t>
            </a:r>
          </a:p>
          <a:p>
            <a:pPr lvl="1"/>
            <a:endParaRPr lang="en-US" dirty="0"/>
          </a:p>
          <a:p>
            <a:r>
              <a:rPr lang="en-US" dirty="0"/>
              <a:t>Feedback from last semester (2018 Fall)</a:t>
            </a:r>
          </a:p>
          <a:p>
            <a:pPr lvl="1"/>
            <a:r>
              <a:rPr lang="en-US" dirty="0">
                <a:hlinkClick r:id="rId4"/>
              </a:rPr>
              <a:t>https://enos.itcollege.ee/~akaver/AineKysitlused/2018-2019_fall.xlsx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7F1A7-5055-E445-BBF1-A17EFBE8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6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Why, How, </a:t>
            </a:r>
            <a:r>
              <a:rPr lang="mr-IN" dirty="0"/>
              <a:t>…</a:t>
            </a:r>
            <a:r>
              <a:rPr lang="et-EE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build modern distributed applications with latest tools and frameworks</a:t>
            </a:r>
          </a:p>
          <a:p>
            <a:r>
              <a:rPr lang="en-US" dirty="0"/>
              <a:t>Patterns and technologies</a:t>
            </a:r>
          </a:p>
          <a:p>
            <a:pPr lvl="1"/>
            <a:r>
              <a:rPr lang="en-US" dirty="0"/>
              <a:t>Model View Controller – MVC</a:t>
            </a:r>
          </a:p>
          <a:p>
            <a:pPr lvl="1"/>
            <a:r>
              <a:rPr lang="en-US" dirty="0"/>
              <a:t>SOLID principles, Clean Architecture</a:t>
            </a:r>
          </a:p>
          <a:p>
            <a:pPr lvl="1"/>
            <a:r>
              <a:rPr lang="en-US" dirty="0"/>
              <a:t>Entity Framework</a:t>
            </a:r>
          </a:p>
          <a:p>
            <a:pPr lvl="1"/>
            <a:r>
              <a:rPr lang="en-US" dirty="0"/>
              <a:t>Unit of Work / Repository / Dependency Injection / </a:t>
            </a:r>
            <a:r>
              <a:rPr lang="et-EE" dirty="0" err="1"/>
              <a:t>Factory</a:t>
            </a:r>
            <a:endParaRPr lang="et-EE" dirty="0"/>
          </a:p>
          <a:p>
            <a:pPr lvl="1"/>
            <a:r>
              <a:rPr lang="et-EE" dirty="0"/>
              <a:t>Rest / </a:t>
            </a:r>
            <a:r>
              <a:rPr lang="et-EE" dirty="0" err="1"/>
              <a:t>Soap</a:t>
            </a:r>
            <a:r>
              <a:rPr lang="et-EE" dirty="0"/>
              <a:t> / </a:t>
            </a:r>
            <a:r>
              <a:rPr lang="en-US" dirty="0"/>
              <a:t>JSON / XML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8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7019-967C-FB44-BB6F-B3AE5D013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F355-05ED-5F4D-A98E-4F04DB6E3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Experience in programming </a:t>
            </a:r>
          </a:p>
          <a:p>
            <a:endParaRPr lang="en-US" dirty="0"/>
          </a:p>
          <a:p>
            <a:r>
              <a:rPr lang="en-US" dirty="0"/>
              <a:t>Object oriented programming in some strongly typed language (some C derivative – Java, C#, C++, …)</a:t>
            </a:r>
          </a:p>
          <a:p>
            <a:endParaRPr lang="en-US" dirty="0"/>
          </a:p>
          <a:p>
            <a:r>
              <a:rPr lang="en-US" dirty="0"/>
              <a:t>Understanding of HTML/CSS and HTTP protocol</a:t>
            </a:r>
          </a:p>
          <a:p>
            <a:pPr lvl="1"/>
            <a:r>
              <a:rPr lang="en-US" dirty="0"/>
              <a:t>Form elements, HTML document structure</a:t>
            </a:r>
          </a:p>
          <a:p>
            <a:pPr lvl="1"/>
            <a:r>
              <a:rPr lang="en-US" dirty="0"/>
              <a:t>HTTP POST and 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A7B6F-307A-7148-9BBF-D933B00A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3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requirements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55228"/>
            <a:ext cx="8946541" cy="4493171"/>
          </a:xfrm>
        </p:spPr>
        <p:txBody>
          <a:bodyPr>
            <a:normAutofit/>
          </a:bodyPr>
          <a:lstStyle/>
          <a:p>
            <a:r>
              <a:rPr lang="en-US" dirty="0"/>
              <a:t>Please use personal laptop for development (or rdp to somewhere)</a:t>
            </a:r>
          </a:p>
          <a:p>
            <a:pPr lvl="1"/>
            <a:r>
              <a:rPr lang="en-US" dirty="0"/>
              <a:t>School pc-s are not updated that frequently. You don</a:t>
            </a:r>
            <a:r>
              <a:rPr lang="mr-IN" dirty="0"/>
              <a:t>’</a:t>
            </a:r>
            <a:r>
              <a:rPr lang="en-US" dirty="0"/>
              <a:t>t have admin rights, can’t install some of the required components.</a:t>
            </a:r>
          </a:p>
          <a:p>
            <a:endParaRPr lang="en-US" dirty="0"/>
          </a:p>
          <a:p>
            <a:r>
              <a:rPr lang="en-US" dirty="0"/>
              <a:t>Course projects in git</a:t>
            </a:r>
          </a:p>
          <a:p>
            <a:pPr lvl="1"/>
            <a:r>
              <a:rPr lang="en-US" dirty="0">
                <a:hlinkClick r:id="rId2"/>
              </a:rPr>
              <a:t>https://gitlab.cs.ttu.ee</a:t>
            </a:r>
            <a:endParaRPr lang="en-US" dirty="0"/>
          </a:p>
          <a:p>
            <a:pPr lvl="1"/>
            <a:r>
              <a:rPr lang="en-US" dirty="0"/>
              <a:t>Git repo has to be named </a:t>
            </a:r>
            <a:r>
              <a:rPr lang="et-EE" b="1" dirty="0"/>
              <a:t>icd0009-2018</a:t>
            </a:r>
            <a:endParaRPr lang="en-US" b="1" dirty="0"/>
          </a:p>
          <a:p>
            <a:pPr lvl="1"/>
            <a:r>
              <a:rPr lang="en-US" dirty="0"/>
              <a:t>Add teacher as developer into your project(s) (</a:t>
            </a:r>
            <a:r>
              <a:rPr lang="en-US" dirty="0" err="1"/>
              <a:t>Andres.Kaver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Demo projects in git</a:t>
            </a:r>
          </a:p>
          <a:p>
            <a:pPr lvl="1"/>
            <a:r>
              <a:rPr lang="en-US" dirty="0">
                <a:hlinkClick r:id="rId3"/>
              </a:rPr>
              <a:t>http://git.akaver.com/distributedsystems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1E11-1D1B-0E41-9BF0-A47F4A284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3B303-815A-864E-9671-81A1E0DF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457" y="1929422"/>
            <a:ext cx="2947194" cy="4195481"/>
          </a:xfrm>
        </p:spPr>
        <p:txBody>
          <a:bodyPr/>
          <a:lstStyle/>
          <a:p>
            <a:r>
              <a:rPr lang="en-US" dirty="0"/>
              <a:t>.NET Core</a:t>
            </a:r>
          </a:p>
          <a:p>
            <a:r>
              <a:rPr lang="en-US" dirty="0"/>
              <a:t>JetBrains Rider</a:t>
            </a:r>
          </a:p>
          <a:p>
            <a:r>
              <a:rPr lang="en-US" dirty="0"/>
              <a:t>Visual Studio 2017</a:t>
            </a:r>
          </a:p>
          <a:p>
            <a:r>
              <a:rPr lang="en-US" dirty="0"/>
              <a:t>Telerik Fiddler</a:t>
            </a:r>
          </a:p>
          <a:p>
            <a:r>
              <a:rPr lang="en-US" dirty="0"/>
              <a:t>Postman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8F3FE-E40B-384A-9F55-8B51D22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0F094-521D-7A4F-B848-D6A37E1B7CDC}"/>
              </a:ext>
            </a:extLst>
          </p:cNvPr>
          <p:cNvSpPr txBox="1"/>
          <p:nvPr/>
        </p:nvSpPr>
        <p:spPr>
          <a:xfrm>
            <a:off x="969962" y="4587301"/>
            <a:ext cx="10545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Full initial list is here:</a:t>
            </a:r>
          </a:p>
          <a:p>
            <a:r>
              <a:rPr lang="en-US" sz="2400" dirty="0">
                <a:hlinkClick r:id="rId2"/>
              </a:rPr>
              <a:t>https://enos.itcollege.ee/~akaver/DistributedSystems/requirements.txt</a:t>
            </a:r>
            <a:endParaRPr lang="en-US" sz="2400" dirty="0"/>
          </a:p>
          <a:p>
            <a:r>
              <a:rPr lang="en-US" sz="2400" dirty="0"/>
              <a:t>START INSTALLATION NOW!!!!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D10A86-AD6B-784B-839F-F6979355D324}"/>
              </a:ext>
            </a:extLst>
          </p:cNvPr>
          <p:cNvSpPr txBox="1">
            <a:spLocks/>
          </p:cNvSpPr>
          <p:nvPr/>
        </p:nvSpPr>
        <p:spPr>
          <a:xfrm>
            <a:off x="7042151" y="1853248"/>
            <a:ext cx="294719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MariaDB/MySQL</a:t>
            </a:r>
          </a:p>
          <a:p>
            <a:r>
              <a:rPr lang="en-US" dirty="0"/>
              <a:t>Node.js</a:t>
            </a:r>
          </a:p>
          <a:p>
            <a:r>
              <a:rPr lang="en-US" dirty="0"/>
              <a:t>TypeScript</a:t>
            </a:r>
          </a:p>
          <a:p>
            <a:r>
              <a:rPr lang="en-US" dirty="0"/>
              <a:t>Aurelia CLI</a:t>
            </a:r>
          </a:p>
          <a:p>
            <a:r>
              <a:rPr lang="en-US" dirty="0"/>
              <a:t>And some more…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6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50% project, 20% theoretical exam, 30% practical exam</a:t>
            </a:r>
          </a:p>
          <a:p>
            <a:r>
              <a:rPr lang="en-US" dirty="0"/>
              <a:t>All grade components have +50% requirement</a:t>
            </a:r>
          </a:p>
          <a:p>
            <a:r>
              <a:rPr lang="en-US" dirty="0"/>
              <a:t>Project</a:t>
            </a:r>
          </a:p>
          <a:p>
            <a:pPr lvl="1"/>
            <a:r>
              <a:rPr lang="en-US" dirty="0"/>
              <a:t>Complicated, hard, nerve breaking, lots of all </a:t>
            </a:r>
            <a:r>
              <a:rPr lang="en-US" dirty="0" err="1"/>
              <a:t>nighters</a:t>
            </a:r>
            <a:r>
              <a:rPr lang="en-US" dirty="0"/>
              <a:t> – if you exhibit student syndrome. </a:t>
            </a:r>
          </a:p>
          <a:p>
            <a:pPr lvl="1"/>
            <a:r>
              <a:rPr lang="en-US" dirty="0"/>
              <a:t>Minimum 10 functional entities (not counting user management, content translations, logging, simple many-to-many in-between entities)</a:t>
            </a:r>
          </a:p>
          <a:p>
            <a:pPr lvl="1"/>
            <a:r>
              <a:rPr lang="en-US" dirty="0"/>
              <a:t>Hard requirements on patterns, practices and technologies </a:t>
            </a:r>
          </a:p>
          <a:p>
            <a:pPr lvl="1"/>
            <a:r>
              <a:rPr lang="en-US" dirty="0"/>
              <a:t>Everything is negotiable</a:t>
            </a:r>
          </a:p>
          <a:p>
            <a:pPr lvl="1"/>
            <a:r>
              <a:rPr lang="en-US" dirty="0"/>
              <a:t>Several milestones in project </a:t>
            </a:r>
            <a:r>
              <a:rPr lang="mr-IN" dirty="0"/>
              <a:t>–</a:t>
            </a:r>
            <a:r>
              <a:rPr lang="en-US" dirty="0"/>
              <a:t> less student syndrome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5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 member teams + teacher</a:t>
            </a:r>
          </a:p>
          <a:p>
            <a:pPr lvl="1"/>
            <a:r>
              <a:rPr lang="en-US" dirty="0"/>
              <a:t>No running away of learning it all</a:t>
            </a:r>
          </a:p>
          <a:p>
            <a:pPr lvl="1"/>
            <a:r>
              <a:rPr lang="en-US" dirty="0"/>
              <a:t>Medium complexity projects (pizza ordering with cost splitting, home meal planner)</a:t>
            </a:r>
          </a:p>
          <a:p>
            <a:pPr lvl="1"/>
            <a:r>
              <a:rPr lang="en-US" b="1" dirty="0"/>
              <a:t>Practical (your own) project is highly recommended!</a:t>
            </a:r>
          </a:p>
          <a:p>
            <a:r>
              <a:rPr lang="en-US" dirty="0"/>
              <a:t>Don</a:t>
            </a:r>
            <a:r>
              <a:rPr lang="mr-IN" dirty="0"/>
              <a:t>’</a:t>
            </a:r>
            <a:r>
              <a:rPr lang="en-US" dirty="0"/>
              <a:t>t leave it at the end </a:t>
            </a:r>
            <a:r>
              <a:rPr lang="mr-IN" dirty="0"/>
              <a:t>–</a:t>
            </a:r>
            <a:r>
              <a:rPr lang="en-US" dirty="0"/>
              <a:t> it is just too much to get it done in few days.</a:t>
            </a:r>
          </a:p>
          <a:p>
            <a:r>
              <a:rPr lang="en-US" dirty="0"/>
              <a:t>End result:</a:t>
            </a:r>
          </a:p>
          <a:p>
            <a:pPr lvl="1"/>
            <a:r>
              <a:rPr lang="en-US" dirty="0"/>
              <a:t>Deployed ASP.NET Core REST backend (Azure)</a:t>
            </a:r>
          </a:p>
          <a:p>
            <a:pPr lvl="1"/>
            <a:r>
              <a:rPr lang="en-US" dirty="0"/>
              <a:t>Client application in your own chosen environment (JS or server based web-app, or desktop, or …) – deployed into different domains</a:t>
            </a:r>
          </a:p>
          <a:p>
            <a:pPr lvl="1"/>
            <a:r>
              <a:rPr lang="en-US" dirty="0"/>
              <a:t>Role based granular access (Users and Roles)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2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evaluation</a:t>
            </a:r>
          </a:p>
          <a:p>
            <a:pPr lvl="1"/>
            <a:r>
              <a:rPr lang="en-US" dirty="0"/>
              <a:t>Teacher is like an angel investor</a:t>
            </a:r>
          </a:p>
          <a:p>
            <a:pPr lvl="1"/>
            <a:r>
              <a:rPr lang="en-US" dirty="0"/>
              <a:t>Your project does not have to be ready for worldwide full production usage.</a:t>
            </a:r>
          </a:p>
          <a:p>
            <a:pPr lvl="1"/>
            <a:r>
              <a:rPr lang="en-US" dirty="0"/>
              <a:t>But it has to be at level, where potential investor would understand, that you and your work is good enough for seed investment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55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8266</TotalTime>
  <Words>554</Words>
  <Application>Microsoft Macintosh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Building Distributed Systems – ICD0009 Network Applications II: Distributed Systems – I371</vt:lpstr>
      <vt:lpstr>Distributed Systems - Teacher</vt:lpstr>
      <vt:lpstr>What, Why, How, ….</vt:lpstr>
      <vt:lpstr>Recommended skills</vt:lpstr>
      <vt:lpstr>Technical requirements</vt:lpstr>
      <vt:lpstr>Software needed</vt:lpstr>
      <vt:lpstr>Grading</vt:lpstr>
      <vt:lpstr>Project</vt:lpstr>
      <vt:lpstr>Project</vt:lpstr>
      <vt:lpstr>Distributed and ASP.NET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64</cp:revision>
  <dcterms:created xsi:type="dcterms:W3CDTF">2015-10-15T12:35:18Z</dcterms:created>
  <dcterms:modified xsi:type="dcterms:W3CDTF">2019-01-28T10:41:18Z</dcterms:modified>
</cp:coreProperties>
</file>