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autoCompressPictures="0">
  <p:sldMasterIdLst>
    <p:sldMasterId id="2147483648" r:id="rId1"/>
  </p:sldMasterIdLst>
  <p:notesMasterIdLst>
    <p:notesMasterId r:id="rId21"/>
  </p:notesMasterIdLst>
  <p:sldIdLst>
    <p:sldId id="256" r:id="rId2"/>
    <p:sldId id="271" r:id="rId3"/>
    <p:sldId id="272" r:id="rId4"/>
    <p:sldId id="273" r:id="rId5"/>
    <p:sldId id="264" r:id="rId6"/>
    <p:sldId id="265" r:id="rId7"/>
    <p:sldId id="266" r:id="rId8"/>
    <p:sldId id="269" r:id="rId9"/>
    <p:sldId id="267" r:id="rId10"/>
    <p:sldId id="268" r:id="rId11"/>
    <p:sldId id="270" r:id="rId12"/>
    <p:sldId id="274" r:id="rId13"/>
    <p:sldId id="275" r:id="rId14"/>
    <p:sldId id="277" r:id="rId15"/>
    <p:sldId id="276" r:id="rId16"/>
    <p:sldId id="278" r:id="rId17"/>
    <p:sldId id="279" r:id="rId18"/>
    <p:sldId id="280" r:id="rId19"/>
    <p:sldId id="262"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564" autoAdjust="0"/>
    <p:restoredTop sz="94660"/>
  </p:normalViewPr>
  <p:slideViewPr>
    <p:cSldViewPr snapToGrid="0">
      <p:cViewPr>
        <p:scale>
          <a:sx n="150" d="100"/>
          <a:sy n="150" d="100"/>
        </p:scale>
        <p:origin x="1240" y="8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t-EE"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8058F15-0E18-4F6A-B9F3-564C7228F6E2}" type="datetimeFigureOut">
              <a:rPr lang="et-EE" smtClean="0"/>
              <a:t>26.01.19</a:t>
            </a:fld>
            <a:endParaRPr lang="et-EE"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t-EE"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t-E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t-EE"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4C2EAB4-ED3B-407C-8199-EAC6E751E16E}" type="slidenum">
              <a:rPr lang="et-EE" smtClean="0"/>
              <a:t>‹#›</a:t>
            </a:fld>
            <a:endParaRPr lang="et-EE" dirty="0"/>
          </a:p>
        </p:txBody>
      </p:sp>
    </p:spTree>
    <p:extLst>
      <p:ext uri="{BB962C8B-B14F-4D97-AF65-F5344CB8AC3E}">
        <p14:creationId xmlns:p14="http://schemas.microsoft.com/office/powerpoint/2010/main" val="41285597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888AC89-E45F-D64D-B8F3-76DCC7BAD6AB}" type="datetime1">
              <a:rPr lang="en-US" smtClean="0"/>
              <a:t>1/26/19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11B4CF9D-99A5-F74E-8FB6-E23122EA7CDC}" type="datetime1">
              <a:rPr lang="en-US" smtClean="0"/>
              <a:t>1/26/19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32122132-AE74-854E-A35B-513CD6CBBC6B}" type="datetime1">
              <a:rPr lang="en-US" smtClean="0"/>
              <a:t>1/26/19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4" name="Text Placeholder 3"/>
          <p:cNvSpPr>
            <a:spLocks noGrp="1"/>
          </p:cNvSpPr>
          <p:nvPr>
            <p:ph type="body" sz="half" idx="13"/>
          </p:nvPr>
        </p:nvSpPr>
        <p:spPr>
          <a:xfrm>
            <a:off x="1930400" y="3771174"/>
            <a:ext cx="7279649"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8929DEBC-90CA-CA42-975C-CA9A0A1033D8}" type="datetime1">
              <a:rPr lang="en-US" smtClean="0"/>
              <a:t>1/26/19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a:t>‹#›</a:t>
            </a:fld>
            <a:endParaRPr lang="en-US" dirty="0"/>
          </a:p>
        </p:txBody>
      </p:sp>
      <p:sp>
        <p:nvSpPr>
          <p:cNvPr id="9" name="TextBox 8"/>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53FEB7F-23D1-8D46-95BC-1E54EACAB39E}" type="datetime1">
              <a:rPr lang="en-US" smtClean="0"/>
              <a:t>1/26/19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35F89E98-4525-AE4E-A379-CAEE7222AABC}" type="datetime1">
              <a:rPr lang="en-US" smtClean="0"/>
              <a:t>1/26/19</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63BF3E31-0CDD-EA4D-8898-548E2F13753F}" type="datetime1">
              <a:rPr lang="en-US" smtClean="0"/>
              <a:t>1/26/19</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E4EC81B-C360-5A4B-A7C2-4E2DE8EFC73B}" type="datetime1">
              <a:rPr lang="en-US" smtClean="0"/>
              <a:t>1/26/19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9626B6E-0D81-7D4D-95BF-FC0E2C97C764}" type="datetime1">
              <a:rPr lang="en-US" smtClean="0"/>
              <a:t>1/26/19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8B3CA3F-205E-6F45-8556-9C585E0FBE77}" type="datetime1">
              <a:rPr lang="en-US" smtClean="0"/>
              <a:t>1/26/19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180BA70-24EF-6E4D-9A9B-D2CAC3C67582}" type="datetime1">
              <a:rPr lang="en-US" smtClean="0"/>
              <a:t>1/26/19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A4E15F2-AC9C-F04B-B5B5-77D9DCEDE61F}" type="datetime1">
              <a:rPr lang="en-US" smtClean="0"/>
              <a:t>1/26/19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3AB3307-0DC9-684A-A600-08A21123502B}" type="datetime1">
              <a:rPr lang="en-US" smtClean="0"/>
              <a:t>1/26/19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49195A10-20BA-794E-B313-9857DE2C1367}" type="datetime1">
              <a:rPr lang="en-US" smtClean="0"/>
              <a:t>1/26/19</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9B8B8449-FDE4-CA40-BD55-93F5EE1CA69A}" type="datetime1">
              <a:rPr lang="en-US" smtClean="0"/>
              <a:t>1/26/19</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fld id="{C355887A-33F6-944E-A7A0-2973D2885105}" type="datetime1">
              <a:rPr lang="en-US" smtClean="0"/>
              <a:t>1/26/19</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A4DCBD52-B78E-DE48-8D72-015352D59942}" type="datetime1">
              <a:rPr lang="en-US" smtClean="0"/>
              <a:t>1/26/19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5B6367DF-7645-4E46-9E78-F99963985D0D}" type="datetime1">
              <a:rPr lang="en-US" smtClean="0"/>
              <a:t>1/26/19</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hyperlink" Target="mailto:akaver@itcollege.ee"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web.archive.org/web/20130116005443/http:/tomayko.com/writings/rest-to-my-wife"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154955" y="494852"/>
            <a:ext cx="8825658" cy="4282529"/>
          </a:xfrm>
        </p:spPr>
        <p:txBody>
          <a:bodyPr/>
          <a:lstStyle/>
          <a:p>
            <a:r>
              <a:rPr lang="et-EE" sz="6000" dirty="0" err="1"/>
              <a:t>Building</a:t>
            </a:r>
            <a:r>
              <a:rPr lang="et-EE" sz="6000" dirty="0"/>
              <a:t> </a:t>
            </a:r>
            <a:r>
              <a:rPr lang="et-EE" sz="6000" dirty="0" err="1"/>
              <a:t>Distributed</a:t>
            </a:r>
            <a:r>
              <a:rPr lang="et-EE" sz="6000" dirty="0"/>
              <a:t> </a:t>
            </a:r>
            <a:r>
              <a:rPr lang="et-EE" sz="6000" dirty="0" err="1"/>
              <a:t>Systems</a:t>
            </a:r>
            <a:r>
              <a:rPr lang="et-EE" sz="6000" dirty="0"/>
              <a:t> – ICD0009</a:t>
            </a:r>
            <a:br>
              <a:rPr lang="et-EE" sz="6000" dirty="0"/>
            </a:br>
            <a:r>
              <a:rPr lang="et-EE" sz="6000" dirty="0"/>
              <a:t>Network </a:t>
            </a:r>
            <a:r>
              <a:rPr lang="et-EE" sz="6000" dirty="0" err="1"/>
              <a:t>Applications</a:t>
            </a:r>
            <a:r>
              <a:rPr lang="et-EE" sz="6000" dirty="0"/>
              <a:t> II: </a:t>
            </a:r>
            <a:r>
              <a:rPr lang="et-EE" sz="6000" dirty="0" err="1"/>
              <a:t>Distributed</a:t>
            </a:r>
            <a:r>
              <a:rPr lang="et-EE" sz="6000" dirty="0"/>
              <a:t> </a:t>
            </a:r>
            <a:r>
              <a:rPr lang="et-EE" sz="6000" dirty="0" err="1"/>
              <a:t>Systems</a:t>
            </a:r>
            <a:r>
              <a:rPr lang="et-EE" sz="6000" dirty="0"/>
              <a:t> – I371</a:t>
            </a:r>
          </a:p>
        </p:txBody>
      </p:sp>
      <p:sp>
        <p:nvSpPr>
          <p:cNvPr id="5" name="Text Placeholder 4"/>
          <p:cNvSpPr>
            <a:spLocks noGrp="1"/>
          </p:cNvSpPr>
          <p:nvPr>
            <p:ph type="subTitle" idx="1"/>
          </p:nvPr>
        </p:nvSpPr>
        <p:spPr>
          <a:xfrm>
            <a:off x="1154955" y="5024806"/>
            <a:ext cx="8825658" cy="1176232"/>
          </a:xfrm>
        </p:spPr>
        <p:txBody>
          <a:bodyPr>
            <a:normAutofit fontScale="92500" lnSpcReduction="10000"/>
          </a:bodyPr>
          <a:lstStyle/>
          <a:p>
            <a:r>
              <a:rPr lang="en-US" cap="none" dirty="0"/>
              <a:t>TTU IT College, Andres Käver, 2018-2019, Spring semester</a:t>
            </a:r>
          </a:p>
          <a:p>
            <a:r>
              <a:rPr lang="en-US" cap="none" dirty="0"/>
              <a:t>Web: http://enos.Itcollege.ee/~</a:t>
            </a:r>
            <a:r>
              <a:rPr lang="en-US" cap="none" dirty="0" err="1"/>
              <a:t>akaver</a:t>
            </a:r>
            <a:r>
              <a:rPr lang="en-US" cap="none" dirty="0"/>
              <a:t>/</a:t>
            </a:r>
            <a:r>
              <a:rPr lang="en-US" cap="none" dirty="0" err="1"/>
              <a:t>DistributedSystems</a:t>
            </a:r>
            <a:endParaRPr lang="en-US" cap="none" dirty="0"/>
          </a:p>
          <a:p>
            <a:r>
              <a:rPr lang="en-US" cap="none" dirty="0"/>
              <a:t>Skype: </a:t>
            </a:r>
            <a:r>
              <a:rPr lang="en-US" b="1" cap="none" dirty="0"/>
              <a:t>akaver</a:t>
            </a:r>
            <a:r>
              <a:rPr lang="en-US" cap="none" dirty="0"/>
              <a:t>   Email: </a:t>
            </a:r>
            <a:r>
              <a:rPr lang="en-US" b="1" cap="none" dirty="0">
                <a:hlinkClick r:id="rId2"/>
              </a:rPr>
              <a:t>akaver@itcollege.ee</a:t>
            </a:r>
            <a:endParaRPr lang="en-US" b="1" cap="none" dirty="0"/>
          </a:p>
          <a:p>
            <a:endParaRPr lang="en-US" cap="none" dirty="0"/>
          </a:p>
        </p:txBody>
      </p:sp>
      <p:pic>
        <p:nvPicPr>
          <p:cNvPr id="2" name="Picture 1"/>
          <p:cNvPicPr>
            <a:picLocks noChangeAspect="1"/>
          </p:cNvPicPr>
          <p:nvPr/>
        </p:nvPicPr>
        <p:blipFill>
          <a:blip r:embed="rId3"/>
          <a:stretch>
            <a:fillRect/>
          </a:stretch>
        </p:blipFill>
        <p:spPr>
          <a:xfrm>
            <a:off x="8870302" y="1"/>
            <a:ext cx="3321698" cy="1808480"/>
          </a:xfrm>
          <a:prstGeom prst="rect">
            <a:avLst/>
          </a:prstGeom>
        </p:spPr>
      </p:pic>
    </p:spTree>
    <p:extLst>
      <p:ext uri="{BB962C8B-B14F-4D97-AF65-F5344CB8AC3E}">
        <p14:creationId xmlns:p14="http://schemas.microsoft.com/office/powerpoint/2010/main" val="15725644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112658-EBCC-C14C-8A0B-D23B34A03EB3}"/>
              </a:ext>
            </a:extLst>
          </p:cNvPr>
          <p:cNvSpPr>
            <a:spLocks noGrp="1"/>
          </p:cNvSpPr>
          <p:nvPr>
            <p:ph type="title"/>
          </p:nvPr>
        </p:nvSpPr>
        <p:spPr/>
        <p:txBody>
          <a:bodyPr/>
          <a:lstStyle/>
          <a:p>
            <a:r>
              <a:rPr lang="en-US" dirty="0"/>
              <a:t>Distributed – HTTP- POST - response</a:t>
            </a:r>
          </a:p>
        </p:txBody>
      </p:sp>
      <p:sp>
        <p:nvSpPr>
          <p:cNvPr id="3" name="Content Placeholder 2">
            <a:extLst>
              <a:ext uri="{FF2B5EF4-FFF2-40B4-BE49-F238E27FC236}">
                <a16:creationId xmlns:a16="http://schemas.microsoft.com/office/drawing/2014/main" id="{598E2668-8BA7-7A46-970F-BFD8F03C2E67}"/>
              </a:ext>
            </a:extLst>
          </p:cNvPr>
          <p:cNvSpPr>
            <a:spLocks noGrp="1"/>
          </p:cNvSpPr>
          <p:nvPr>
            <p:ph idx="1"/>
          </p:nvPr>
        </p:nvSpPr>
        <p:spPr/>
        <p:txBody>
          <a:bodyPr/>
          <a:lstStyle/>
          <a:p>
            <a:endParaRPr lang="en-US" dirty="0"/>
          </a:p>
        </p:txBody>
      </p:sp>
      <p:sp>
        <p:nvSpPr>
          <p:cNvPr id="4" name="Slide Number Placeholder 3">
            <a:extLst>
              <a:ext uri="{FF2B5EF4-FFF2-40B4-BE49-F238E27FC236}">
                <a16:creationId xmlns:a16="http://schemas.microsoft.com/office/drawing/2014/main" id="{FC0A6601-A75B-4648-8919-35BE2325CAA1}"/>
              </a:ext>
            </a:extLst>
          </p:cNvPr>
          <p:cNvSpPr>
            <a:spLocks noGrp="1"/>
          </p:cNvSpPr>
          <p:nvPr>
            <p:ph type="sldNum" sz="quarter" idx="12"/>
          </p:nvPr>
        </p:nvSpPr>
        <p:spPr/>
        <p:txBody>
          <a:bodyPr/>
          <a:lstStyle/>
          <a:p>
            <a:fld id="{D57F1E4F-1CFF-5643-939E-02111984F565}" type="slidenum">
              <a:rPr lang="en-US" smtClean="0"/>
              <a:t>9</a:t>
            </a:fld>
            <a:endParaRPr lang="en-US" dirty="0"/>
          </a:p>
        </p:txBody>
      </p:sp>
      <p:sp>
        <p:nvSpPr>
          <p:cNvPr id="5" name="TextBox 4">
            <a:extLst>
              <a:ext uri="{FF2B5EF4-FFF2-40B4-BE49-F238E27FC236}">
                <a16:creationId xmlns:a16="http://schemas.microsoft.com/office/drawing/2014/main" id="{ABAD3021-2A54-D34B-A338-287736F11F1B}"/>
              </a:ext>
            </a:extLst>
          </p:cNvPr>
          <p:cNvSpPr txBox="1"/>
          <p:nvPr/>
        </p:nvSpPr>
        <p:spPr>
          <a:xfrm>
            <a:off x="1168400" y="2052918"/>
            <a:ext cx="7052733" cy="2862322"/>
          </a:xfrm>
          <a:prstGeom prst="rect">
            <a:avLst/>
          </a:prstGeom>
          <a:solidFill>
            <a:schemeClr val="tx1"/>
          </a:solidFill>
        </p:spPr>
        <p:txBody>
          <a:bodyPr wrap="square" rtlCol="0">
            <a:spAutoFit/>
          </a:bodyPr>
          <a:lstStyle/>
          <a:p>
            <a:r>
              <a:rPr lang="en-US" dirty="0">
                <a:solidFill>
                  <a:schemeClr val="bg1"/>
                </a:solidFill>
              </a:rPr>
              <a:t>HTTP/1.1 </a:t>
            </a:r>
            <a:r>
              <a:rPr lang="en-US" b="1" dirty="0">
                <a:solidFill>
                  <a:schemeClr val="bg1"/>
                </a:solidFill>
              </a:rPr>
              <a:t>302 Found</a:t>
            </a:r>
          </a:p>
          <a:p>
            <a:r>
              <a:rPr lang="en-US" dirty="0">
                <a:solidFill>
                  <a:schemeClr val="bg1"/>
                </a:solidFill>
              </a:rPr>
              <a:t>Location: /People</a:t>
            </a:r>
          </a:p>
          <a:p>
            <a:r>
              <a:rPr lang="en-US" dirty="0">
                <a:solidFill>
                  <a:schemeClr val="bg1"/>
                </a:solidFill>
              </a:rPr>
              <a:t>Server: Microsoft-IIS/10.0</a:t>
            </a:r>
          </a:p>
          <a:p>
            <a:r>
              <a:rPr lang="en-US" dirty="0">
                <a:solidFill>
                  <a:schemeClr val="bg1"/>
                </a:solidFill>
              </a:rPr>
              <a:t>X-</a:t>
            </a:r>
            <a:r>
              <a:rPr lang="en-US" dirty="0" err="1">
                <a:solidFill>
                  <a:schemeClr val="bg1"/>
                </a:solidFill>
              </a:rPr>
              <a:t>SourceFiles</a:t>
            </a:r>
            <a:r>
              <a:rPr lang="en-US" dirty="0">
                <a:solidFill>
                  <a:schemeClr val="bg1"/>
                </a:solidFill>
              </a:rPr>
              <a:t>: =?UTF-8?B?QzpcVXNlcnNcYWthdmVyXHNvdXJjZVxyZXBvc1xIVFRQVGVzdFxXZWJBcHBcUGVvcGxlXENyZWF0ZQ==?=</a:t>
            </a:r>
          </a:p>
          <a:p>
            <a:r>
              <a:rPr lang="en-US" dirty="0">
                <a:solidFill>
                  <a:schemeClr val="bg1"/>
                </a:solidFill>
              </a:rPr>
              <a:t>X-Powered-By: ASP.NET</a:t>
            </a:r>
          </a:p>
          <a:p>
            <a:r>
              <a:rPr lang="en-US" dirty="0">
                <a:solidFill>
                  <a:schemeClr val="bg1"/>
                </a:solidFill>
              </a:rPr>
              <a:t>Date: Sat, 26 Jan 2019 12:17:16 GMT</a:t>
            </a:r>
          </a:p>
          <a:p>
            <a:r>
              <a:rPr lang="en-US" dirty="0">
                <a:solidFill>
                  <a:schemeClr val="bg1"/>
                </a:solidFill>
              </a:rPr>
              <a:t>Content-Length: 0</a:t>
            </a:r>
          </a:p>
          <a:p>
            <a:endParaRPr lang="en-US" dirty="0">
              <a:solidFill>
                <a:schemeClr val="bg1"/>
              </a:solidFill>
            </a:endParaRPr>
          </a:p>
        </p:txBody>
      </p:sp>
    </p:spTree>
    <p:extLst>
      <p:ext uri="{BB962C8B-B14F-4D97-AF65-F5344CB8AC3E}">
        <p14:creationId xmlns:p14="http://schemas.microsoft.com/office/powerpoint/2010/main" val="26449561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112658-EBCC-C14C-8A0B-D23B34A03EB3}"/>
              </a:ext>
            </a:extLst>
          </p:cNvPr>
          <p:cNvSpPr>
            <a:spLocks noGrp="1"/>
          </p:cNvSpPr>
          <p:nvPr>
            <p:ph type="title"/>
          </p:nvPr>
        </p:nvSpPr>
        <p:spPr/>
        <p:txBody>
          <a:bodyPr/>
          <a:lstStyle/>
          <a:p>
            <a:r>
              <a:rPr lang="en-US" dirty="0"/>
              <a:t>Distributed – HTTP – response codes</a:t>
            </a:r>
          </a:p>
        </p:txBody>
      </p:sp>
      <p:sp>
        <p:nvSpPr>
          <p:cNvPr id="3" name="Content Placeholder 2">
            <a:extLst>
              <a:ext uri="{FF2B5EF4-FFF2-40B4-BE49-F238E27FC236}">
                <a16:creationId xmlns:a16="http://schemas.microsoft.com/office/drawing/2014/main" id="{598E2668-8BA7-7A46-970F-BFD8F03C2E67}"/>
              </a:ext>
            </a:extLst>
          </p:cNvPr>
          <p:cNvSpPr>
            <a:spLocks noGrp="1"/>
          </p:cNvSpPr>
          <p:nvPr>
            <p:ph idx="1"/>
          </p:nvPr>
        </p:nvSpPr>
        <p:spPr/>
        <p:txBody>
          <a:bodyPr>
            <a:normAutofit fontScale="92500" lnSpcReduction="10000"/>
          </a:bodyPr>
          <a:lstStyle/>
          <a:p>
            <a:r>
              <a:rPr lang="en-US" dirty="0"/>
              <a:t>1xx Informational response</a:t>
            </a:r>
          </a:p>
          <a:p>
            <a:pPr lvl="1"/>
            <a:r>
              <a:rPr lang="en-US" dirty="0"/>
              <a:t>100 continue, 101 switching protocols</a:t>
            </a:r>
          </a:p>
          <a:p>
            <a:r>
              <a:rPr lang="en-US" dirty="0"/>
              <a:t>2xx Success</a:t>
            </a:r>
          </a:p>
          <a:p>
            <a:pPr lvl="1"/>
            <a:r>
              <a:rPr lang="en-US" dirty="0"/>
              <a:t>200 OK, 201 Created, 202 Accepted, 204 No Content</a:t>
            </a:r>
          </a:p>
          <a:p>
            <a:r>
              <a:rPr lang="en-US" dirty="0"/>
              <a:t>3xx Redirection</a:t>
            </a:r>
          </a:p>
          <a:p>
            <a:pPr lvl="1"/>
            <a:r>
              <a:rPr lang="en-US" dirty="0"/>
              <a:t>300 Multiple choices, 301 Moved Permanently, 302 Found, 303 See other, 304 Not Modified</a:t>
            </a:r>
          </a:p>
          <a:p>
            <a:r>
              <a:rPr lang="en-US" dirty="0"/>
              <a:t>4xx Client errors</a:t>
            </a:r>
          </a:p>
          <a:p>
            <a:pPr lvl="1"/>
            <a:r>
              <a:rPr lang="en-US" dirty="0"/>
              <a:t>400 Bad Request, 401 Unauthorized, 403 Forbidden, 404 Not Found, 409 Conflict</a:t>
            </a:r>
          </a:p>
          <a:p>
            <a:r>
              <a:rPr lang="en-US" dirty="0"/>
              <a:t>5xx Server errors</a:t>
            </a:r>
          </a:p>
          <a:p>
            <a:pPr lvl="1"/>
            <a:r>
              <a:rPr lang="en-US" dirty="0"/>
              <a:t>500 Internal Server Error, 501 Not implemented, 503 Service Unavailable</a:t>
            </a:r>
          </a:p>
        </p:txBody>
      </p:sp>
      <p:sp>
        <p:nvSpPr>
          <p:cNvPr id="4" name="Slide Number Placeholder 3">
            <a:extLst>
              <a:ext uri="{FF2B5EF4-FFF2-40B4-BE49-F238E27FC236}">
                <a16:creationId xmlns:a16="http://schemas.microsoft.com/office/drawing/2014/main" id="{FC0A6601-A75B-4648-8919-35BE2325CAA1}"/>
              </a:ext>
            </a:extLst>
          </p:cNvPr>
          <p:cNvSpPr>
            <a:spLocks noGrp="1"/>
          </p:cNvSpPr>
          <p:nvPr>
            <p:ph type="sldNum" sz="quarter" idx="12"/>
          </p:nvPr>
        </p:nvSpPr>
        <p:spPr/>
        <p:txBody>
          <a:bodyPr/>
          <a:lstStyle/>
          <a:p>
            <a:fld id="{D57F1E4F-1CFF-5643-939E-02111984F565}" type="slidenum">
              <a:rPr lang="en-US" smtClean="0"/>
              <a:t>10</a:t>
            </a:fld>
            <a:endParaRPr lang="en-US" dirty="0"/>
          </a:p>
        </p:txBody>
      </p:sp>
    </p:spTree>
    <p:extLst>
      <p:ext uri="{BB962C8B-B14F-4D97-AF65-F5344CB8AC3E}">
        <p14:creationId xmlns:p14="http://schemas.microsoft.com/office/powerpoint/2010/main" val="35592749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112658-EBCC-C14C-8A0B-D23B34A03EB3}"/>
              </a:ext>
            </a:extLst>
          </p:cNvPr>
          <p:cNvSpPr>
            <a:spLocks noGrp="1"/>
          </p:cNvSpPr>
          <p:nvPr>
            <p:ph type="title"/>
          </p:nvPr>
        </p:nvSpPr>
        <p:spPr/>
        <p:txBody>
          <a:bodyPr/>
          <a:lstStyle/>
          <a:p>
            <a:r>
              <a:rPr lang="en-US" dirty="0"/>
              <a:t>Distributed – RESTful service/</a:t>
            </a:r>
            <a:r>
              <a:rPr lang="en-US" dirty="0" err="1"/>
              <a:t>api</a:t>
            </a:r>
            <a:endParaRPr lang="en-US" dirty="0"/>
          </a:p>
        </p:txBody>
      </p:sp>
      <p:sp>
        <p:nvSpPr>
          <p:cNvPr id="3" name="Content Placeholder 2">
            <a:extLst>
              <a:ext uri="{FF2B5EF4-FFF2-40B4-BE49-F238E27FC236}">
                <a16:creationId xmlns:a16="http://schemas.microsoft.com/office/drawing/2014/main" id="{598E2668-8BA7-7A46-970F-BFD8F03C2E67}"/>
              </a:ext>
            </a:extLst>
          </p:cNvPr>
          <p:cNvSpPr>
            <a:spLocks noGrp="1"/>
          </p:cNvSpPr>
          <p:nvPr>
            <p:ph idx="1"/>
          </p:nvPr>
        </p:nvSpPr>
        <p:spPr/>
        <p:txBody>
          <a:bodyPr/>
          <a:lstStyle/>
          <a:p>
            <a:r>
              <a:rPr lang="en-US" dirty="0"/>
              <a:t>REST - Representational State Transfer</a:t>
            </a:r>
            <a:br>
              <a:rPr lang="en-US" dirty="0"/>
            </a:br>
            <a:r>
              <a:rPr lang="en-US" dirty="0"/>
              <a:t>It’s an architectural style that defines a set of recommendations for designing loosely coupled applications that use the HTTP protocol for data transmission. REST doesn’t prescribe how to implement the principles at a lower level. Instead, the REST guidelines allow developers to implement the details according to their own needs. Web services built following the REST architectural style are called RESTful web services.</a:t>
            </a:r>
          </a:p>
        </p:txBody>
      </p:sp>
      <p:sp>
        <p:nvSpPr>
          <p:cNvPr id="4" name="Slide Number Placeholder 3">
            <a:extLst>
              <a:ext uri="{FF2B5EF4-FFF2-40B4-BE49-F238E27FC236}">
                <a16:creationId xmlns:a16="http://schemas.microsoft.com/office/drawing/2014/main" id="{FC0A6601-A75B-4648-8919-35BE2325CAA1}"/>
              </a:ext>
            </a:extLst>
          </p:cNvPr>
          <p:cNvSpPr>
            <a:spLocks noGrp="1"/>
          </p:cNvSpPr>
          <p:nvPr>
            <p:ph type="sldNum" sz="quarter" idx="12"/>
          </p:nvPr>
        </p:nvSpPr>
        <p:spPr/>
        <p:txBody>
          <a:bodyPr/>
          <a:lstStyle/>
          <a:p>
            <a:fld id="{D57F1E4F-1CFF-5643-939E-02111984F565}" type="slidenum">
              <a:rPr lang="en-US" smtClean="0"/>
              <a:t>11</a:t>
            </a:fld>
            <a:endParaRPr lang="en-US" dirty="0"/>
          </a:p>
        </p:txBody>
      </p:sp>
    </p:spTree>
    <p:extLst>
      <p:ext uri="{BB962C8B-B14F-4D97-AF65-F5344CB8AC3E}">
        <p14:creationId xmlns:p14="http://schemas.microsoft.com/office/powerpoint/2010/main" val="13545376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112658-EBCC-C14C-8A0B-D23B34A03EB3}"/>
              </a:ext>
            </a:extLst>
          </p:cNvPr>
          <p:cNvSpPr>
            <a:spLocks noGrp="1"/>
          </p:cNvSpPr>
          <p:nvPr>
            <p:ph type="title"/>
          </p:nvPr>
        </p:nvSpPr>
        <p:spPr/>
        <p:txBody>
          <a:bodyPr/>
          <a:lstStyle/>
          <a:p>
            <a:r>
              <a:rPr lang="en-US" dirty="0"/>
              <a:t>Distributed – RESTful services</a:t>
            </a:r>
          </a:p>
        </p:txBody>
      </p:sp>
      <p:sp>
        <p:nvSpPr>
          <p:cNvPr id="3" name="Content Placeholder 2">
            <a:extLst>
              <a:ext uri="{FF2B5EF4-FFF2-40B4-BE49-F238E27FC236}">
                <a16:creationId xmlns:a16="http://schemas.microsoft.com/office/drawing/2014/main" id="{598E2668-8BA7-7A46-970F-BFD8F03C2E67}"/>
              </a:ext>
            </a:extLst>
          </p:cNvPr>
          <p:cNvSpPr>
            <a:spLocks noGrp="1"/>
          </p:cNvSpPr>
          <p:nvPr>
            <p:ph idx="1"/>
          </p:nvPr>
        </p:nvSpPr>
        <p:spPr/>
        <p:txBody>
          <a:bodyPr>
            <a:normAutofit/>
          </a:bodyPr>
          <a:lstStyle/>
          <a:p>
            <a:r>
              <a:rPr lang="en-US" dirty="0"/>
              <a:t>Six architectural constraints</a:t>
            </a:r>
          </a:p>
          <a:p>
            <a:r>
              <a:rPr lang="en-US" dirty="0"/>
              <a:t>Uniform interface</a:t>
            </a:r>
            <a:br>
              <a:rPr lang="en-US" dirty="0"/>
            </a:br>
            <a:r>
              <a:rPr lang="en-US" dirty="0"/>
              <a:t>Requests from different clients should look the same, for example, the same resource shouldn’t have more than one URI.</a:t>
            </a:r>
          </a:p>
          <a:p>
            <a:r>
              <a:rPr lang="en-US" dirty="0"/>
              <a:t>Client-server separation</a:t>
            </a:r>
            <a:br>
              <a:rPr lang="en-US" dirty="0"/>
            </a:br>
            <a:r>
              <a:rPr lang="en-US" dirty="0"/>
              <a:t>The client and the server should act independently. They should interact with each other only through requests and responses.</a:t>
            </a:r>
          </a:p>
          <a:p>
            <a:r>
              <a:rPr lang="en-US" dirty="0"/>
              <a:t>Statelessness</a:t>
            </a:r>
            <a:br>
              <a:rPr lang="en-US" dirty="0"/>
            </a:br>
            <a:r>
              <a:rPr lang="en-US" dirty="0"/>
              <a:t>There shouldn’t be any server-side sessions. Each request should contain all the information the server needs to know.</a:t>
            </a:r>
          </a:p>
        </p:txBody>
      </p:sp>
      <p:sp>
        <p:nvSpPr>
          <p:cNvPr id="4" name="Slide Number Placeholder 3">
            <a:extLst>
              <a:ext uri="{FF2B5EF4-FFF2-40B4-BE49-F238E27FC236}">
                <a16:creationId xmlns:a16="http://schemas.microsoft.com/office/drawing/2014/main" id="{FC0A6601-A75B-4648-8919-35BE2325CAA1}"/>
              </a:ext>
            </a:extLst>
          </p:cNvPr>
          <p:cNvSpPr>
            <a:spLocks noGrp="1"/>
          </p:cNvSpPr>
          <p:nvPr>
            <p:ph type="sldNum" sz="quarter" idx="12"/>
          </p:nvPr>
        </p:nvSpPr>
        <p:spPr/>
        <p:txBody>
          <a:bodyPr/>
          <a:lstStyle/>
          <a:p>
            <a:fld id="{D57F1E4F-1CFF-5643-939E-02111984F565}" type="slidenum">
              <a:rPr lang="en-US" smtClean="0"/>
              <a:t>12</a:t>
            </a:fld>
            <a:endParaRPr lang="en-US" dirty="0"/>
          </a:p>
        </p:txBody>
      </p:sp>
    </p:spTree>
    <p:extLst>
      <p:ext uri="{BB962C8B-B14F-4D97-AF65-F5344CB8AC3E}">
        <p14:creationId xmlns:p14="http://schemas.microsoft.com/office/powerpoint/2010/main" val="18141508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112658-EBCC-C14C-8A0B-D23B34A03EB3}"/>
              </a:ext>
            </a:extLst>
          </p:cNvPr>
          <p:cNvSpPr>
            <a:spLocks noGrp="1"/>
          </p:cNvSpPr>
          <p:nvPr>
            <p:ph type="title"/>
          </p:nvPr>
        </p:nvSpPr>
        <p:spPr/>
        <p:txBody>
          <a:bodyPr/>
          <a:lstStyle/>
          <a:p>
            <a:r>
              <a:rPr lang="en-US" dirty="0"/>
              <a:t>Distributed – RESTful services</a:t>
            </a:r>
          </a:p>
        </p:txBody>
      </p:sp>
      <p:sp>
        <p:nvSpPr>
          <p:cNvPr id="3" name="Content Placeholder 2">
            <a:extLst>
              <a:ext uri="{FF2B5EF4-FFF2-40B4-BE49-F238E27FC236}">
                <a16:creationId xmlns:a16="http://schemas.microsoft.com/office/drawing/2014/main" id="{598E2668-8BA7-7A46-970F-BFD8F03C2E67}"/>
              </a:ext>
            </a:extLst>
          </p:cNvPr>
          <p:cNvSpPr>
            <a:spLocks noGrp="1"/>
          </p:cNvSpPr>
          <p:nvPr>
            <p:ph idx="1"/>
          </p:nvPr>
        </p:nvSpPr>
        <p:spPr/>
        <p:txBody>
          <a:bodyPr>
            <a:normAutofit lnSpcReduction="10000"/>
          </a:bodyPr>
          <a:lstStyle/>
          <a:p>
            <a:r>
              <a:rPr lang="en-US" dirty="0"/>
              <a:t>Cacheable resources</a:t>
            </a:r>
            <a:br>
              <a:rPr lang="en-US" dirty="0"/>
            </a:br>
            <a:r>
              <a:rPr lang="en-US" dirty="0"/>
              <a:t>Server responses should contain information about whether the data they send is cacheable or not. Cacheable resources should arrive with a version number so that the client can avoid requesting the same data more than once.</a:t>
            </a:r>
          </a:p>
          <a:p>
            <a:r>
              <a:rPr lang="en-US" dirty="0"/>
              <a:t>Layered system</a:t>
            </a:r>
            <a:br>
              <a:rPr lang="en-US" dirty="0"/>
            </a:br>
            <a:r>
              <a:rPr lang="en-US" dirty="0"/>
              <a:t>There might be several layers of servers between the client and the server that returns the response. This shouldn’t affect either the request or the response.</a:t>
            </a:r>
          </a:p>
          <a:p>
            <a:r>
              <a:rPr lang="en-US" dirty="0"/>
              <a:t>Code on demand [optional]</a:t>
            </a:r>
            <a:br>
              <a:rPr lang="en-US" dirty="0"/>
            </a:br>
            <a:r>
              <a:rPr lang="en-US" dirty="0"/>
              <a:t>When it’s necessary, the response can contain executable code (e.g., JavaScript within an HTML response) that the client can execute.</a:t>
            </a:r>
          </a:p>
          <a:p>
            <a:endParaRPr lang="en-US" dirty="0"/>
          </a:p>
        </p:txBody>
      </p:sp>
      <p:sp>
        <p:nvSpPr>
          <p:cNvPr id="4" name="Slide Number Placeholder 3">
            <a:extLst>
              <a:ext uri="{FF2B5EF4-FFF2-40B4-BE49-F238E27FC236}">
                <a16:creationId xmlns:a16="http://schemas.microsoft.com/office/drawing/2014/main" id="{FC0A6601-A75B-4648-8919-35BE2325CAA1}"/>
              </a:ext>
            </a:extLst>
          </p:cNvPr>
          <p:cNvSpPr>
            <a:spLocks noGrp="1"/>
          </p:cNvSpPr>
          <p:nvPr>
            <p:ph type="sldNum" sz="quarter" idx="12"/>
          </p:nvPr>
        </p:nvSpPr>
        <p:spPr/>
        <p:txBody>
          <a:bodyPr/>
          <a:lstStyle/>
          <a:p>
            <a:fld id="{D57F1E4F-1CFF-5643-939E-02111984F565}" type="slidenum">
              <a:rPr lang="en-US" smtClean="0"/>
              <a:t>13</a:t>
            </a:fld>
            <a:endParaRPr lang="en-US" dirty="0"/>
          </a:p>
        </p:txBody>
      </p:sp>
    </p:spTree>
    <p:extLst>
      <p:ext uri="{BB962C8B-B14F-4D97-AF65-F5344CB8AC3E}">
        <p14:creationId xmlns:p14="http://schemas.microsoft.com/office/powerpoint/2010/main" val="2863786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112658-EBCC-C14C-8A0B-D23B34A03EB3}"/>
              </a:ext>
            </a:extLst>
          </p:cNvPr>
          <p:cNvSpPr>
            <a:spLocks noGrp="1"/>
          </p:cNvSpPr>
          <p:nvPr>
            <p:ph type="title"/>
          </p:nvPr>
        </p:nvSpPr>
        <p:spPr/>
        <p:txBody>
          <a:bodyPr/>
          <a:lstStyle/>
          <a:p>
            <a:r>
              <a:rPr lang="en-US" dirty="0"/>
              <a:t>Distributed – REST vs SOAP</a:t>
            </a:r>
          </a:p>
        </p:txBody>
      </p:sp>
      <p:sp>
        <p:nvSpPr>
          <p:cNvPr id="3" name="Content Placeholder 2">
            <a:extLst>
              <a:ext uri="{FF2B5EF4-FFF2-40B4-BE49-F238E27FC236}">
                <a16:creationId xmlns:a16="http://schemas.microsoft.com/office/drawing/2014/main" id="{598E2668-8BA7-7A46-970F-BFD8F03C2E67}"/>
              </a:ext>
            </a:extLst>
          </p:cNvPr>
          <p:cNvSpPr>
            <a:spLocks noGrp="1"/>
          </p:cNvSpPr>
          <p:nvPr>
            <p:ph idx="1"/>
          </p:nvPr>
        </p:nvSpPr>
        <p:spPr/>
        <p:txBody>
          <a:bodyPr/>
          <a:lstStyle/>
          <a:p>
            <a:r>
              <a:rPr lang="en-US" dirty="0"/>
              <a:t>REST makes data available as resources (e.g. user)</a:t>
            </a:r>
          </a:p>
          <a:p>
            <a:r>
              <a:rPr lang="en-US" dirty="0"/>
              <a:t>SOAP makes data available via services (e.g. </a:t>
            </a:r>
            <a:r>
              <a:rPr lang="en-US" dirty="0" err="1"/>
              <a:t>getUser</a:t>
            </a:r>
            <a:r>
              <a:rPr lang="en-US" dirty="0"/>
              <a:t>)</a:t>
            </a:r>
          </a:p>
          <a:p>
            <a:endParaRPr lang="en-US" dirty="0"/>
          </a:p>
          <a:p>
            <a:r>
              <a:rPr lang="en-US" dirty="0"/>
              <a:t>SOAP – Simple Object Access Protocol</a:t>
            </a:r>
          </a:p>
          <a:p>
            <a:r>
              <a:rPr lang="en-US" dirty="0"/>
              <a:t>SOAP can work with any application layer protocol, such as HTTP, SMTP, TCP, or UDP. It returns data to the receiver in XML format. Security, authorization, and error-handling are built into the protocol </a:t>
            </a:r>
          </a:p>
        </p:txBody>
      </p:sp>
      <p:sp>
        <p:nvSpPr>
          <p:cNvPr id="4" name="Slide Number Placeholder 3">
            <a:extLst>
              <a:ext uri="{FF2B5EF4-FFF2-40B4-BE49-F238E27FC236}">
                <a16:creationId xmlns:a16="http://schemas.microsoft.com/office/drawing/2014/main" id="{FC0A6601-A75B-4648-8919-35BE2325CAA1}"/>
              </a:ext>
            </a:extLst>
          </p:cNvPr>
          <p:cNvSpPr>
            <a:spLocks noGrp="1"/>
          </p:cNvSpPr>
          <p:nvPr>
            <p:ph type="sldNum" sz="quarter" idx="12"/>
          </p:nvPr>
        </p:nvSpPr>
        <p:spPr/>
        <p:txBody>
          <a:bodyPr/>
          <a:lstStyle/>
          <a:p>
            <a:fld id="{D57F1E4F-1CFF-5643-939E-02111984F565}" type="slidenum">
              <a:rPr lang="en-US" smtClean="0"/>
              <a:t>14</a:t>
            </a:fld>
            <a:endParaRPr lang="en-US" dirty="0"/>
          </a:p>
        </p:txBody>
      </p:sp>
    </p:spTree>
    <p:extLst>
      <p:ext uri="{BB962C8B-B14F-4D97-AF65-F5344CB8AC3E}">
        <p14:creationId xmlns:p14="http://schemas.microsoft.com/office/powerpoint/2010/main" val="25364506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112658-EBCC-C14C-8A0B-D23B34A03EB3}"/>
              </a:ext>
            </a:extLst>
          </p:cNvPr>
          <p:cNvSpPr>
            <a:spLocks noGrp="1"/>
          </p:cNvSpPr>
          <p:nvPr>
            <p:ph type="title"/>
          </p:nvPr>
        </p:nvSpPr>
        <p:spPr/>
        <p:txBody>
          <a:bodyPr/>
          <a:lstStyle/>
          <a:p>
            <a:r>
              <a:rPr lang="en-US" dirty="0"/>
              <a:t>Distributed - SOAP</a:t>
            </a:r>
          </a:p>
        </p:txBody>
      </p:sp>
      <p:sp>
        <p:nvSpPr>
          <p:cNvPr id="3" name="Content Placeholder 2">
            <a:extLst>
              <a:ext uri="{FF2B5EF4-FFF2-40B4-BE49-F238E27FC236}">
                <a16:creationId xmlns:a16="http://schemas.microsoft.com/office/drawing/2014/main" id="{598E2668-8BA7-7A46-970F-BFD8F03C2E67}"/>
              </a:ext>
            </a:extLst>
          </p:cNvPr>
          <p:cNvSpPr>
            <a:spLocks noGrp="1"/>
          </p:cNvSpPr>
          <p:nvPr>
            <p:ph idx="1"/>
          </p:nvPr>
        </p:nvSpPr>
        <p:spPr/>
        <p:txBody>
          <a:bodyPr/>
          <a:lstStyle/>
          <a:p>
            <a:r>
              <a:rPr lang="en-US" dirty="0"/>
              <a:t>Currently, SOAP will likely continue to be used for big enterprise-level web services that require high security and complex transactions. APIs for financial services, payment gateways, CRM software, identity management, and telecommunication services are commonly used examples of SOAP. </a:t>
            </a:r>
          </a:p>
          <a:p>
            <a:r>
              <a:rPr lang="en-US" dirty="0"/>
              <a:t>One of the most well known SOAP APIs is PayPal’s public API that allows you to accept PayPal and credit card payments, add a PayPal button to your website, let users log in with PayPal, and perform other PayPal-related actions.</a:t>
            </a:r>
          </a:p>
          <a:p>
            <a:r>
              <a:rPr lang="en-US" dirty="0"/>
              <a:t>Estonian SOAP services: X-Tee, </a:t>
            </a:r>
            <a:r>
              <a:rPr lang="en-US" dirty="0" err="1"/>
              <a:t>DigiDoc</a:t>
            </a:r>
            <a:endParaRPr lang="en-US" dirty="0"/>
          </a:p>
        </p:txBody>
      </p:sp>
      <p:sp>
        <p:nvSpPr>
          <p:cNvPr id="4" name="Slide Number Placeholder 3">
            <a:extLst>
              <a:ext uri="{FF2B5EF4-FFF2-40B4-BE49-F238E27FC236}">
                <a16:creationId xmlns:a16="http://schemas.microsoft.com/office/drawing/2014/main" id="{FC0A6601-A75B-4648-8919-35BE2325CAA1}"/>
              </a:ext>
            </a:extLst>
          </p:cNvPr>
          <p:cNvSpPr>
            <a:spLocks noGrp="1"/>
          </p:cNvSpPr>
          <p:nvPr>
            <p:ph type="sldNum" sz="quarter" idx="12"/>
          </p:nvPr>
        </p:nvSpPr>
        <p:spPr/>
        <p:txBody>
          <a:bodyPr/>
          <a:lstStyle/>
          <a:p>
            <a:fld id="{D57F1E4F-1CFF-5643-939E-02111984F565}" type="slidenum">
              <a:rPr lang="en-US" smtClean="0"/>
              <a:t>15</a:t>
            </a:fld>
            <a:endParaRPr lang="en-US" dirty="0"/>
          </a:p>
        </p:txBody>
      </p:sp>
    </p:spTree>
    <p:extLst>
      <p:ext uri="{BB962C8B-B14F-4D97-AF65-F5344CB8AC3E}">
        <p14:creationId xmlns:p14="http://schemas.microsoft.com/office/powerpoint/2010/main" val="13099617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112658-EBCC-C14C-8A0B-D23B34A03EB3}"/>
              </a:ext>
            </a:extLst>
          </p:cNvPr>
          <p:cNvSpPr>
            <a:spLocks noGrp="1"/>
          </p:cNvSpPr>
          <p:nvPr>
            <p:ph type="title"/>
          </p:nvPr>
        </p:nvSpPr>
        <p:spPr/>
        <p:txBody>
          <a:bodyPr/>
          <a:lstStyle/>
          <a:p>
            <a:r>
              <a:rPr lang="en-US" dirty="0"/>
              <a:t>Distributed – What’s the plan?</a:t>
            </a:r>
          </a:p>
        </p:txBody>
      </p:sp>
      <p:sp>
        <p:nvSpPr>
          <p:cNvPr id="3" name="Content Placeholder 2">
            <a:extLst>
              <a:ext uri="{FF2B5EF4-FFF2-40B4-BE49-F238E27FC236}">
                <a16:creationId xmlns:a16="http://schemas.microsoft.com/office/drawing/2014/main" id="{598E2668-8BA7-7A46-970F-BFD8F03C2E67}"/>
              </a:ext>
            </a:extLst>
          </p:cNvPr>
          <p:cNvSpPr>
            <a:spLocks noGrp="1"/>
          </p:cNvSpPr>
          <p:nvPr>
            <p:ph idx="1"/>
          </p:nvPr>
        </p:nvSpPr>
        <p:spPr/>
        <p:txBody>
          <a:bodyPr/>
          <a:lstStyle/>
          <a:p>
            <a:r>
              <a:rPr lang="en-US" dirty="0"/>
              <a:t>We will start with REST based services as more modern approach.</a:t>
            </a:r>
          </a:p>
          <a:p>
            <a:r>
              <a:rPr lang="en-US" dirty="0"/>
              <a:t>At the end of semester, some SOAP and XML</a:t>
            </a:r>
          </a:p>
          <a:p>
            <a:endParaRPr lang="en-US" dirty="0"/>
          </a:p>
          <a:p>
            <a:endParaRPr lang="en-US" dirty="0"/>
          </a:p>
          <a:p>
            <a:r>
              <a:rPr lang="en-US" dirty="0"/>
              <a:t>Good reading: </a:t>
            </a:r>
            <a:r>
              <a:rPr lang="en-US" b="1" dirty="0"/>
              <a:t>How I Explained REST to My Wife</a:t>
            </a:r>
          </a:p>
          <a:p>
            <a:r>
              <a:rPr lang="en-US" dirty="0">
                <a:hlinkClick r:id="rId2"/>
              </a:rPr>
              <a:t>http://web.archive.org/web/20130116005443/http://tomayko.com/writings/rest-to-my-wife</a:t>
            </a:r>
            <a:endParaRPr lang="en-US" dirty="0"/>
          </a:p>
          <a:p>
            <a:endParaRPr lang="en-US" dirty="0"/>
          </a:p>
        </p:txBody>
      </p:sp>
      <p:sp>
        <p:nvSpPr>
          <p:cNvPr id="4" name="Slide Number Placeholder 3">
            <a:extLst>
              <a:ext uri="{FF2B5EF4-FFF2-40B4-BE49-F238E27FC236}">
                <a16:creationId xmlns:a16="http://schemas.microsoft.com/office/drawing/2014/main" id="{FC0A6601-A75B-4648-8919-35BE2325CAA1}"/>
              </a:ext>
            </a:extLst>
          </p:cNvPr>
          <p:cNvSpPr>
            <a:spLocks noGrp="1"/>
          </p:cNvSpPr>
          <p:nvPr>
            <p:ph type="sldNum" sz="quarter" idx="12"/>
          </p:nvPr>
        </p:nvSpPr>
        <p:spPr/>
        <p:txBody>
          <a:bodyPr/>
          <a:lstStyle/>
          <a:p>
            <a:fld id="{D57F1E4F-1CFF-5643-939E-02111984F565}" type="slidenum">
              <a:rPr lang="en-US" smtClean="0"/>
              <a:t>16</a:t>
            </a:fld>
            <a:endParaRPr lang="en-US" dirty="0"/>
          </a:p>
        </p:txBody>
      </p:sp>
    </p:spTree>
    <p:extLst>
      <p:ext uri="{BB962C8B-B14F-4D97-AF65-F5344CB8AC3E}">
        <p14:creationId xmlns:p14="http://schemas.microsoft.com/office/powerpoint/2010/main" val="15325506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112658-EBCC-C14C-8A0B-D23B34A03EB3}"/>
              </a:ext>
            </a:extLst>
          </p:cNvPr>
          <p:cNvSpPr>
            <a:spLocks noGrp="1"/>
          </p:cNvSpPr>
          <p:nvPr>
            <p:ph type="title"/>
          </p:nvPr>
        </p:nvSpPr>
        <p:spPr/>
        <p:txBody>
          <a:bodyPr/>
          <a:lstStyle/>
          <a:p>
            <a:r>
              <a:rPr lang="en-US" dirty="0"/>
              <a:t>Distributed</a:t>
            </a:r>
          </a:p>
        </p:txBody>
      </p:sp>
      <p:sp>
        <p:nvSpPr>
          <p:cNvPr id="3" name="Content Placeholder 2">
            <a:extLst>
              <a:ext uri="{FF2B5EF4-FFF2-40B4-BE49-F238E27FC236}">
                <a16:creationId xmlns:a16="http://schemas.microsoft.com/office/drawing/2014/main" id="{598E2668-8BA7-7A46-970F-BFD8F03C2E67}"/>
              </a:ext>
            </a:extLst>
          </p:cNvPr>
          <p:cNvSpPr>
            <a:spLocks noGrp="1"/>
          </p:cNvSpPr>
          <p:nvPr>
            <p:ph idx="1"/>
          </p:nvPr>
        </p:nvSpPr>
        <p:spPr/>
        <p:txBody>
          <a:bodyPr>
            <a:normAutofit lnSpcReduction="10000"/>
          </a:bodyPr>
          <a:lstStyle/>
          <a:p>
            <a:r>
              <a:rPr lang="en-US" dirty="0"/>
              <a:t>Tooling needed at first</a:t>
            </a:r>
          </a:p>
          <a:p>
            <a:endParaRPr lang="en-US" dirty="0"/>
          </a:p>
          <a:p>
            <a:r>
              <a:rPr lang="en-US" dirty="0"/>
              <a:t>.NET Core and ASP.NET Core</a:t>
            </a:r>
          </a:p>
          <a:p>
            <a:r>
              <a:rPr lang="en-US" dirty="0"/>
              <a:t>JetBrains Rider – Main IDE</a:t>
            </a:r>
          </a:p>
          <a:p>
            <a:r>
              <a:rPr lang="en-US" dirty="0"/>
              <a:t>Postman – for REST testing</a:t>
            </a:r>
          </a:p>
          <a:p>
            <a:r>
              <a:rPr lang="en-US" dirty="0"/>
              <a:t>Node and NPM – for frontend client development</a:t>
            </a:r>
          </a:p>
          <a:p>
            <a:r>
              <a:rPr lang="en-US" dirty="0"/>
              <a:t>Aurelia as frontend framework (or choose your own – Angular, Ember, Polymer) or not-so-full-framework (React, </a:t>
            </a:r>
            <a:r>
              <a:rPr lang="en-US" dirty="0" err="1"/>
              <a:t>Vue</a:t>
            </a:r>
            <a:r>
              <a:rPr lang="en-US" dirty="0"/>
              <a:t>) or use barebones approach and write plain JS (and some jQuery)</a:t>
            </a:r>
          </a:p>
          <a:p>
            <a:r>
              <a:rPr lang="en-US" dirty="0"/>
              <a:t>TypeScript on top of JS  highly recommended (mandatory in Angular)</a:t>
            </a:r>
          </a:p>
          <a:p>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FC0A6601-A75B-4648-8919-35BE2325CAA1}"/>
              </a:ext>
            </a:extLst>
          </p:cNvPr>
          <p:cNvSpPr>
            <a:spLocks noGrp="1"/>
          </p:cNvSpPr>
          <p:nvPr>
            <p:ph type="sldNum" sz="quarter" idx="12"/>
          </p:nvPr>
        </p:nvSpPr>
        <p:spPr/>
        <p:txBody>
          <a:bodyPr/>
          <a:lstStyle/>
          <a:p>
            <a:fld id="{D57F1E4F-1CFF-5643-939E-02111984F565}" type="slidenum">
              <a:rPr lang="en-US" smtClean="0"/>
              <a:t>17</a:t>
            </a:fld>
            <a:endParaRPr lang="en-US" dirty="0"/>
          </a:p>
        </p:txBody>
      </p:sp>
    </p:spTree>
    <p:extLst>
      <p:ext uri="{BB962C8B-B14F-4D97-AF65-F5344CB8AC3E}">
        <p14:creationId xmlns:p14="http://schemas.microsoft.com/office/powerpoint/2010/main" val="8734444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57F1E4F-1CFF-5643-939E-02111984F565}" type="slidenum">
              <a:rPr lang="en-US" smtClean="0"/>
              <a:t>18</a:t>
            </a:fld>
            <a:endParaRPr lang="en-US" dirty="0"/>
          </a:p>
        </p:txBody>
      </p:sp>
      <p:pic>
        <p:nvPicPr>
          <p:cNvPr id="5" name="Picture 4"/>
          <p:cNvPicPr>
            <a:picLocks noChangeAspect="1"/>
          </p:cNvPicPr>
          <p:nvPr/>
        </p:nvPicPr>
        <p:blipFill>
          <a:blip r:embed="rId2"/>
          <a:stretch>
            <a:fillRect/>
          </a:stretch>
        </p:blipFill>
        <p:spPr>
          <a:xfrm>
            <a:off x="721568" y="553618"/>
            <a:ext cx="10671172" cy="5809860"/>
          </a:xfrm>
          <a:prstGeom prst="rect">
            <a:avLst/>
          </a:prstGeom>
        </p:spPr>
      </p:pic>
    </p:spTree>
    <p:extLst>
      <p:ext uri="{BB962C8B-B14F-4D97-AF65-F5344CB8AC3E}">
        <p14:creationId xmlns:p14="http://schemas.microsoft.com/office/powerpoint/2010/main" val="19375831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112658-EBCC-C14C-8A0B-D23B34A03EB3}"/>
              </a:ext>
            </a:extLst>
          </p:cNvPr>
          <p:cNvSpPr>
            <a:spLocks noGrp="1"/>
          </p:cNvSpPr>
          <p:nvPr>
            <p:ph type="title"/>
          </p:nvPr>
        </p:nvSpPr>
        <p:spPr/>
        <p:txBody>
          <a:bodyPr/>
          <a:lstStyle/>
          <a:p>
            <a:r>
              <a:rPr lang="en-US" dirty="0"/>
              <a:t>Distributed – Typical app architecture</a:t>
            </a:r>
          </a:p>
        </p:txBody>
      </p:sp>
      <p:sp>
        <p:nvSpPr>
          <p:cNvPr id="4" name="Slide Number Placeholder 3">
            <a:extLst>
              <a:ext uri="{FF2B5EF4-FFF2-40B4-BE49-F238E27FC236}">
                <a16:creationId xmlns:a16="http://schemas.microsoft.com/office/drawing/2014/main" id="{FC0A6601-A75B-4648-8919-35BE2325CAA1}"/>
              </a:ext>
            </a:extLst>
          </p:cNvPr>
          <p:cNvSpPr>
            <a:spLocks noGrp="1"/>
          </p:cNvSpPr>
          <p:nvPr>
            <p:ph type="sldNum" sz="quarter" idx="12"/>
          </p:nvPr>
        </p:nvSpPr>
        <p:spPr/>
        <p:txBody>
          <a:bodyPr/>
          <a:lstStyle/>
          <a:p>
            <a:fld id="{D57F1E4F-1CFF-5643-939E-02111984F565}" type="slidenum">
              <a:rPr lang="en-US" smtClean="0"/>
              <a:t>1</a:t>
            </a:fld>
            <a:endParaRPr lang="en-US" dirty="0"/>
          </a:p>
        </p:txBody>
      </p:sp>
      <p:sp>
        <p:nvSpPr>
          <p:cNvPr id="5" name="Rounded Rectangle 4">
            <a:extLst>
              <a:ext uri="{FF2B5EF4-FFF2-40B4-BE49-F238E27FC236}">
                <a16:creationId xmlns:a16="http://schemas.microsoft.com/office/drawing/2014/main" id="{630C86CB-8C35-844F-B0F3-6E240C75673A}"/>
              </a:ext>
            </a:extLst>
          </p:cNvPr>
          <p:cNvSpPr/>
          <p:nvPr/>
        </p:nvSpPr>
        <p:spPr>
          <a:xfrm>
            <a:off x="2556933" y="3962400"/>
            <a:ext cx="5384800" cy="77893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734ED145-38D5-EB4F-BAA3-DA859BEA8371}"/>
              </a:ext>
            </a:extLst>
          </p:cNvPr>
          <p:cNvSpPr txBox="1"/>
          <p:nvPr/>
        </p:nvSpPr>
        <p:spPr>
          <a:xfrm>
            <a:off x="4563533" y="4167201"/>
            <a:ext cx="1371600" cy="369332"/>
          </a:xfrm>
          <a:prstGeom prst="rect">
            <a:avLst/>
          </a:prstGeom>
          <a:noFill/>
        </p:spPr>
        <p:txBody>
          <a:bodyPr wrap="square" rtlCol="0">
            <a:spAutoFit/>
          </a:bodyPr>
          <a:lstStyle/>
          <a:p>
            <a:pPr algn="ctr"/>
            <a:r>
              <a:rPr lang="en-US" dirty="0"/>
              <a:t>DATABASE</a:t>
            </a:r>
          </a:p>
        </p:txBody>
      </p:sp>
      <p:sp>
        <p:nvSpPr>
          <p:cNvPr id="9" name="Rounded Rectangle 8">
            <a:extLst>
              <a:ext uri="{FF2B5EF4-FFF2-40B4-BE49-F238E27FC236}">
                <a16:creationId xmlns:a16="http://schemas.microsoft.com/office/drawing/2014/main" id="{0EB37155-6394-504C-8C15-63914D8B3105}"/>
              </a:ext>
            </a:extLst>
          </p:cNvPr>
          <p:cNvSpPr/>
          <p:nvPr/>
        </p:nvSpPr>
        <p:spPr>
          <a:xfrm>
            <a:off x="2556933" y="3039533"/>
            <a:ext cx="5384800" cy="77893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904CE4EB-1006-ED41-AA8E-F3C046555F49}"/>
              </a:ext>
            </a:extLst>
          </p:cNvPr>
          <p:cNvSpPr txBox="1"/>
          <p:nvPr/>
        </p:nvSpPr>
        <p:spPr>
          <a:xfrm>
            <a:off x="4230872" y="3244334"/>
            <a:ext cx="2235200" cy="369332"/>
          </a:xfrm>
          <a:prstGeom prst="rect">
            <a:avLst/>
          </a:prstGeom>
          <a:noFill/>
        </p:spPr>
        <p:txBody>
          <a:bodyPr wrap="square" rtlCol="0">
            <a:spAutoFit/>
          </a:bodyPr>
          <a:lstStyle/>
          <a:p>
            <a:pPr algn="ctr"/>
            <a:r>
              <a:rPr lang="en-US" dirty="0"/>
              <a:t>APPLICATION</a:t>
            </a:r>
          </a:p>
        </p:txBody>
      </p:sp>
    </p:spTree>
    <p:extLst>
      <p:ext uri="{BB962C8B-B14F-4D97-AF65-F5344CB8AC3E}">
        <p14:creationId xmlns:p14="http://schemas.microsoft.com/office/powerpoint/2010/main" val="38364872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112658-EBCC-C14C-8A0B-D23B34A03EB3}"/>
              </a:ext>
            </a:extLst>
          </p:cNvPr>
          <p:cNvSpPr>
            <a:spLocks noGrp="1"/>
          </p:cNvSpPr>
          <p:nvPr>
            <p:ph type="title"/>
          </p:nvPr>
        </p:nvSpPr>
        <p:spPr/>
        <p:txBody>
          <a:bodyPr/>
          <a:lstStyle/>
          <a:p>
            <a:r>
              <a:rPr lang="en-US" dirty="0"/>
              <a:t>Distributed – App Architecture</a:t>
            </a:r>
          </a:p>
        </p:txBody>
      </p:sp>
      <p:sp>
        <p:nvSpPr>
          <p:cNvPr id="4" name="Slide Number Placeholder 3">
            <a:extLst>
              <a:ext uri="{FF2B5EF4-FFF2-40B4-BE49-F238E27FC236}">
                <a16:creationId xmlns:a16="http://schemas.microsoft.com/office/drawing/2014/main" id="{FC0A6601-A75B-4648-8919-35BE2325CAA1}"/>
              </a:ext>
            </a:extLst>
          </p:cNvPr>
          <p:cNvSpPr>
            <a:spLocks noGrp="1"/>
          </p:cNvSpPr>
          <p:nvPr>
            <p:ph type="sldNum" sz="quarter" idx="12"/>
          </p:nvPr>
        </p:nvSpPr>
        <p:spPr/>
        <p:txBody>
          <a:bodyPr/>
          <a:lstStyle/>
          <a:p>
            <a:fld id="{D57F1E4F-1CFF-5643-939E-02111984F565}" type="slidenum">
              <a:rPr lang="en-US" smtClean="0"/>
              <a:t>2</a:t>
            </a:fld>
            <a:endParaRPr lang="en-US" dirty="0"/>
          </a:p>
        </p:txBody>
      </p:sp>
      <p:sp>
        <p:nvSpPr>
          <p:cNvPr id="5" name="Rounded Rectangle 4">
            <a:extLst>
              <a:ext uri="{FF2B5EF4-FFF2-40B4-BE49-F238E27FC236}">
                <a16:creationId xmlns:a16="http://schemas.microsoft.com/office/drawing/2014/main" id="{8E17583F-D96A-4F4A-944C-D60724C147A7}"/>
              </a:ext>
            </a:extLst>
          </p:cNvPr>
          <p:cNvSpPr/>
          <p:nvPr/>
        </p:nvSpPr>
        <p:spPr>
          <a:xfrm>
            <a:off x="3234266" y="5350933"/>
            <a:ext cx="5384800" cy="77893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5E0DEF9A-A7A4-9348-A251-FE1420FD9C30}"/>
              </a:ext>
            </a:extLst>
          </p:cNvPr>
          <p:cNvSpPr txBox="1"/>
          <p:nvPr/>
        </p:nvSpPr>
        <p:spPr>
          <a:xfrm>
            <a:off x="5240866" y="5555734"/>
            <a:ext cx="1371600" cy="369332"/>
          </a:xfrm>
          <a:prstGeom prst="rect">
            <a:avLst/>
          </a:prstGeom>
          <a:noFill/>
        </p:spPr>
        <p:txBody>
          <a:bodyPr wrap="square" rtlCol="0">
            <a:spAutoFit/>
          </a:bodyPr>
          <a:lstStyle/>
          <a:p>
            <a:pPr algn="ctr"/>
            <a:r>
              <a:rPr lang="en-US" dirty="0"/>
              <a:t>DATABASE</a:t>
            </a:r>
          </a:p>
        </p:txBody>
      </p:sp>
      <p:sp>
        <p:nvSpPr>
          <p:cNvPr id="7" name="Rounded Rectangle 6">
            <a:extLst>
              <a:ext uri="{FF2B5EF4-FFF2-40B4-BE49-F238E27FC236}">
                <a16:creationId xmlns:a16="http://schemas.microsoft.com/office/drawing/2014/main" id="{FD5D8F4B-D5C0-C940-907E-E01DD9402000}"/>
              </a:ext>
            </a:extLst>
          </p:cNvPr>
          <p:cNvSpPr/>
          <p:nvPr/>
        </p:nvSpPr>
        <p:spPr>
          <a:xfrm>
            <a:off x="3234266" y="4367198"/>
            <a:ext cx="5384800" cy="77893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DDF49BB4-0267-E24C-8E82-6E81B4158109}"/>
              </a:ext>
            </a:extLst>
          </p:cNvPr>
          <p:cNvSpPr txBox="1"/>
          <p:nvPr/>
        </p:nvSpPr>
        <p:spPr>
          <a:xfrm>
            <a:off x="3234266" y="4571999"/>
            <a:ext cx="5384800" cy="369332"/>
          </a:xfrm>
          <a:prstGeom prst="rect">
            <a:avLst/>
          </a:prstGeom>
          <a:noFill/>
        </p:spPr>
        <p:txBody>
          <a:bodyPr wrap="square" rtlCol="0">
            <a:spAutoFit/>
          </a:bodyPr>
          <a:lstStyle/>
          <a:p>
            <a:pPr algn="ctr"/>
            <a:r>
              <a:rPr lang="en-US" dirty="0"/>
              <a:t>DATA ACCESS LAYER</a:t>
            </a:r>
          </a:p>
        </p:txBody>
      </p:sp>
      <p:sp>
        <p:nvSpPr>
          <p:cNvPr id="9" name="Rounded Rectangle 8">
            <a:extLst>
              <a:ext uri="{FF2B5EF4-FFF2-40B4-BE49-F238E27FC236}">
                <a16:creationId xmlns:a16="http://schemas.microsoft.com/office/drawing/2014/main" id="{536DEBD6-68C0-E444-9CC8-9FC1E54AF6AD}"/>
              </a:ext>
            </a:extLst>
          </p:cNvPr>
          <p:cNvSpPr/>
          <p:nvPr/>
        </p:nvSpPr>
        <p:spPr>
          <a:xfrm>
            <a:off x="3234266" y="2551518"/>
            <a:ext cx="2683934" cy="77893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16A06D41-F55C-3040-B890-FBE620AFBD01}"/>
              </a:ext>
            </a:extLst>
          </p:cNvPr>
          <p:cNvSpPr txBox="1"/>
          <p:nvPr/>
        </p:nvSpPr>
        <p:spPr>
          <a:xfrm>
            <a:off x="3234266" y="2756319"/>
            <a:ext cx="2683934" cy="369332"/>
          </a:xfrm>
          <a:prstGeom prst="rect">
            <a:avLst/>
          </a:prstGeom>
          <a:noFill/>
        </p:spPr>
        <p:txBody>
          <a:bodyPr wrap="square" rtlCol="0">
            <a:spAutoFit/>
          </a:bodyPr>
          <a:lstStyle/>
          <a:p>
            <a:pPr algn="ctr"/>
            <a:r>
              <a:rPr lang="en-US" dirty="0"/>
              <a:t>SERVICE</a:t>
            </a:r>
          </a:p>
        </p:txBody>
      </p:sp>
      <p:sp>
        <p:nvSpPr>
          <p:cNvPr id="11" name="Rounded Rectangle 10">
            <a:extLst>
              <a:ext uri="{FF2B5EF4-FFF2-40B4-BE49-F238E27FC236}">
                <a16:creationId xmlns:a16="http://schemas.microsoft.com/office/drawing/2014/main" id="{3B95851B-729A-594F-AB5A-1B8EAA2E0FD3}"/>
              </a:ext>
            </a:extLst>
          </p:cNvPr>
          <p:cNvSpPr/>
          <p:nvPr/>
        </p:nvSpPr>
        <p:spPr>
          <a:xfrm>
            <a:off x="5935132" y="2551518"/>
            <a:ext cx="2683934" cy="77893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E5E81F40-D2FA-874A-926C-912187A23135}"/>
              </a:ext>
            </a:extLst>
          </p:cNvPr>
          <p:cNvSpPr txBox="1"/>
          <p:nvPr/>
        </p:nvSpPr>
        <p:spPr>
          <a:xfrm>
            <a:off x="5935132" y="2756319"/>
            <a:ext cx="2683934" cy="369332"/>
          </a:xfrm>
          <a:prstGeom prst="rect">
            <a:avLst/>
          </a:prstGeom>
          <a:noFill/>
        </p:spPr>
        <p:txBody>
          <a:bodyPr wrap="square" rtlCol="0">
            <a:spAutoFit/>
          </a:bodyPr>
          <a:lstStyle/>
          <a:p>
            <a:pPr algn="ctr"/>
            <a:r>
              <a:rPr lang="en-US" dirty="0"/>
              <a:t>APPLICATION</a:t>
            </a:r>
          </a:p>
        </p:txBody>
      </p:sp>
      <p:sp>
        <p:nvSpPr>
          <p:cNvPr id="13" name="Rounded Rectangle 12">
            <a:extLst>
              <a:ext uri="{FF2B5EF4-FFF2-40B4-BE49-F238E27FC236}">
                <a16:creationId xmlns:a16="http://schemas.microsoft.com/office/drawing/2014/main" id="{D6847E4B-7A9D-FF43-89AB-05F9989FC1A9}"/>
              </a:ext>
            </a:extLst>
          </p:cNvPr>
          <p:cNvSpPr/>
          <p:nvPr/>
        </p:nvSpPr>
        <p:spPr>
          <a:xfrm>
            <a:off x="3251198" y="1566181"/>
            <a:ext cx="2683934" cy="77893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04FA08C4-DE99-D440-83E2-87B59AC3F048}"/>
              </a:ext>
            </a:extLst>
          </p:cNvPr>
          <p:cNvSpPr txBox="1"/>
          <p:nvPr/>
        </p:nvSpPr>
        <p:spPr>
          <a:xfrm>
            <a:off x="3251198" y="1770982"/>
            <a:ext cx="2683934" cy="369332"/>
          </a:xfrm>
          <a:prstGeom prst="rect">
            <a:avLst/>
          </a:prstGeom>
          <a:noFill/>
        </p:spPr>
        <p:txBody>
          <a:bodyPr wrap="square" rtlCol="0">
            <a:spAutoFit/>
          </a:bodyPr>
          <a:lstStyle/>
          <a:p>
            <a:pPr algn="ctr"/>
            <a:r>
              <a:rPr lang="en-US" dirty="0"/>
              <a:t>APPLICATION</a:t>
            </a:r>
          </a:p>
        </p:txBody>
      </p:sp>
      <p:sp>
        <p:nvSpPr>
          <p:cNvPr id="15" name="Rounded Rectangle 14">
            <a:extLst>
              <a:ext uri="{FF2B5EF4-FFF2-40B4-BE49-F238E27FC236}">
                <a16:creationId xmlns:a16="http://schemas.microsoft.com/office/drawing/2014/main" id="{B7E55ACA-33BF-334F-A71E-8DE37E619E5D}"/>
              </a:ext>
            </a:extLst>
          </p:cNvPr>
          <p:cNvSpPr/>
          <p:nvPr/>
        </p:nvSpPr>
        <p:spPr>
          <a:xfrm>
            <a:off x="3234266" y="3485864"/>
            <a:ext cx="5384800" cy="77893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99FA2FEC-8841-5D43-B1B7-D2234159686A}"/>
              </a:ext>
            </a:extLst>
          </p:cNvPr>
          <p:cNvSpPr txBox="1"/>
          <p:nvPr/>
        </p:nvSpPr>
        <p:spPr>
          <a:xfrm>
            <a:off x="3234266" y="3690665"/>
            <a:ext cx="5384800" cy="369332"/>
          </a:xfrm>
          <a:prstGeom prst="rect">
            <a:avLst/>
          </a:prstGeom>
          <a:noFill/>
        </p:spPr>
        <p:txBody>
          <a:bodyPr wrap="square" rtlCol="0">
            <a:spAutoFit/>
          </a:bodyPr>
          <a:lstStyle/>
          <a:p>
            <a:pPr algn="ctr"/>
            <a:r>
              <a:rPr lang="en-US" dirty="0"/>
              <a:t>BUSINESS LOGIC LAYER</a:t>
            </a:r>
          </a:p>
        </p:txBody>
      </p:sp>
    </p:spTree>
    <p:extLst>
      <p:ext uri="{BB962C8B-B14F-4D97-AF65-F5344CB8AC3E}">
        <p14:creationId xmlns:p14="http://schemas.microsoft.com/office/powerpoint/2010/main" val="16934278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112658-EBCC-C14C-8A0B-D23B34A03EB3}"/>
              </a:ext>
            </a:extLst>
          </p:cNvPr>
          <p:cNvSpPr>
            <a:spLocks noGrp="1"/>
          </p:cNvSpPr>
          <p:nvPr>
            <p:ph type="title"/>
          </p:nvPr>
        </p:nvSpPr>
        <p:spPr/>
        <p:txBody>
          <a:bodyPr/>
          <a:lstStyle/>
          <a:p>
            <a:r>
              <a:rPr lang="en-US" dirty="0"/>
              <a:t>Distributed - Service</a:t>
            </a:r>
          </a:p>
        </p:txBody>
      </p:sp>
      <p:sp>
        <p:nvSpPr>
          <p:cNvPr id="3" name="Content Placeholder 2">
            <a:extLst>
              <a:ext uri="{FF2B5EF4-FFF2-40B4-BE49-F238E27FC236}">
                <a16:creationId xmlns:a16="http://schemas.microsoft.com/office/drawing/2014/main" id="{598E2668-8BA7-7A46-970F-BFD8F03C2E67}"/>
              </a:ext>
            </a:extLst>
          </p:cNvPr>
          <p:cNvSpPr>
            <a:spLocks noGrp="1"/>
          </p:cNvSpPr>
          <p:nvPr>
            <p:ph idx="1"/>
          </p:nvPr>
        </p:nvSpPr>
        <p:spPr/>
        <p:txBody>
          <a:bodyPr/>
          <a:lstStyle/>
          <a:p>
            <a:r>
              <a:rPr lang="en-US" dirty="0"/>
              <a:t>Why service</a:t>
            </a:r>
          </a:p>
          <a:p>
            <a:pPr lvl="1"/>
            <a:r>
              <a:rPr lang="en-US" dirty="0"/>
              <a:t>Database changes, underlaying business rule changes</a:t>
            </a:r>
          </a:p>
          <a:p>
            <a:pPr lvl="1"/>
            <a:r>
              <a:rPr lang="en-US" dirty="0"/>
              <a:t>Data access is expensive</a:t>
            </a:r>
          </a:p>
          <a:p>
            <a:pPr lvl="1"/>
            <a:r>
              <a:rPr lang="en-US" dirty="0"/>
              <a:t>Possibility to divide functionality between different platforms</a:t>
            </a:r>
          </a:p>
          <a:p>
            <a:pPr lvl="1"/>
            <a:r>
              <a:rPr lang="en-US" dirty="0"/>
              <a:t>Future proof (versioning)</a:t>
            </a:r>
          </a:p>
          <a:p>
            <a:pPr lvl="1"/>
            <a:r>
              <a:rPr lang="en-US" dirty="0"/>
              <a:t>Authentication and authorization</a:t>
            </a:r>
          </a:p>
        </p:txBody>
      </p:sp>
      <p:sp>
        <p:nvSpPr>
          <p:cNvPr id="4" name="Slide Number Placeholder 3">
            <a:extLst>
              <a:ext uri="{FF2B5EF4-FFF2-40B4-BE49-F238E27FC236}">
                <a16:creationId xmlns:a16="http://schemas.microsoft.com/office/drawing/2014/main" id="{FC0A6601-A75B-4648-8919-35BE2325CAA1}"/>
              </a:ext>
            </a:extLst>
          </p:cNvPr>
          <p:cNvSpPr>
            <a:spLocks noGrp="1"/>
          </p:cNvSpPr>
          <p:nvPr>
            <p:ph type="sldNum" sz="quarter" idx="12"/>
          </p:nvPr>
        </p:nvSpPr>
        <p:spPr/>
        <p:txBody>
          <a:bodyPr/>
          <a:lstStyle/>
          <a:p>
            <a:fld id="{D57F1E4F-1CFF-5643-939E-02111984F565}" type="slidenum">
              <a:rPr lang="en-US" smtClean="0"/>
              <a:t>3</a:t>
            </a:fld>
            <a:endParaRPr lang="en-US" dirty="0"/>
          </a:p>
        </p:txBody>
      </p:sp>
    </p:spTree>
    <p:extLst>
      <p:ext uri="{BB962C8B-B14F-4D97-AF65-F5344CB8AC3E}">
        <p14:creationId xmlns:p14="http://schemas.microsoft.com/office/powerpoint/2010/main" val="7327275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112658-EBCC-C14C-8A0B-D23B34A03EB3}"/>
              </a:ext>
            </a:extLst>
          </p:cNvPr>
          <p:cNvSpPr>
            <a:spLocks noGrp="1"/>
          </p:cNvSpPr>
          <p:nvPr>
            <p:ph type="title"/>
          </p:nvPr>
        </p:nvSpPr>
        <p:spPr/>
        <p:txBody>
          <a:bodyPr/>
          <a:lstStyle/>
          <a:p>
            <a:r>
              <a:rPr lang="en-US" dirty="0"/>
              <a:t>Distributed - </a:t>
            </a:r>
            <a:r>
              <a:rPr lang="en-US" dirty="0" err="1"/>
              <a:t>WebService</a:t>
            </a:r>
            <a:endParaRPr lang="en-US" dirty="0"/>
          </a:p>
        </p:txBody>
      </p:sp>
      <p:sp>
        <p:nvSpPr>
          <p:cNvPr id="3" name="Content Placeholder 2">
            <a:extLst>
              <a:ext uri="{FF2B5EF4-FFF2-40B4-BE49-F238E27FC236}">
                <a16:creationId xmlns:a16="http://schemas.microsoft.com/office/drawing/2014/main" id="{598E2668-8BA7-7A46-970F-BFD8F03C2E67}"/>
              </a:ext>
            </a:extLst>
          </p:cNvPr>
          <p:cNvSpPr>
            <a:spLocks noGrp="1"/>
          </p:cNvSpPr>
          <p:nvPr>
            <p:ph idx="1"/>
          </p:nvPr>
        </p:nvSpPr>
        <p:spPr/>
        <p:txBody>
          <a:bodyPr>
            <a:normAutofit lnSpcReduction="10000"/>
          </a:bodyPr>
          <a:lstStyle/>
          <a:p>
            <a:r>
              <a:rPr lang="en" dirty="0">
                <a:solidFill>
                  <a:srgbClr val="FFFFFF"/>
                </a:solidFill>
              </a:rPr>
              <a:t>W3C XML Protocol Working Group Charter</a:t>
            </a:r>
            <a:br>
              <a:rPr lang="en-US" dirty="0"/>
            </a:br>
            <a:r>
              <a:rPr lang="en" i="1" dirty="0">
                <a:solidFill>
                  <a:srgbClr val="FFFFFF"/>
                </a:solidFill>
              </a:rPr>
              <a:t>Today, the principal use of the World Wide Web is for interactive access to documents and applications. In almost all cases, such access is by human users, typically working through Web browsers, audio players, or other interactive front-end systems. The Web can grow significantly in power and scope if it is extended to support communication between applications, from one program to another.</a:t>
            </a:r>
          </a:p>
          <a:p>
            <a:r>
              <a:rPr lang="en" i="1" dirty="0" err="1">
                <a:solidFill>
                  <a:srgbClr val="FFFFFF"/>
                </a:solidFill>
              </a:rPr>
              <a:t>T.Tammet</a:t>
            </a:r>
            <a:br>
              <a:rPr lang="en" i="1" dirty="0">
                <a:solidFill>
                  <a:srgbClr val="FFFFFF"/>
                </a:solidFill>
              </a:rPr>
            </a:br>
            <a:r>
              <a:rPr lang="en" i="1" dirty="0" err="1">
                <a:solidFill>
                  <a:srgbClr val="FFFFFF"/>
                </a:solidFill>
              </a:rPr>
              <a:t>Laiemas</a:t>
            </a:r>
            <a:r>
              <a:rPr lang="en" i="1" dirty="0">
                <a:solidFill>
                  <a:srgbClr val="FFFFFF"/>
                </a:solidFill>
              </a:rPr>
              <a:t> </a:t>
            </a:r>
            <a:r>
              <a:rPr lang="en" i="1" dirty="0" err="1">
                <a:solidFill>
                  <a:srgbClr val="FFFFFF"/>
                </a:solidFill>
              </a:rPr>
              <a:t>mõttes</a:t>
            </a:r>
            <a:r>
              <a:rPr lang="en" i="1" dirty="0">
                <a:solidFill>
                  <a:srgbClr val="FFFFFF"/>
                </a:solidFill>
              </a:rPr>
              <a:t> </a:t>
            </a:r>
            <a:r>
              <a:rPr lang="en" i="1" dirty="0" err="1">
                <a:solidFill>
                  <a:srgbClr val="FFFFFF"/>
                </a:solidFill>
              </a:rPr>
              <a:t>tähendab</a:t>
            </a:r>
            <a:r>
              <a:rPr lang="en" i="1" dirty="0">
                <a:solidFill>
                  <a:srgbClr val="FFFFFF"/>
                </a:solidFill>
              </a:rPr>
              <a:t> "</a:t>
            </a:r>
            <a:r>
              <a:rPr lang="en" i="1" dirty="0" err="1">
                <a:solidFill>
                  <a:srgbClr val="FFFFFF"/>
                </a:solidFill>
              </a:rPr>
              <a:t>veebiteenus</a:t>
            </a:r>
            <a:r>
              <a:rPr lang="en" i="1" dirty="0">
                <a:solidFill>
                  <a:srgbClr val="FFFFFF"/>
                </a:solidFill>
              </a:rPr>
              <a:t>" </a:t>
            </a:r>
            <a:r>
              <a:rPr lang="en" i="1" dirty="0" err="1">
                <a:solidFill>
                  <a:srgbClr val="FFFFFF"/>
                </a:solidFill>
              </a:rPr>
              <a:t>nö</a:t>
            </a:r>
            <a:r>
              <a:rPr lang="en" i="1" dirty="0">
                <a:solidFill>
                  <a:srgbClr val="FFFFFF"/>
                </a:solidFill>
              </a:rPr>
              <a:t> </a:t>
            </a:r>
            <a:r>
              <a:rPr lang="en" i="1" dirty="0" err="1">
                <a:solidFill>
                  <a:srgbClr val="FFFFFF"/>
                </a:solidFill>
              </a:rPr>
              <a:t>harilikku</a:t>
            </a:r>
            <a:r>
              <a:rPr lang="en" i="1" dirty="0">
                <a:solidFill>
                  <a:srgbClr val="FFFFFF"/>
                </a:solidFill>
              </a:rPr>
              <a:t> </a:t>
            </a:r>
            <a:r>
              <a:rPr lang="en" i="1" dirty="0" err="1">
                <a:solidFill>
                  <a:srgbClr val="FFFFFF"/>
                </a:solidFill>
              </a:rPr>
              <a:t>veebi</a:t>
            </a:r>
            <a:r>
              <a:rPr lang="en" i="1" dirty="0">
                <a:solidFill>
                  <a:srgbClr val="FFFFFF"/>
                </a:solidFill>
              </a:rPr>
              <a:t>, </a:t>
            </a:r>
            <a:r>
              <a:rPr lang="en" i="1" dirty="0" err="1">
                <a:solidFill>
                  <a:srgbClr val="FFFFFF"/>
                </a:solidFill>
              </a:rPr>
              <a:t>selle</a:t>
            </a:r>
            <a:r>
              <a:rPr lang="en" i="1" dirty="0">
                <a:solidFill>
                  <a:srgbClr val="FFFFFF"/>
                </a:solidFill>
              </a:rPr>
              <a:t> </a:t>
            </a:r>
            <a:r>
              <a:rPr lang="en" i="1" dirty="0" err="1">
                <a:solidFill>
                  <a:srgbClr val="FFFFFF"/>
                </a:solidFill>
              </a:rPr>
              <a:t>erinevusega</a:t>
            </a:r>
            <a:r>
              <a:rPr lang="en" i="1" dirty="0">
                <a:solidFill>
                  <a:srgbClr val="FFFFFF"/>
                </a:solidFill>
              </a:rPr>
              <a:t>, et </a:t>
            </a:r>
            <a:r>
              <a:rPr lang="en" i="1" dirty="0" err="1">
                <a:solidFill>
                  <a:srgbClr val="FFFFFF"/>
                </a:solidFill>
              </a:rPr>
              <a:t>urlide</a:t>
            </a:r>
            <a:r>
              <a:rPr lang="en" i="1" dirty="0">
                <a:solidFill>
                  <a:srgbClr val="FFFFFF"/>
                </a:solidFill>
              </a:rPr>
              <a:t> </a:t>
            </a:r>
            <a:r>
              <a:rPr lang="en" i="1" dirty="0" err="1">
                <a:solidFill>
                  <a:srgbClr val="FFFFFF"/>
                </a:solidFill>
              </a:rPr>
              <a:t>avamist</a:t>
            </a:r>
            <a:r>
              <a:rPr lang="en" i="1" dirty="0">
                <a:solidFill>
                  <a:srgbClr val="FFFFFF"/>
                </a:solidFill>
              </a:rPr>
              <a:t> ja </a:t>
            </a:r>
            <a:r>
              <a:rPr lang="en" i="1" dirty="0" err="1">
                <a:solidFill>
                  <a:srgbClr val="FFFFFF"/>
                </a:solidFill>
              </a:rPr>
              <a:t>vormide</a:t>
            </a:r>
            <a:r>
              <a:rPr lang="en" i="1" dirty="0">
                <a:solidFill>
                  <a:srgbClr val="FFFFFF"/>
                </a:solidFill>
              </a:rPr>
              <a:t> </a:t>
            </a:r>
            <a:r>
              <a:rPr lang="en" i="1" dirty="0" err="1">
                <a:solidFill>
                  <a:srgbClr val="FFFFFF"/>
                </a:solidFill>
              </a:rPr>
              <a:t>täitmist</a:t>
            </a:r>
            <a:r>
              <a:rPr lang="en" i="1" dirty="0">
                <a:solidFill>
                  <a:srgbClr val="FFFFFF"/>
                </a:solidFill>
              </a:rPr>
              <a:t> </a:t>
            </a:r>
            <a:r>
              <a:rPr lang="en" i="1" dirty="0" err="1">
                <a:solidFill>
                  <a:srgbClr val="FFFFFF"/>
                </a:solidFill>
              </a:rPr>
              <a:t>teeb</a:t>
            </a:r>
            <a:r>
              <a:rPr lang="en" i="1" dirty="0">
                <a:solidFill>
                  <a:srgbClr val="FFFFFF"/>
                </a:solidFill>
              </a:rPr>
              <a:t> </a:t>
            </a:r>
            <a:r>
              <a:rPr lang="en" i="1" dirty="0" err="1">
                <a:solidFill>
                  <a:srgbClr val="FFFFFF"/>
                </a:solidFill>
              </a:rPr>
              <a:t>programm</a:t>
            </a:r>
            <a:r>
              <a:rPr lang="en" i="1" dirty="0">
                <a:solidFill>
                  <a:srgbClr val="FFFFFF"/>
                </a:solidFill>
              </a:rPr>
              <a:t>, </a:t>
            </a:r>
            <a:r>
              <a:rPr lang="en" i="1" dirty="0" err="1">
                <a:solidFill>
                  <a:srgbClr val="FFFFFF"/>
                </a:solidFill>
              </a:rPr>
              <a:t>ning</a:t>
            </a:r>
            <a:r>
              <a:rPr lang="en" i="1" dirty="0">
                <a:solidFill>
                  <a:srgbClr val="FFFFFF"/>
                </a:solidFill>
              </a:rPr>
              <a:t> </a:t>
            </a:r>
            <a:r>
              <a:rPr lang="en" i="1" dirty="0" err="1">
                <a:solidFill>
                  <a:srgbClr val="FFFFFF"/>
                </a:solidFill>
              </a:rPr>
              <a:t>tulemusi</a:t>
            </a:r>
            <a:r>
              <a:rPr lang="en" i="1" dirty="0">
                <a:solidFill>
                  <a:srgbClr val="FFFFFF"/>
                </a:solidFill>
              </a:rPr>
              <a:t> </a:t>
            </a:r>
            <a:r>
              <a:rPr lang="en" i="1" dirty="0" err="1">
                <a:solidFill>
                  <a:srgbClr val="FFFFFF"/>
                </a:solidFill>
              </a:rPr>
              <a:t>loeb</a:t>
            </a:r>
            <a:r>
              <a:rPr lang="en" i="1" dirty="0">
                <a:solidFill>
                  <a:srgbClr val="FFFFFF"/>
                </a:solidFill>
              </a:rPr>
              <a:t> ja </a:t>
            </a:r>
            <a:r>
              <a:rPr lang="en" i="1" dirty="0" err="1">
                <a:solidFill>
                  <a:srgbClr val="FFFFFF"/>
                </a:solidFill>
              </a:rPr>
              <a:t>kasutab</a:t>
            </a:r>
            <a:r>
              <a:rPr lang="en" i="1" dirty="0">
                <a:solidFill>
                  <a:srgbClr val="FFFFFF"/>
                </a:solidFill>
              </a:rPr>
              <a:t> </a:t>
            </a:r>
            <a:r>
              <a:rPr lang="en" i="1" dirty="0" err="1">
                <a:solidFill>
                  <a:srgbClr val="FFFFFF"/>
                </a:solidFill>
              </a:rPr>
              <a:t>samuti</a:t>
            </a:r>
            <a:r>
              <a:rPr lang="en" i="1" dirty="0">
                <a:solidFill>
                  <a:srgbClr val="FFFFFF"/>
                </a:solidFill>
              </a:rPr>
              <a:t> </a:t>
            </a:r>
            <a:r>
              <a:rPr lang="en" i="1" dirty="0" err="1">
                <a:solidFill>
                  <a:srgbClr val="FFFFFF"/>
                </a:solidFill>
              </a:rPr>
              <a:t>programm</a:t>
            </a:r>
            <a:r>
              <a:rPr lang="en" i="1" dirty="0">
                <a:solidFill>
                  <a:srgbClr val="FFFFFF"/>
                </a:solidFill>
              </a:rPr>
              <a:t>, </a:t>
            </a:r>
            <a:r>
              <a:rPr lang="en" i="1" dirty="0" err="1">
                <a:solidFill>
                  <a:srgbClr val="FFFFFF"/>
                </a:solidFill>
              </a:rPr>
              <a:t>mitte</a:t>
            </a:r>
            <a:r>
              <a:rPr lang="en" i="1" dirty="0">
                <a:solidFill>
                  <a:srgbClr val="FFFFFF"/>
                </a:solidFill>
              </a:rPr>
              <a:t> </a:t>
            </a:r>
            <a:r>
              <a:rPr lang="en" i="1" dirty="0" err="1">
                <a:solidFill>
                  <a:srgbClr val="FFFFFF"/>
                </a:solidFill>
              </a:rPr>
              <a:t>inimene</a:t>
            </a:r>
            <a:r>
              <a:rPr lang="en" i="1" dirty="0">
                <a:solidFill>
                  <a:srgbClr val="FFFFFF"/>
                </a:solidFill>
              </a:rPr>
              <a:t>. </a:t>
            </a:r>
            <a:r>
              <a:rPr lang="en" i="1" dirty="0" err="1">
                <a:solidFill>
                  <a:srgbClr val="FFFFFF"/>
                </a:solidFill>
              </a:rPr>
              <a:t>Teisisõnu</a:t>
            </a:r>
            <a:r>
              <a:rPr lang="en" i="1" dirty="0">
                <a:solidFill>
                  <a:srgbClr val="FFFFFF"/>
                </a:solidFill>
              </a:rPr>
              <a:t>, "</a:t>
            </a:r>
            <a:r>
              <a:rPr lang="en" i="1" dirty="0" err="1">
                <a:solidFill>
                  <a:srgbClr val="FFFFFF"/>
                </a:solidFill>
              </a:rPr>
              <a:t>veebiteenus</a:t>
            </a:r>
            <a:r>
              <a:rPr lang="en" i="1" dirty="0">
                <a:solidFill>
                  <a:srgbClr val="FFFFFF"/>
                </a:solidFill>
              </a:rPr>
              <a:t>" </a:t>
            </a:r>
            <a:r>
              <a:rPr lang="en" i="1" dirty="0" err="1">
                <a:solidFill>
                  <a:srgbClr val="FFFFFF"/>
                </a:solidFill>
              </a:rPr>
              <a:t>tähendab</a:t>
            </a:r>
            <a:r>
              <a:rPr lang="en" i="1" dirty="0">
                <a:solidFill>
                  <a:srgbClr val="FFFFFF"/>
                </a:solidFill>
              </a:rPr>
              <a:t> </a:t>
            </a:r>
            <a:r>
              <a:rPr lang="en" i="1" dirty="0" err="1">
                <a:solidFill>
                  <a:srgbClr val="FFFFFF"/>
                </a:solidFill>
              </a:rPr>
              <a:t>programmide</a:t>
            </a:r>
            <a:r>
              <a:rPr lang="en" i="1" dirty="0">
                <a:solidFill>
                  <a:srgbClr val="FFFFFF"/>
                </a:solidFill>
              </a:rPr>
              <a:t> </a:t>
            </a:r>
            <a:r>
              <a:rPr lang="en" i="1" dirty="0" err="1">
                <a:solidFill>
                  <a:srgbClr val="FFFFFF"/>
                </a:solidFill>
              </a:rPr>
              <a:t>omavahelist</a:t>
            </a:r>
            <a:r>
              <a:rPr lang="en" i="1" dirty="0">
                <a:solidFill>
                  <a:srgbClr val="FFFFFF"/>
                </a:solidFill>
              </a:rPr>
              <a:t> </a:t>
            </a:r>
            <a:r>
              <a:rPr lang="en" i="1" dirty="0" err="1">
                <a:solidFill>
                  <a:srgbClr val="FFFFFF"/>
                </a:solidFill>
              </a:rPr>
              <a:t>suhtlemist</a:t>
            </a:r>
            <a:r>
              <a:rPr lang="en" i="1" dirty="0">
                <a:solidFill>
                  <a:srgbClr val="FFFFFF"/>
                </a:solidFill>
              </a:rPr>
              <a:t> ja </a:t>
            </a:r>
            <a:r>
              <a:rPr lang="en" i="1" dirty="0" err="1">
                <a:solidFill>
                  <a:srgbClr val="FFFFFF"/>
                </a:solidFill>
              </a:rPr>
              <a:t>andmevahetust</a:t>
            </a:r>
            <a:r>
              <a:rPr lang="en" i="1" dirty="0">
                <a:solidFill>
                  <a:srgbClr val="FFFFFF"/>
                </a:solidFill>
              </a:rPr>
              <a:t> </a:t>
            </a:r>
            <a:r>
              <a:rPr lang="en" i="1" dirty="0" err="1">
                <a:solidFill>
                  <a:srgbClr val="FFFFFF"/>
                </a:solidFill>
              </a:rPr>
              <a:t>üle</a:t>
            </a:r>
            <a:r>
              <a:rPr lang="en" i="1" dirty="0">
                <a:solidFill>
                  <a:srgbClr val="FFFFFF"/>
                </a:solidFill>
              </a:rPr>
              <a:t> </a:t>
            </a:r>
            <a:r>
              <a:rPr lang="en" i="1" dirty="0" err="1">
                <a:solidFill>
                  <a:srgbClr val="FFFFFF"/>
                </a:solidFill>
              </a:rPr>
              <a:t>hariliku</a:t>
            </a:r>
            <a:r>
              <a:rPr lang="en" i="1" dirty="0">
                <a:solidFill>
                  <a:srgbClr val="FFFFFF"/>
                </a:solidFill>
              </a:rPr>
              <a:t> </a:t>
            </a:r>
            <a:r>
              <a:rPr lang="en" i="1" dirty="0" err="1">
                <a:solidFill>
                  <a:srgbClr val="FFFFFF"/>
                </a:solidFill>
              </a:rPr>
              <a:t>veebi</a:t>
            </a:r>
            <a:r>
              <a:rPr lang="en" i="1" dirty="0">
                <a:solidFill>
                  <a:srgbClr val="FFFFFF"/>
                </a:solidFill>
              </a:rPr>
              <a:t>.</a:t>
            </a:r>
            <a:endParaRPr lang="en-US" dirty="0"/>
          </a:p>
          <a:p>
            <a:endParaRPr lang="en-US" dirty="0"/>
          </a:p>
        </p:txBody>
      </p:sp>
      <p:sp>
        <p:nvSpPr>
          <p:cNvPr id="4" name="Slide Number Placeholder 3">
            <a:extLst>
              <a:ext uri="{FF2B5EF4-FFF2-40B4-BE49-F238E27FC236}">
                <a16:creationId xmlns:a16="http://schemas.microsoft.com/office/drawing/2014/main" id="{FC0A6601-A75B-4648-8919-35BE2325CAA1}"/>
              </a:ext>
            </a:extLst>
          </p:cNvPr>
          <p:cNvSpPr>
            <a:spLocks noGrp="1"/>
          </p:cNvSpPr>
          <p:nvPr>
            <p:ph type="sldNum" sz="quarter" idx="12"/>
          </p:nvPr>
        </p:nvSpPr>
        <p:spPr/>
        <p:txBody>
          <a:bodyPr/>
          <a:lstStyle/>
          <a:p>
            <a:fld id="{D57F1E4F-1CFF-5643-939E-02111984F565}" type="slidenum">
              <a:rPr lang="en-US" smtClean="0"/>
              <a:t>4</a:t>
            </a:fld>
            <a:endParaRPr lang="en-US" dirty="0"/>
          </a:p>
        </p:txBody>
      </p:sp>
    </p:spTree>
    <p:extLst>
      <p:ext uri="{BB962C8B-B14F-4D97-AF65-F5344CB8AC3E}">
        <p14:creationId xmlns:p14="http://schemas.microsoft.com/office/powerpoint/2010/main" val="16176638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112658-EBCC-C14C-8A0B-D23B34A03EB3}"/>
              </a:ext>
            </a:extLst>
          </p:cNvPr>
          <p:cNvSpPr>
            <a:spLocks noGrp="1"/>
          </p:cNvSpPr>
          <p:nvPr>
            <p:ph type="title"/>
          </p:nvPr>
        </p:nvSpPr>
        <p:spPr/>
        <p:txBody>
          <a:bodyPr/>
          <a:lstStyle/>
          <a:p>
            <a:r>
              <a:rPr lang="en-US" dirty="0"/>
              <a:t>Distributed - </a:t>
            </a:r>
            <a:r>
              <a:rPr lang="en-US" dirty="0" err="1"/>
              <a:t>WebService</a:t>
            </a:r>
            <a:endParaRPr lang="en-US" dirty="0"/>
          </a:p>
        </p:txBody>
      </p:sp>
      <p:sp>
        <p:nvSpPr>
          <p:cNvPr id="3" name="Content Placeholder 2">
            <a:extLst>
              <a:ext uri="{FF2B5EF4-FFF2-40B4-BE49-F238E27FC236}">
                <a16:creationId xmlns:a16="http://schemas.microsoft.com/office/drawing/2014/main" id="{598E2668-8BA7-7A46-970F-BFD8F03C2E67}"/>
              </a:ext>
            </a:extLst>
          </p:cNvPr>
          <p:cNvSpPr>
            <a:spLocks noGrp="1"/>
          </p:cNvSpPr>
          <p:nvPr>
            <p:ph idx="1"/>
          </p:nvPr>
        </p:nvSpPr>
        <p:spPr/>
        <p:txBody>
          <a:bodyPr/>
          <a:lstStyle/>
          <a:p>
            <a:r>
              <a:rPr lang="en-US" dirty="0"/>
              <a:t>So it is based on regular web (mostly). REST is based on HTTP, SOAP can use several different transport protocols. </a:t>
            </a:r>
          </a:p>
          <a:p>
            <a:r>
              <a:rPr lang="en-US" dirty="0"/>
              <a:t>So far, you have mostly used GET and POST requests</a:t>
            </a:r>
          </a:p>
          <a:p>
            <a:r>
              <a:rPr lang="en-US" dirty="0"/>
              <a:t>There are also available several other request types:</a:t>
            </a:r>
            <a:br>
              <a:rPr lang="en-US" dirty="0"/>
            </a:br>
            <a:r>
              <a:rPr lang="en-US" dirty="0"/>
              <a:t>PUT, DELETE, PATCH, OPTIONS, …</a:t>
            </a:r>
          </a:p>
          <a:p>
            <a:r>
              <a:rPr lang="en-US" dirty="0"/>
              <a:t>RESTful uses </a:t>
            </a:r>
          </a:p>
          <a:p>
            <a:pPr lvl="1"/>
            <a:r>
              <a:rPr lang="en-US" dirty="0"/>
              <a:t>GET – Lookup</a:t>
            </a:r>
          </a:p>
          <a:p>
            <a:pPr lvl="1"/>
            <a:r>
              <a:rPr lang="en-US" dirty="0"/>
              <a:t>PUT – Mutation</a:t>
            </a:r>
          </a:p>
          <a:p>
            <a:pPr lvl="1"/>
            <a:r>
              <a:rPr lang="en-US" dirty="0"/>
              <a:t>POST – Creation</a:t>
            </a:r>
          </a:p>
          <a:p>
            <a:pPr lvl="1"/>
            <a:r>
              <a:rPr lang="en-US" dirty="0"/>
              <a:t>DELETE - Deletion</a:t>
            </a:r>
          </a:p>
        </p:txBody>
      </p:sp>
      <p:sp>
        <p:nvSpPr>
          <p:cNvPr id="4" name="Slide Number Placeholder 3">
            <a:extLst>
              <a:ext uri="{FF2B5EF4-FFF2-40B4-BE49-F238E27FC236}">
                <a16:creationId xmlns:a16="http://schemas.microsoft.com/office/drawing/2014/main" id="{FC0A6601-A75B-4648-8919-35BE2325CAA1}"/>
              </a:ext>
            </a:extLst>
          </p:cNvPr>
          <p:cNvSpPr>
            <a:spLocks noGrp="1"/>
          </p:cNvSpPr>
          <p:nvPr>
            <p:ph type="sldNum" sz="quarter" idx="12"/>
          </p:nvPr>
        </p:nvSpPr>
        <p:spPr/>
        <p:txBody>
          <a:bodyPr/>
          <a:lstStyle/>
          <a:p>
            <a:fld id="{D57F1E4F-1CFF-5643-939E-02111984F565}" type="slidenum">
              <a:rPr lang="en-US" smtClean="0"/>
              <a:t>5</a:t>
            </a:fld>
            <a:endParaRPr lang="en-US" dirty="0"/>
          </a:p>
        </p:txBody>
      </p:sp>
    </p:spTree>
    <p:extLst>
      <p:ext uri="{BB962C8B-B14F-4D97-AF65-F5344CB8AC3E}">
        <p14:creationId xmlns:p14="http://schemas.microsoft.com/office/powerpoint/2010/main" val="25401669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112658-EBCC-C14C-8A0B-D23B34A03EB3}"/>
              </a:ext>
            </a:extLst>
          </p:cNvPr>
          <p:cNvSpPr>
            <a:spLocks noGrp="1"/>
          </p:cNvSpPr>
          <p:nvPr>
            <p:ph type="title"/>
          </p:nvPr>
        </p:nvSpPr>
        <p:spPr/>
        <p:txBody>
          <a:bodyPr/>
          <a:lstStyle/>
          <a:p>
            <a:r>
              <a:rPr lang="en-US" dirty="0"/>
              <a:t>Distributed – HTTP - GET</a:t>
            </a:r>
          </a:p>
        </p:txBody>
      </p:sp>
      <p:sp>
        <p:nvSpPr>
          <p:cNvPr id="3" name="Content Placeholder 2">
            <a:extLst>
              <a:ext uri="{FF2B5EF4-FFF2-40B4-BE49-F238E27FC236}">
                <a16:creationId xmlns:a16="http://schemas.microsoft.com/office/drawing/2014/main" id="{598E2668-8BA7-7A46-970F-BFD8F03C2E67}"/>
              </a:ext>
            </a:extLst>
          </p:cNvPr>
          <p:cNvSpPr>
            <a:spLocks noGrp="1"/>
          </p:cNvSpPr>
          <p:nvPr>
            <p:ph idx="1"/>
          </p:nvPr>
        </p:nvSpPr>
        <p:spPr/>
        <p:txBody>
          <a:bodyPr/>
          <a:lstStyle/>
          <a:p>
            <a:r>
              <a:rPr lang="en-US" dirty="0"/>
              <a:t>HTTP is purely text based protocol, basically you are just sending bunch of key-value pairs from browser to server</a:t>
            </a:r>
          </a:p>
        </p:txBody>
      </p:sp>
      <p:sp>
        <p:nvSpPr>
          <p:cNvPr id="4" name="Slide Number Placeholder 3">
            <a:extLst>
              <a:ext uri="{FF2B5EF4-FFF2-40B4-BE49-F238E27FC236}">
                <a16:creationId xmlns:a16="http://schemas.microsoft.com/office/drawing/2014/main" id="{FC0A6601-A75B-4648-8919-35BE2325CAA1}"/>
              </a:ext>
            </a:extLst>
          </p:cNvPr>
          <p:cNvSpPr>
            <a:spLocks noGrp="1"/>
          </p:cNvSpPr>
          <p:nvPr>
            <p:ph type="sldNum" sz="quarter" idx="12"/>
          </p:nvPr>
        </p:nvSpPr>
        <p:spPr/>
        <p:txBody>
          <a:bodyPr/>
          <a:lstStyle/>
          <a:p>
            <a:fld id="{D57F1E4F-1CFF-5643-939E-02111984F565}" type="slidenum">
              <a:rPr lang="en-US" smtClean="0"/>
              <a:t>6</a:t>
            </a:fld>
            <a:endParaRPr lang="en-US" dirty="0"/>
          </a:p>
        </p:txBody>
      </p:sp>
      <p:sp>
        <p:nvSpPr>
          <p:cNvPr id="5" name="TextBox 4">
            <a:extLst>
              <a:ext uri="{FF2B5EF4-FFF2-40B4-BE49-F238E27FC236}">
                <a16:creationId xmlns:a16="http://schemas.microsoft.com/office/drawing/2014/main" id="{D76C004A-151E-9F4D-B7A3-06545C0B1A7E}"/>
              </a:ext>
            </a:extLst>
          </p:cNvPr>
          <p:cNvSpPr txBox="1"/>
          <p:nvPr/>
        </p:nvSpPr>
        <p:spPr>
          <a:xfrm>
            <a:off x="433122" y="3109078"/>
            <a:ext cx="11325756" cy="3139321"/>
          </a:xfrm>
          <a:prstGeom prst="rect">
            <a:avLst/>
          </a:prstGeom>
          <a:solidFill>
            <a:schemeClr val="tx1"/>
          </a:solidFill>
        </p:spPr>
        <p:txBody>
          <a:bodyPr wrap="square" rtlCol="0">
            <a:spAutoFit/>
          </a:bodyPr>
          <a:lstStyle/>
          <a:p>
            <a:r>
              <a:rPr lang="en-US" dirty="0">
                <a:solidFill>
                  <a:schemeClr val="bg1"/>
                </a:solidFill>
              </a:rPr>
              <a:t>GET https://localhost:44363/People/Create HTTP/1.1</a:t>
            </a:r>
          </a:p>
          <a:p>
            <a:r>
              <a:rPr lang="en-US" dirty="0">
                <a:solidFill>
                  <a:schemeClr val="bg1"/>
                </a:solidFill>
              </a:rPr>
              <a:t>Host: localhost:44363</a:t>
            </a:r>
          </a:p>
          <a:p>
            <a:r>
              <a:rPr lang="en-US" dirty="0">
                <a:solidFill>
                  <a:schemeClr val="bg1"/>
                </a:solidFill>
              </a:rPr>
              <a:t>Connection: keep-alive</a:t>
            </a:r>
          </a:p>
          <a:p>
            <a:r>
              <a:rPr lang="en-US" dirty="0">
                <a:solidFill>
                  <a:schemeClr val="bg1"/>
                </a:solidFill>
              </a:rPr>
              <a:t>Upgrade-Insecure-Requests: 1</a:t>
            </a:r>
          </a:p>
          <a:p>
            <a:r>
              <a:rPr lang="en-US" dirty="0">
                <a:solidFill>
                  <a:schemeClr val="bg1"/>
                </a:solidFill>
              </a:rPr>
              <a:t>User-Agent: Mozilla/5.0 (Windows NT 10.0; Win64; x64) </a:t>
            </a:r>
            <a:r>
              <a:rPr lang="en-US" dirty="0" err="1">
                <a:solidFill>
                  <a:schemeClr val="bg1"/>
                </a:solidFill>
              </a:rPr>
              <a:t>AppleWebKit</a:t>
            </a:r>
            <a:r>
              <a:rPr lang="en-US" dirty="0">
                <a:solidFill>
                  <a:schemeClr val="bg1"/>
                </a:solidFill>
              </a:rPr>
              <a:t>/537.36 (KHTML, like Gecko) Chrome/71.0.3578.98 Safari/537.36</a:t>
            </a:r>
          </a:p>
          <a:p>
            <a:r>
              <a:rPr lang="en-US" dirty="0">
                <a:solidFill>
                  <a:schemeClr val="bg1"/>
                </a:solidFill>
              </a:rPr>
              <a:t>Accept: text/</a:t>
            </a:r>
            <a:r>
              <a:rPr lang="en-US" dirty="0" err="1">
                <a:solidFill>
                  <a:schemeClr val="bg1"/>
                </a:solidFill>
              </a:rPr>
              <a:t>html,application</a:t>
            </a:r>
            <a:r>
              <a:rPr lang="en-US" dirty="0">
                <a:solidFill>
                  <a:schemeClr val="bg1"/>
                </a:solidFill>
              </a:rPr>
              <a:t>/</a:t>
            </a:r>
            <a:r>
              <a:rPr lang="en-US" dirty="0" err="1">
                <a:solidFill>
                  <a:schemeClr val="bg1"/>
                </a:solidFill>
              </a:rPr>
              <a:t>xhtml+xml,application</a:t>
            </a:r>
            <a:r>
              <a:rPr lang="en-US" dirty="0">
                <a:solidFill>
                  <a:schemeClr val="bg1"/>
                </a:solidFill>
              </a:rPr>
              <a:t>/</a:t>
            </a:r>
            <a:r>
              <a:rPr lang="en-US" dirty="0" err="1">
                <a:solidFill>
                  <a:schemeClr val="bg1"/>
                </a:solidFill>
              </a:rPr>
              <a:t>xml;q</a:t>
            </a:r>
            <a:r>
              <a:rPr lang="en-US" dirty="0">
                <a:solidFill>
                  <a:schemeClr val="bg1"/>
                </a:solidFill>
              </a:rPr>
              <a:t>=0.9,image/</a:t>
            </a:r>
            <a:r>
              <a:rPr lang="en-US" dirty="0" err="1">
                <a:solidFill>
                  <a:schemeClr val="bg1"/>
                </a:solidFill>
              </a:rPr>
              <a:t>webp,image</a:t>
            </a:r>
            <a:r>
              <a:rPr lang="en-US" dirty="0">
                <a:solidFill>
                  <a:schemeClr val="bg1"/>
                </a:solidFill>
              </a:rPr>
              <a:t>/</a:t>
            </a:r>
            <a:r>
              <a:rPr lang="en-US" dirty="0" err="1">
                <a:solidFill>
                  <a:schemeClr val="bg1"/>
                </a:solidFill>
              </a:rPr>
              <a:t>apng</a:t>
            </a:r>
            <a:r>
              <a:rPr lang="en-US" dirty="0">
                <a:solidFill>
                  <a:schemeClr val="bg1"/>
                </a:solidFill>
              </a:rPr>
              <a:t>,*/*;q=0.8</a:t>
            </a:r>
          </a:p>
          <a:p>
            <a:r>
              <a:rPr lang="en-US" dirty="0" err="1">
                <a:solidFill>
                  <a:schemeClr val="bg1"/>
                </a:solidFill>
              </a:rPr>
              <a:t>Referer</a:t>
            </a:r>
            <a:r>
              <a:rPr lang="en-US" dirty="0">
                <a:solidFill>
                  <a:schemeClr val="bg1"/>
                </a:solidFill>
              </a:rPr>
              <a:t>: https://localhost:44363/People</a:t>
            </a:r>
          </a:p>
          <a:p>
            <a:r>
              <a:rPr lang="en-US" dirty="0">
                <a:solidFill>
                  <a:schemeClr val="bg1"/>
                </a:solidFill>
              </a:rPr>
              <a:t>Accept-Encoding: </a:t>
            </a:r>
            <a:r>
              <a:rPr lang="en-US" dirty="0" err="1">
                <a:solidFill>
                  <a:schemeClr val="bg1"/>
                </a:solidFill>
              </a:rPr>
              <a:t>gzip</a:t>
            </a:r>
            <a:r>
              <a:rPr lang="en-US" dirty="0">
                <a:solidFill>
                  <a:schemeClr val="bg1"/>
                </a:solidFill>
              </a:rPr>
              <a:t>, deflate, </a:t>
            </a:r>
            <a:r>
              <a:rPr lang="en-US" dirty="0" err="1">
                <a:solidFill>
                  <a:schemeClr val="bg1"/>
                </a:solidFill>
              </a:rPr>
              <a:t>br</a:t>
            </a:r>
            <a:endParaRPr lang="en-US" dirty="0">
              <a:solidFill>
                <a:schemeClr val="bg1"/>
              </a:solidFill>
            </a:endParaRPr>
          </a:p>
          <a:p>
            <a:r>
              <a:rPr lang="en-US" dirty="0">
                <a:solidFill>
                  <a:schemeClr val="bg1"/>
                </a:solidFill>
              </a:rPr>
              <a:t>Accept-Language: </a:t>
            </a:r>
            <a:r>
              <a:rPr lang="en-US" dirty="0" err="1">
                <a:solidFill>
                  <a:schemeClr val="bg1"/>
                </a:solidFill>
              </a:rPr>
              <a:t>en-US,en;q</a:t>
            </a:r>
            <a:r>
              <a:rPr lang="en-US" dirty="0">
                <a:solidFill>
                  <a:schemeClr val="bg1"/>
                </a:solidFill>
              </a:rPr>
              <a:t>=0.9,et;q=0.8</a:t>
            </a:r>
          </a:p>
          <a:p>
            <a:r>
              <a:rPr lang="en-US" dirty="0">
                <a:solidFill>
                  <a:schemeClr val="bg1"/>
                </a:solidFill>
              </a:rPr>
              <a:t>Cookie: _</a:t>
            </a:r>
            <a:r>
              <a:rPr lang="en-US" dirty="0" err="1">
                <a:solidFill>
                  <a:schemeClr val="bg1"/>
                </a:solidFill>
              </a:rPr>
              <a:t>ga</a:t>
            </a:r>
            <a:r>
              <a:rPr lang="en-US" dirty="0">
                <a:solidFill>
                  <a:schemeClr val="bg1"/>
                </a:solidFill>
              </a:rPr>
              <a:t>=GA1.1.1433392067.1524809543; </a:t>
            </a:r>
          </a:p>
        </p:txBody>
      </p:sp>
    </p:spTree>
    <p:extLst>
      <p:ext uri="{BB962C8B-B14F-4D97-AF65-F5344CB8AC3E}">
        <p14:creationId xmlns:p14="http://schemas.microsoft.com/office/powerpoint/2010/main" val="2502244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112658-EBCC-C14C-8A0B-D23B34A03EB3}"/>
              </a:ext>
            </a:extLst>
          </p:cNvPr>
          <p:cNvSpPr>
            <a:spLocks noGrp="1"/>
          </p:cNvSpPr>
          <p:nvPr>
            <p:ph type="title"/>
          </p:nvPr>
        </p:nvSpPr>
        <p:spPr/>
        <p:txBody>
          <a:bodyPr/>
          <a:lstStyle/>
          <a:p>
            <a:r>
              <a:rPr lang="en-US" dirty="0"/>
              <a:t>Distributed – HTTP – GET - response</a:t>
            </a:r>
          </a:p>
        </p:txBody>
      </p:sp>
      <p:sp>
        <p:nvSpPr>
          <p:cNvPr id="3" name="Content Placeholder 2">
            <a:extLst>
              <a:ext uri="{FF2B5EF4-FFF2-40B4-BE49-F238E27FC236}">
                <a16:creationId xmlns:a16="http://schemas.microsoft.com/office/drawing/2014/main" id="{598E2668-8BA7-7A46-970F-BFD8F03C2E67}"/>
              </a:ext>
            </a:extLst>
          </p:cNvPr>
          <p:cNvSpPr>
            <a:spLocks noGrp="1"/>
          </p:cNvSpPr>
          <p:nvPr>
            <p:ph idx="1"/>
          </p:nvPr>
        </p:nvSpPr>
        <p:spPr/>
        <p:txBody>
          <a:bodyPr/>
          <a:lstStyle/>
          <a:p>
            <a:endParaRPr lang="en-US" dirty="0"/>
          </a:p>
        </p:txBody>
      </p:sp>
      <p:sp>
        <p:nvSpPr>
          <p:cNvPr id="4" name="Slide Number Placeholder 3">
            <a:extLst>
              <a:ext uri="{FF2B5EF4-FFF2-40B4-BE49-F238E27FC236}">
                <a16:creationId xmlns:a16="http://schemas.microsoft.com/office/drawing/2014/main" id="{FC0A6601-A75B-4648-8919-35BE2325CAA1}"/>
              </a:ext>
            </a:extLst>
          </p:cNvPr>
          <p:cNvSpPr>
            <a:spLocks noGrp="1"/>
          </p:cNvSpPr>
          <p:nvPr>
            <p:ph type="sldNum" sz="quarter" idx="12"/>
          </p:nvPr>
        </p:nvSpPr>
        <p:spPr/>
        <p:txBody>
          <a:bodyPr/>
          <a:lstStyle/>
          <a:p>
            <a:fld id="{D57F1E4F-1CFF-5643-939E-02111984F565}" type="slidenum">
              <a:rPr lang="en-US" smtClean="0"/>
              <a:t>7</a:t>
            </a:fld>
            <a:endParaRPr lang="en-US" dirty="0"/>
          </a:p>
        </p:txBody>
      </p:sp>
      <p:sp>
        <p:nvSpPr>
          <p:cNvPr id="5" name="TextBox 4">
            <a:extLst>
              <a:ext uri="{FF2B5EF4-FFF2-40B4-BE49-F238E27FC236}">
                <a16:creationId xmlns:a16="http://schemas.microsoft.com/office/drawing/2014/main" id="{40D25B06-A6E6-5F43-89A9-02528BC6BD84}"/>
              </a:ext>
            </a:extLst>
          </p:cNvPr>
          <p:cNvSpPr txBox="1"/>
          <p:nvPr/>
        </p:nvSpPr>
        <p:spPr>
          <a:xfrm>
            <a:off x="712522" y="1693334"/>
            <a:ext cx="10766956" cy="5078313"/>
          </a:xfrm>
          <a:prstGeom prst="rect">
            <a:avLst/>
          </a:prstGeom>
          <a:solidFill>
            <a:schemeClr val="tx1"/>
          </a:solidFill>
        </p:spPr>
        <p:txBody>
          <a:bodyPr wrap="square" rtlCol="0">
            <a:spAutoFit/>
          </a:bodyPr>
          <a:lstStyle/>
          <a:p>
            <a:r>
              <a:rPr lang="en-US" dirty="0">
                <a:solidFill>
                  <a:schemeClr val="bg1"/>
                </a:solidFill>
              </a:rPr>
              <a:t>HTTP/1.1 </a:t>
            </a:r>
            <a:r>
              <a:rPr lang="en-US" b="1" dirty="0">
                <a:solidFill>
                  <a:schemeClr val="bg1"/>
                </a:solidFill>
              </a:rPr>
              <a:t>200 OK</a:t>
            </a:r>
          </a:p>
          <a:p>
            <a:r>
              <a:rPr lang="en-US" dirty="0">
                <a:solidFill>
                  <a:schemeClr val="bg1"/>
                </a:solidFill>
              </a:rPr>
              <a:t>Cache-Control: no-cache, no-store</a:t>
            </a:r>
          </a:p>
          <a:p>
            <a:r>
              <a:rPr lang="en-US" dirty="0">
                <a:solidFill>
                  <a:schemeClr val="bg1"/>
                </a:solidFill>
              </a:rPr>
              <a:t>Pragma: no-cache</a:t>
            </a:r>
          </a:p>
          <a:p>
            <a:r>
              <a:rPr lang="en-US" dirty="0">
                <a:solidFill>
                  <a:schemeClr val="bg1"/>
                </a:solidFill>
              </a:rPr>
              <a:t>Content-Type: text/html; charset=utf-8</a:t>
            </a:r>
          </a:p>
          <a:p>
            <a:r>
              <a:rPr lang="en-US" dirty="0">
                <a:solidFill>
                  <a:schemeClr val="bg1"/>
                </a:solidFill>
              </a:rPr>
              <a:t>Server: Microsoft-IIS/10.0</a:t>
            </a:r>
          </a:p>
          <a:p>
            <a:r>
              <a:rPr lang="en-US" dirty="0">
                <a:solidFill>
                  <a:schemeClr val="bg1"/>
                </a:solidFill>
              </a:rPr>
              <a:t>X-</a:t>
            </a:r>
            <a:r>
              <a:rPr lang="en-US" dirty="0" err="1">
                <a:solidFill>
                  <a:schemeClr val="bg1"/>
                </a:solidFill>
              </a:rPr>
              <a:t>SourceFiles</a:t>
            </a:r>
            <a:r>
              <a:rPr lang="en-US" dirty="0">
                <a:solidFill>
                  <a:schemeClr val="bg1"/>
                </a:solidFill>
              </a:rPr>
              <a:t>: =?UTF-8?B?QzpcVXNlcnNcYWthdmVyXHNvdXJjZVxyZXBvc1xIVFRQVGVzdFxXZWJBcHBcUGVvcGxlXENyZWF0ZQ==?=</a:t>
            </a:r>
          </a:p>
          <a:p>
            <a:r>
              <a:rPr lang="en-US" dirty="0">
                <a:solidFill>
                  <a:schemeClr val="bg1"/>
                </a:solidFill>
              </a:rPr>
              <a:t>X-Powered-By: ASP.NET</a:t>
            </a:r>
          </a:p>
          <a:p>
            <a:r>
              <a:rPr lang="en-US" dirty="0">
                <a:solidFill>
                  <a:schemeClr val="bg1"/>
                </a:solidFill>
              </a:rPr>
              <a:t>Date: Sat, 26 Jan 2019 12:24:13 GMT</a:t>
            </a:r>
          </a:p>
          <a:p>
            <a:r>
              <a:rPr lang="en-US" dirty="0">
                <a:solidFill>
                  <a:schemeClr val="bg1"/>
                </a:solidFill>
              </a:rPr>
              <a:t>Content-Length: 3367</a:t>
            </a:r>
          </a:p>
          <a:p>
            <a:endParaRPr lang="en-US" dirty="0">
              <a:solidFill>
                <a:schemeClr val="bg1"/>
              </a:solidFill>
            </a:endParaRPr>
          </a:p>
          <a:p>
            <a:r>
              <a:rPr lang="en-US" dirty="0">
                <a:solidFill>
                  <a:schemeClr val="bg1"/>
                </a:solidFill>
              </a:rPr>
              <a:t>&lt;!DOCTYPE html&gt;</a:t>
            </a:r>
          </a:p>
          <a:p>
            <a:r>
              <a:rPr lang="en-US" dirty="0">
                <a:solidFill>
                  <a:schemeClr val="bg1"/>
                </a:solidFill>
              </a:rPr>
              <a:t>&lt;html&gt;</a:t>
            </a:r>
          </a:p>
          <a:p>
            <a:r>
              <a:rPr lang="en-US" dirty="0">
                <a:solidFill>
                  <a:schemeClr val="bg1"/>
                </a:solidFill>
              </a:rPr>
              <a:t>&lt;head&gt;</a:t>
            </a:r>
          </a:p>
          <a:p>
            <a:r>
              <a:rPr lang="en-US" dirty="0">
                <a:solidFill>
                  <a:schemeClr val="bg1"/>
                </a:solidFill>
              </a:rPr>
              <a:t>    &lt;meta charset="utf-8" /&gt;</a:t>
            </a:r>
          </a:p>
          <a:p>
            <a:r>
              <a:rPr lang="en-US" dirty="0">
                <a:solidFill>
                  <a:schemeClr val="bg1"/>
                </a:solidFill>
              </a:rPr>
              <a:t>    &lt;meta name="viewport" content="width=device-width, initial-scale=1.0" /&gt;</a:t>
            </a:r>
          </a:p>
          <a:p>
            <a:r>
              <a:rPr lang="en-US" dirty="0">
                <a:solidFill>
                  <a:schemeClr val="bg1"/>
                </a:solidFill>
              </a:rPr>
              <a:t>    &lt;title&gt;Create - WebApp&lt;/title&gt;</a:t>
            </a:r>
          </a:p>
        </p:txBody>
      </p:sp>
    </p:spTree>
    <p:extLst>
      <p:ext uri="{BB962C8B-B14F-4D97-AF65-F5344CB8AC3E}">
        <p14:creationId xmlns:p14="http://schemas.microsoft.com/office/powerpoint/2010/main" val="3262759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112658-EBCC-C14C-8A0B-D23B34A03EB3}"/>
              </a:ext>
            </a:extLst>
          </p:cNvPr>
          <p:cNvSpPr>
            <a:spLocks noGrp="1"/>
          </p:cNvSpPr>
          <p:nvPr>
            <p:ph type="title"/>
          </p:nvPr>
        </p:nvSpPr>
        <p:spPr/>
        <p:txBody>
          <a:bodyPr/>
          <a:lstStyle/>
          <a:p>
            <a:r>
              <a:rPr lang="en-US" dirty="0"/>
              <a:t>Distributed – HTTP - POST</a:t>
            </a:r>
          </a:p>
        </p:txBody>
      </p:sp>
      <p:sp>
        <p:nvSpPr>
          <p:cNvPr id="3" name="Content Placeholder 2">
            <a:extLst>
              <a:ext uri="{FF2B5EF4-FFF2-40B4-BE49-F238E27FC236}">
                <a16:creationId xmlns:a16="http://schemas.microsoft.com/office/drawing/2014/main" id="{598E2668-8BA7-7A46-970F-BFD8F03C2E67}"/>
              </a:ext>
            </a:extLst>
          </p:cNvPr>
          <p:cNvSpPr>
            <a:spLocks noGrp="1"/>
          </p:cNvSpPr>
          <p:nvPr>
            <p:ph idx="1"/>
          </p:nvPr>
        </p:nvSpPr>
        <p:spPr/>
        <p:txBody>
          <a:bodyPr/>
          <a:lstStyle/>
          <a:p>
            <a:endParaRPr lang="en-US" dirty="0"/>
          </a:p>
        </p:txBody>
      </p:sp>
      <p:sp>
        <p:nvSpPr>
          <p:cNvPr id="4" name="Slide Number Placeholder 3">
            <a:extLst>
              <a:ext uri="{FF2B5EF4-FFF2-40B4-BE49-F238E27FC236}">
                <a16:creationId xmlns:a16="http://schemas.microsoft.com/office/drawing/2014/main" id="{FC0A6601-A75B-4648-8919-35BE2325CAA1}"/>
              </a:ext>
            </a:extLst>
          </p:cNvPr>
          <p:cNvSpPr>
            <a:spLocks noGrp="1"/>
          </p:cNvSpPr>
          <p:nvPr>
            <p:ph type="sldNum" sz="quarter" idx="12"/>
          </p:nvPr>
        </p:nvSpPr>
        <p:spPr/>
        <p:txBody>
          <a:bodyPr/>
          <a:lstStyle/>
          <a:p>
            <a:fld id="{D57F1E4F-1CFF-5643-939E-02111984F565}" type="slidenum">
              <a:rPr lang="en-US" smtClean="0"/>
              <a:t>8</a:t>
            </a:fld>
            <a:endParaRPr lang="en-US" dirty="0"/>
          </a:p>
        </p:txBody>
      </p:sp>
      <p:sp>
        <p:nvSpPr>
          <p:cNvPr id="5" name="TextBox 4">
            <a:extLst>
              <a:ext uri="{FF2B5EF4-FFF2-40B4-BE49-F238E27FC236}">
                <a16:creationId xmlns:a16="http://schemas.microsoft.com/office/drawing/2014/main" id="{9192EFFB-8368-7F48-B315-7BE104E665C9}"/>
              </a:ext>
            </a:extLst>
          </p:cNvPr>
          <p:cNvSpPr txBox="1"/>
          <p:nvPr/>
        </p:nvSpPr>
        <p:spPr>
          <a:xfrm>
            <a:off x="474133" y="1337734"/>
            <a:ext cx="11557000" cy="5355312"/>
          </a:xfrm>
          <a:prstGeom prst="rect">
            <a:avLst/>
          </a:prstGeom>
          <a:solidFill>
            <a:schemeClr val="tx1"/>
          </a:solidFill>
        </p:spPr>
        <p:txBody>
          <a:bodyPr wrap="square" rtlCol="0">
            <a:spAutoFit/>
          </a:bodyPr>
          <a:lstStyle/>
          <a:p>
            <a:r>
              <a:rPr lang="en-US" dirty="0">
                <a:solidFill>
                  <a:schemeClr val="bg1"/>
                </a:solidFill>
              </a:rPr>
              <a:t>POST https://localhost:44363/People/Create HTTP/1.1</a:t>
            </a:r>
          </a:p>
          <a:p>
            <a:r>
              <a:rPr lang="en-US" dirty="0">
                <a:solidFill>
                  <a:schemeClr val="bg1"/>
                </a:solidFill>
              </a:rPr>
              <a:t>Host: localhost:44363</a:t>
            </a:r>
          </a:p>
          <a:p>
            <a:r>
              <a:rPr lang="en-US" dirty="0">
                <a:solidFill>
                  <a:schemeClr val="bg1"/>
                </a:solidFill>
              </a:rPr>
              <a:t>Connection: keep-alive</a:t>
            </a:r>
          </a:p>
          <a:p>
            <a:r>
              <a:rPr lang="en-US" dirty="0">
                <a:solidFill>
                  <a:schemeClr val="bg1"/>
                </a:solidFill>
              </a:rPr>
              <a:t>Content-Length: 194</a:t>
            </a:r>
          </a:p>
          <a:p>
            <a:r>
              <a:rPr lang="en-US" dirty="0">
                <a:solidFill>
                  <a:schemeClr val="bg1"/>
                </a:solidFill>
              </a:rPr>
              <a:t>Cache-Control: max-age=0</a:t>
            </a:r>
          </a:p>
          <a:p>
            <a:r>
              <a:rPr lang="en-US" dirty="0">
                <a:solidFill>
                  <a:schemeClr val="bg1"/>
                </a:solidFill>
              </a:rPr>
              <a:t>Origin: https://localhost:44363</a:t>
            </a:r>
          </a:p>
          <a:p>
            <a:r>
              <a:rPr lang="en-US" dirty="0">
                <a:solidFill>
                  <a:schemeClr val="bg1"/>
                </a:solidFill>
              </a:rPr>
              <a:t>Upgrade-Insecure-Requests: 1</a:t>
            </a:r>
          </a:p>
          <a:p>
            <a:r>
              <a:rPr lang="en-US" dirty="0">
                <a:solidFill>
                  <a:schemeClr val="bg1"/>
                </a:solidFill>
              </a:rPr>
              <a:t>Content-Type: application/x-www-form-</a:t>
            </a:r>
            <a:r>
              <a:rPr lang="en-US" dirty="0" err="1">
                <a:solidFill>
                  <a:schemeClr val="bg1"/>
                </a:solidFill>
              </a:rPr>
              <a:t>urlencoded</a:t>
            </a:r>
            <a:endParaRPr lang="en-US" dirty="0">
              <a:solidFill>
                <a:schemeClr val="bg1"/>
              </a:solidFill>
            </a:endParaRPr>
          </a:p>
          <a:p>
            <a:r>
              <a:rPr lang="en-US" dirty="0">
                <a:solidFill>
                  <a:schemeClr val="bg1"/>
                </a:solidFill>
              </a:rPr>
              <a:t>User-Agent: Mozilla/5.0 (Windows NT 10.0; Win64; x64) </a:t>
            </a:r>
            <a:r>
              <a:rPr lang="en-US" dirty="0" err="1">
                <a:solidFill>
                  <a:schemeClr val="bg1"/>
                </a:solidFill>
              </a:rPr>
              <a:t>AppleWebKit</a:t>
            </a:r>
            <a:r>
              <a:rPr lang="en-US" dirty="0">
                <a:solidFill>
                  <a:schemeClr val="bg1"/>
                </a:solidFill>
              </a:rPr>
              <a:t>/537.36 (KHTML, like Gecko) Chrome/71.0.3578.98 Safari/537.36</a:t>
            </a:r>
          </a:p>
          <a:p>
            <a:r>
              <a:rPr lang="en-US" dirty="0">
                <a:solidFill>
                  <a:schemeClr val="bg1"/>
                </a:solidFill>
              </a:rPr>
              <a:t>Accept: text/</a:t>
            </a:r>
            <a:r>
              <a:rPr lang="en-US" dirty="0" err="1">
                <a:solidFill>
                  <a:schemeClr val="bg1"/>
                </a:solidFill>
              </a:rPr>
              <a:t>html,application</a:t>
            </a:r>
            <a:r>
              <a:rPr lang="en-US" dirty="0">
                <a:solidFill>
                  <a:schemeClr val="bg1"/>
                </a:solidFill>
              </a:rPr>
              <a:t>/</a:t>
            </a:r>
            <a:r>
              <a:rPr lang="en-US" dirty="0" err="1">
                <a:solidFill>
                  <a:schemeClr val="bg1"/>
                </a:solidFill>
              </a:rPr>
              <a:t>xhtml+xml,application</a:t>
            </a:r>
            <a:r>
              <a:rPr lang="en-US" dirty="0">
                <a:solidFill>
                  <a:schemeClr val="bg1"/>
                </a:solidFill>
              </a:rPr>
              <a:t>/</a:t>
            </a:r>
            <a:r>
              <a:rPr lang="en-US" dirty="0" err="1">
                <a:solidFill>
                  <a:schemeClr val="bg1"/>
                </a:solidFill>
              </a:rPr>
              <a:t>xml;q</a:t>
            </a:r>
            <a:r>
              <a:rPr lang="en-US" dirty="0">
                <a:solidFill>
                  <a:schemeClr val="bg1"/>
                </a:solidFill>
              </a:rPr>
              <a:t>=0.9,image/</a:t>
            </a:r>
            <a:r>
              <a:rPr lang="en-US" dirty="0" err="1">
                <a:solidFill>
                  <a:schemeClr val="bg1"/>
                </a:solidFill>
              </a:rPr>
              <a:t>webp,image</a:t>
            </a:r>
            <a:r>
              <a:rPr lang="en-US" dirty="0">
                <a:solidFill>
                  <a:schemeClr val="bg1"/>
                </a:solidFill>
              </a:rPr>
              <a:t>/</a:t>
            </a:r>
            <a:r>
              <a:rPr lang="en-US" dirty="0" err="1">
                <a:solidFill>
                  <a:schemeClr val="bg1"/>
                </a:solidFill>
              </a:rPr>
              <a:t>apng</a:t>
            </a:r>
            <a:r>
              <a:rPr lang="en-US" dirty="0">
                <a:solidFill>
                  <a:schemeClr val="bg1"/>
                </a:solidFill>
              </a:rPr>
              <a:t>,*/*;q=0.8</a:t>
            </a:r>
          </a:p>
          <a:p>
            <a:r>
              <a:rPr lang="en-US" dirty="0" err="1">
                <a:solidFill>
                  <a:schemeClr val="bg1"/>
                </a:solidFill>
              </a:rPr>
              <a:t>Referer</a:t>
            </a:r>
            <a:r>
              <a:rPr lang="en-US" dirty="0">
                <a:solidFill>
                  <a:schemeClr val="bg1"/>
                </a:solidFill>
              </a:rPr>
              <a:t>: https://localhost:44363/People/Create</a:t>
            </a:r>
          </a:p>
          <a:p>
            <a:r>
              <a:rPr lang="en-US" dirty="0">
                <a:solidFill>
                  <a:schemeClr val="bg1"/>
                </a:solidFill>
              </a:rPr>
              <a:t>Accept-Encoding: </a:t>
            </a:r>
            <a:r>
              <a:rPr lang="en-US" dirty="0" err="1">
                <a:solidFill>
                  <a:schemeClr val="bg1"/>
                </a:solidFill>
              </a:rPr>
              <a:t>gzip</a:t>
            </a:r>
            <a:r>
              <a:rPr lang="en-US" dirty="0">
                <a:solidFill>
                  <a:schemeClr val="bg1"/>
                </a:solidFill>
              </a:rPr>
              <a:t>, deflate, </a:t>
            </a:r>
            <a:r>
              <a:rPr lang="en-US" dirty="0" err="1">
                <a:solidFill>
                  <a:schemeClr val="bg1"/>
                </a:solidFill>
              </a:rPr>
              <a:t>br</a:t>
            </a:r>
            <a:endParaRPr lang="en-US" dirty="0">
              <a:solidFill>
                <a:schemeClr val="bg1"/>
              </a:solidFill>
            </a:endParaRPr>
          </a:p>
          <a:p>
            <a:r>
              <a:rPr lang="en-US" dirty="0">
                <a:solidFill>
                  <a:schemeClr val="bg1"/>
                </a:solidFill>
              </a:rPr>
              <a:t>Accept-Language: </a:t>
            </a:r>
            <a:r>
              <a:rPr lang="en-US" dirty="0" err="1">
                <a:solidFill>
                  <a:schemeClr val="bg1"/>
                </a:solidFill>
              </a:rPr>
              <a:t>en-US,en;q</a:t>
            </a:r>
            <a:r>
              <a:rPr lang="en-US" dirty="0">
                <a:solidFill>
                  <a:schemeClr val="bg1"/>
                </a:solidFill>
              </a:rPr>
              <a:t>=0.9,et;q=0.8</a:t>
            </a:r>
          </a:p>
          <a:p>
            <a:r>
              <a:rPr lang="en-US" dirty="0">
                <a:solidFill>
                  <a:schemeClr val="bg1"/>
                </a:solidFill>
              </a:rPr>
              <a:t>Cookie: _</a:t>
            </a:r>
            <a:r>
              <a:rPr lang="en-US" dirty="0" err="1">
                <a:solidFill>
                  <a:schemeClr val="bg1"/>
                </a:solidFill>
              </a:rPr>
              <a:t>ga</a:t>
            </a:r>
            <a:r>
              <a:rPr lang="en-US" dirty="0">
                <a:solidFill>
                  <a:schemeClr val="bg1"/>
                </a:solidFill>
              </a:rPr>
              <a:t>=GA1.1.1433392067.1524809543; </a:t>
            </a:r>
          </a:p>
          <a:p>
            <a:endParaRPr lang="en-US" dirty="0">
              <a:solidFill>
                <a:schemeClr val="bg1"/>
              </a:solidFill>
            </a:endParaRPr>
          </a:p>
          <a:p>
            <a:r>
              <a:rPr lang="en-US" b="1" dirty="0">
                <a:solidFill>
                  <a:schemeClr val="bg1"/>
                </a:solidFill>
              </a:rPr>
              <a:t>Name=Andres</a:t>
            </a:r>
            <a:r>
              <a:rPr lang="en-US" dirty="0">
                <a:solidFill>
                  <a:schemeClr val="bg1"/>
                </a:solidFill>
              </a:rPr>
              <a:t>&amp;__</a:t>
            </a:r>
            <a:r>
              <a:rPr lang="en-US" dirty="0" err="1">
                <a:solidFill>
                  <a:schemeClr val="bg1"/>
                </a:solidFill>
              </a:rPr>
              <a:t>RequestVerificationToken</a:t>
            </a:r>
            <a:r>
              <a:rPr lang="en-US" dirty="0">
                <a:solidFill>
                  <a:schemeClr val="bg1"/>
                </a:solidFill>
              </a:rPr>
              <a:t>=CfDJ8JXfYWVYzpxPgG_38dOFAzHQGkoaDtNMXtzBr3vNUFUDOYe7XT_ueh6IMyEfRXYWTTOvd2Bjm8gxjOwN8jRBGngeIIKZmnJB-xD4Wvd1enqy0M5GrgAWVgAOg0vZPgHNzvIYDBTmwJqi3L2WYM-5mm4</a:t>
            </a:r>
          </a:p>
        </p:txBody>
      </p:sp>
    </p:spTree>
    <p:extLst>
      <p:ext uri="{BB962C8B-B14F-4D97-AF65-F5344CB8AC3E}">
        <p14:creationId xmlns:p14="http://schemas.microsoft.com/office/powerpoint/2010/main" val="345635216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BACC050B-8757-4460-95D8-E37B46A6B42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7516</TotalTime>
  <Words>1049</Words>
  <Application>Microsoft Macintosh PowerPoint</Application>
  <PresentationFormat>Widescreen</PresentationFormat>
  <Paragraphs>153</Paragraphs>
  <Slides>19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Calibri</vt:lpstr>
      <vt:lpstr>Century Gothic</vt:lpstr>
      <vt:lpstr>Wingdings 3</vt:lpstr>
      <vt:lpstr>Ion</vt:lpstr>
      <vt:lpstr>Building Distributed Systems – ICD0009 Network Applications II: Distributed Systems – I371</vt:lpstr>
      <vt:lpstr>Distributed – Typical app architecture</vt:lpstr>
      <vt:lpstr>Distributed – App Architecture</vt:lpstr>
      <vt:lpstr>Distributed - Service</vt:lpstr>
      <vt:lpstr>Distributed - WebService</vt:lpstr>
      <vt:lpstr>Distributed - WebService</vt:lpstr>
      <vt:lpstr>Distributed – HTTP - GET</vt:lpstr>
      <vt:lpstr>Distributed – HTTP – GET - response</vt:lpstr>
      <vt:lpstr>Distributed – HTTP - POST</vt:lpstr>
      <vt:lpstr>Distributed – HTTP- POST - response</vt:lpstr>
      <vt:lpstr>Distributed – HTTP – response codes</vt:lpstr>
      <vt:lpstr>Distributed – RESTful service/api</vt:lpstr>
      <vt:lpstr>Distributed – RESTful services</vt:lpstr>
      <vt:lpstr>Distributed – RESTful services</vt:lpstr>
      <vt:lpstr>Distributed – REST vs SOAP</vt:lpstr>
      <vt:lpstr>Distributed - SOAP</vt:lpstr>
      <vt:lpstr>Distributed – What’s the plan?</vt:lpstr>
      <vt:lpstr>Distributed</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Mobile Software Development for Android - I397</dc:title>
  <dc:creator>andres käver</dc:creator>
  <cp:lastModifiedBy>Andres Käver</cp:lastModifiedBy>
  <cp:revision>72</cp:revision>
  <dcterms:created xsi:type="dcterms:W3CDTF">2015-10-15T12:35:18Z</dcterms:created>
  <dcterms:modified xsi:type="dcterms:W3CDTF">2019-01-27T20:58:24Z</dcterms:modified>
</cp:coreProperties>
</file>