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7"/>
  </p:notesMasterIdLst>
  <p:sldIdLst>
    <p:sldId id="256" r:id="rId2"/>
    <p:sldId id="263" r:id="rId3"/>
    <p:sldId id="264" r:id="rId4"/>
    <p:sldId id="265" r:id="rId5"/>
    <p:sldId id="267" r:id="rId6"/>
    <p:sldId id="266" r:id="rId7"/>
    <p:sldId id="269" r:id="rId8"/>
    <p:sldId id="268"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83" r:id="rId22"/>
    <p:sldId id="284" r:id="rId23"/>
    <p:sldId id="285" r:id="rId24"/>
    <p:sldId id="291" r:id="rId25"/>
    <p:sldId id="292" r:id="rId26"/>
    <p:sldId id="293" r:id="rId27"/>
    <p:sldId id="294" r:id="rId28"/>
    <p:sldId id="295" r:id="rId29"/>
    <p:sldId id="296" r:id="rId30"/>
    <p:sldId id="297" r:id="rId31"/>
    <p:sldId id="305" r:id="rId32"/>
    <p:sldId id="306" r:id="rId33"/>
    <p:sldId id="307" r:id="rId34"/>
    <p:sldId id="308" r:id="rId35"/>
    <p:sldId id="309" r:id="rId36"/>
    <p:sldId id="310" r:id="rId37"/>
    <p:sldId id="311" r:id="rId38"/>
    <p:sldId id="298" r:id="rId39"/>
    <p:sldId id="304" r:id="rId40"/>
    <p:sldId id="299" r:id="rId41"/>
    <p:sldId id="300" r:id="rId42"/>
    <p:sldId id="301" r:id="rId43"/>
    <p:sldId id="302" r:id="rId44"/>
    <p:sldId id="281" r:id="rId45"/>
    <p:sldId id="26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4660"/>
  </p:normalViewPr>
  <p:slideViewPr>
    <p:cSldViewPr snapToGrid="0">
      <p:cViewPr varScale="1">
        <p:scale>
          <a:sx n="180" d="100"/>
          <a:sy n="180"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17.02.19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8AC89-E45F-D64D-B8F3-76DCC7BAD6A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B4CF9D-99A5-F74E-8FB6-E23122EA7CDC}"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122132-AE74-854E-A35B-513CD6CBBC6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29DEBC-90CA-CA42-975C-CA9A0A1033D8}"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FEB7F-23D1-8D46-95BC-1E54EACAB39E}"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9E98-4525-AE4E-A379-CAEE7222AABC}"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BF3E31-0CDD-EA4D-8898-548E2F13753F}" type="datetime1">
              <a:rPr lang="en-US" smtClean="0"/>
              <a:t>2/17/19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EC81B-C360-5A4B-A7C2-4E2DE8EFC73B}"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26B6E-0D81-7D4D-95BF-FC0E2C97C764}"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3CA3F-205E-6F45-8556-9C585E0FBE77}"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0BA70-24EF-6E4D-9A9B-D2CAC3C67582}" type="datetime1">
              <a:rPr lang="en-US" smtClean="0"/>
              <a:t>2/17/19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E15F2-AC9C-F04B-B5B5-77D9DCEDE61F}"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3307-0DC9-684A-A600-08A21123502B}" type="datetime1">
              <a:rPr lang="en-US" smtClean="0"/>
              <a:t>2/17/19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195A10-20BA-794E-B313-9857DE2C1367}" type="datetime1">
              <a:rPr lang="en-US" smtClean="0"/>
              <a:t>2/17/19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8B8449-FDE4-CA40-BD55-93F5EE1CA69A}" type="datetime1">
              <a:rPr lang="en-US" smtClean="0"/>
              <a:t>2/17/19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55887A-33F6-944E-A7A0-2973D2885105}" type="datetime1">
              <a:rPr lang="en-US" smtClean="0"/>
              <a:t>2/17/19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DCBD52-B78E-DE48-8D72-015352D59942}" type="datetime1">
              <a:rPr lang="en-US" smtClean="0"/>
              <a:t>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6367DF-7645-4E46-9E78-F99963985D0D}" type="datetime1">
              <a:rPr lang="en-US" smtClean="0"/>
              <a:t>2/17/19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dirty="0" err="1"/>
              <a:t>TalTech</a:t>
            </a:r>
            <a:r>
              <a:rPr lang="en-US" cap="none" dirty="0"/>
              <a:t> 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Primary Key - Composite</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PK can also be constructed out of several fields.</a:t>
            </a:r>
          </a:p>
          <a:p>
            <a:endParaRPr lang="en-US" dirty="0"/>
          </a:p>
          <a:p>
            <a:r>
              <a:rPr lang="en-US" dirty="0"/>
              <a:t>Data annotations – not possible!</a:t>
            </a:r>
          </a:p>
          <a:p>
            <a:endParaRPr lang="en-US" dirty="0"/>
          </a:p>
          <a:p>
            <a:r>
              <a:rPr lang="en-US" dirty="0"/>
              <a:t>Fluent </a:t>
            </a:r>
            <a:r>
              <a:rPr lang="en-US" dirty="0" err="1"/>
              <a:t>Api</a:t>
            </a:r>
            <a:br>
              <a:rPr lang="en-US" dirty="0"/>
            </a:br>
            <a:r>
              <a:rPr lang="en-US" b="1" dirty="0" err="1"/>
              <a:t>modelBuilder.Entity</a:t>
            </a:r>
            <a:r>
              <a:rPr lang="en-US" b="1" dirty="0"/>
              <a:t>&lt;Person&gt;() .</a:t>
            </a:r>
            <a:r>
              <a:rPr lang="en-US" b="1" dirty="0" err="1"/>
              <a:t>HasKey</a:t>
            </a:r>
            <a:r>
              <a:rPr lang="en-US" b="1" dirty="0"/>
              <a:t>(c =&gt; new {</a:t>
            </a:r>
            <a:br>
              <a:rPr lang="en-US" b="1" dirty="0"/>
            </a:br>
            <a:r>
              <a:rPr lang="en-US" b="1" dirty="0"/>
              <a:t>		</a:t>
            </a:r>
            <a:r>
              <a:rPr lang="en-US" b="1" dirty="0" err="1"/>
              <a:t>c.SocialSecurityCode</a:t>
            </a:r>
            <a:r>
              <a:rPr lang="en-US" b="1" dirty="0"/>
              <a:t>, </a:t>
            </a:r>
            <a:br>
              <a:rPr lang="en-US" b="1" dirty="0"/>
            </a:br>
            <a:r>
              <a:rPr lang="en-US" b="1" dirty="0"/>
              <a:t>		</a:t>
            </a:r>
            <a:r>
              <a:rPr lang="en-US" b="1" dirty="0" err="1"/>
              <a:t>c.Email</a:t>
            </a:r>
            <a:r>
              <a:rPr lang="en-US" b="1" dirty="0"/>
              <a:t> }</a:t>
            </a:r>
            <a:br>
              <a:rPr lang="en-US" b="1" dirty="0"/>
            </a:br>
            <a:r>
              <a:rPr lang="en-US" b="1" dirty="0"/>
              <a:t>);</a:t>
            </a:r>
          </a:p>
          <a:p>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89441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Alternate Keys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An alternate key serves as an alternate unique identifier for each entity instance in addition to the primary key. Alternate keys can be used as the target of a relationship.</a:t>
            </a:r>
          </a:p>
          <a:p>
            <a:pPr lvl="1"/>
            <a:r>
              <a:rPr lang="en-US" dirty="0"/>
              <a:t>If you just want to enforce uniqueness of a column then you want a unique index rather than an alternate key.</a:t>
            </a:r>
          </a:p>
          <a:p>
            <a:r>
              <a:rPr lang="en-US" dirty="0"/>
              <a:t>Data Annotations – not possible</a:t>
            </a:r>
          </a:p>
          <a:p>
            <a:r>
              <a:rPr lang="en-US" dirty="0"/>
              <a:t>Fluent </a:t>
            </a:r>
            <a:r>
              <a:rPr lang="en-US" dirty="0" err="1"/>
              <a:t>Api</a:t>
            </a:r>
            <a:br>
              <a:rPr lang="en-US" dirty="0"/>
            </a:br>
            <a:r>
              <a:rPr lang="en-US" b="1" dirty="0" err="1"/>
              <a:t>modelBuilder.Entity</a:t>
            </a:r>
            <a:r>
              <a:rPr lang="en-US" b="1" dirty="0"/>
              <a:t>&lt;Person&gt;()</a:t>
            </a:r>
            <a:br>
              <a:rPr lang="en-US" b="1" dirty="0"/>
            </a:br>
            <a:r>
              <a:rPr lang="en-US" b="1" dirty="0"/>
              <a:t>.</a:t>
            </a:r>
            <a:r>
              <a:rPr lang="en-US" b="1" dirty="0" err="1"/>
              <a:t>HasAlternateKey</a:t>
            </a:r>
            <a:r>
              <a:rPr lang="en-US" b="1" dirty="0"/>
              <a:t>(c =&gt; new { </a:t>
            </a:r>
            <a:r>
              <a:rPr lang="en-US" b="1" dirty="0" err="1"/>
              <a:t>c.Email</a:t>
            </a:r>
            <a:r>
              <a:rPr lang="en-US" b="1" dirty="0"/>
              <a:t>, </a:t>
            </a:r>
            <a:r>
              <a:rPr lang="en-US" b="1" dirty="0" err="1"/>
              <a:t>c.FirstName</a:t>
            </a:r>
            <a:r>
              <a:rPr lang="en-US" b="1" dirty="0"/>
              <a:t> });</a:t>
            </a:r>
          </a:p>
          <a:p>
            <a:endParaRPr lang="en-US" b="1"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10169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Generated values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a:bodyPr>
          <a:lstStyle/>
          <a:p>
            <a:r>
              <a:rPr lang="en-US" dirty="0"/>
              <a:t>No value generation</a:t>
            </a:r>
          </a:p>
          <a:p>
            <a:pPr lvl="1"/>
            <a:r>
              <a:rPr lang="en-US" dirty="0"/>
              <a:t>You always have to supply a valid value to be saved to database.</a:t>
            </a:r>
          </a:p>
          <a:p>
            <a:r>
              <a:rPr lang="en-US" dirty="0"/>
              <a:t>Value generated on add</a:t>
            </a:r>
          </a:p>
          <a:p>
            <a:pPr lvl="1"/>
            <a:r>
              <a:rPr lang="en-US" dirty="0"/>
              <a:t>Depending on the database provider being used, values may be generated client side by EF or in the database. If the value is generated by the database, then EF may assign a temporary value when you add the entity to the context. This temporary value will then be replaced by the database generated value during </a:t>
            </a:r>
            <a:r>
              <a:rPr lang="en-US" dirty="0" err="1"/>
              <a:t>SaveChanges</a:t>
            </a:r>
            <a:r>
              <a:rPr lang="en-US" dirty="0"/>
              <a:t>().</a:t>
            </a:r>
          </a:p>
          <a:p>
            <a:r>
              <a:rPr lang="en-US" dirty="0"/>
              <a:t>Value generated on add or update</a:t>
            </a:r>
          </a:p>
          <a:p>
            <a:pPr lvl="1"/>
            <a:r>
              <a:rPr lang="en-US" dirty="0"/>
              <a:t>Value generated on add or update means that a new value is generated every time the record is saved (insert or update).</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65487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Generated values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Conventions</a:t>
            </a:r>
          </a:p>
          <a:p>
            <a:pPr lvl="1"/>
            <a:r>
              <a:rPr lang="en-US" dirty="0"/>
              <a:t>Non-composite primary keys of type short, </a:t>
            </a:r>
            <a:r>
              <a:rPr lang="en-US" dirty="0" err="1"/>
              <a:t>int</a:t>
            </a:r>
            <a:r>
              <a:rPr lang="en-US" dirty="0"/>
              <a:t>, long, or </a:t>
            </a:r>
            <a:r>
              <a:rPr lang="en-US" dirty="0" err="1"/>
              <a:t>Guid</a:t>
            </a:r>
            <a:r>
              <a:rPr lang="en-US" dirty="0"/>
              <a:t> will be setup to have values generated on add. All other properties will be setup with no value generation.</a:t>
            </a:r>
            <a:br>
              <a:rPr lang="en-US" dirty="0"/>
            </a:br>
            <a:endParaRPr lang="en-US" dirty="0"/>
          </a:p>
          <a:p>
            <a:r>
              <a:rPr lang="en-US" dirty="0"/>
              <a:t>Data annotations</a:t>
            </a:r>
          </a:p>
          <a:p>
            <a:pPr lvl="1"/>
            <a:r>
              <a:rPr lang="en-US" dirty="0"/>
              <a:t>[</a:t>
            </a:r>
            <a:r>
              <a:rPr lang="en-US" dirty="0" err="1"/>
              <a:t>DatabaseGenerated</a:t>
            </a:r>
            <a:r>
              <a:rPr lang="en-US" dirty="0"/>
              <a:t>(</a:t>
            </a:r>
            <a:r>
              <a:rPr lang="en-US" dirty="0" err="1"/>
              <a:t>DatabaseGeneratedOption.None</a:t>
            </a:r>
            <a:r>
              <a:rPr lang="en-US" dirty="0"/>
              <a:t>)]</a:t>
            </a:r>
          </a:p>
          <a:p>
            <a:pPr lvl="1"/>
            <a:r>
              <a:rPr lang="en-US" dirty="0"/>
              <a:t>[</a:t>
            </a:r>
            <a:r>
              <a:rPr lang="en-US" dirty="0" err="1"/>
              <a:t>DatabaseGenerated</a:t>
            </a:r>
            <a:r>
              <a:rPr lang="en-US" dirty="0"/>
              <a:t>(</a:t>
            </a:r>
            <a:r>
              <a:rPr lang="en-US" dirty="0" err="1"/>
              <a:t>DatabaseGeneratedOption.Identity</a:t>
            </a:r>
            <a:r>
              <a:rPr lang="en-US" dirty="0"/>
              <a:t>)]</a:t>
            </a:r>
          </a:p>
          <a:p>
            <a:pPr lvl="1"/>
            <a:r>
              <a:rPr lang="en-US" dirty="0"/>
              <a:t>[</a:t>
            </a:r>
            <a:r>
              <a:rPr lang="en-US" dirty="0" err="1"/>
              <a:t>DatabaseGenerated</a:t>
            </a:r>
            <a:r>
              <a:rPr lang="en-US" dirty="0"/>
              <a:t>(</a:t>
            </a:r>
            <a:r>
              <a:rPr lang="en-US" dirty="0" err="1"/>
              <a:t>DatabaseGeneratedOption.Computed</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3831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Generated values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Fluent </a:t>
            </a:r>
            <a:r>
              <a:rPr lang="en-US" dirty="0" err="1"/>
              <a:t>Api</a:t>
            </a:r>
            <a:endParaRPr lang="en-US" dirty="0"/>
          </a:p>
          <a:p>
            <a:pPr lvl="1"/>
            <a:r>
              <a:rPr lang="en-US" dirty="0" err="1"/>
              <a:t>modelBuilder.Entity</a:t>
            </a:r>
            <a:r>
              <a:rPr lang="en-US" dirty="0"/>
              <a:t>&lt;Person&gt;()</a:t>
            </a:r>
            <a:br>
              <a:rPr lang="en-US" dirty="0"/>
            </a:br>
            <a:r>
              <a:rPr lang="en-US" dirty="0"/>
              <a:t>	.Property(b =&gt; </a:t>
            </a:r>
            <a:r>
              <a:rPr lang="en-US" dirty="0" err="1"/>
              <a:t>b.SocialSecurityCode</a:t>
            </a:r>
            <a:r>
              <a:rPr lang="en-US" dirty="0"/>
              <a:t>)</a:t>
            </a:r>
            <a:br>
              <a:rPr lang="en-US" dirty="0"/>
            </a:br>
            <a:r>
              <a:rPr lang="en-US" dirty="0"/>
              <a:t>	.</a:t>
            </a:r>
            <a:r>
              <a:rPr lang="en-US" dirty="0" err="1"/>
              <a:t>ValueGeneratedNever</a:t>
            </a:r>
            <a:r>
              <a:rPr lang="en-US" dirty="0"/>
              <a:t>();</a:t>
            </a:r>
          </a:p>
          <a:p>
            <a:pPr lvl="1"/>
            <a:r>
              <a:rPr lang="en-US" dirty="0" err="1"/>
              <a:t>modelBuilder.Entity</a:t>
            </a:r>
            <a:r>
              <a:rPr lang="en-US" dirty="0"/>
              <a:t>&lt;Person&gt;()</a:t>
            </a:r>
            <a:br>
              <a:rPr lang="en-US" dirty="0"/>
            </a:br>
            <a:r>
              <a:rPr lang="en-US" dirty="0"/>
              <a:t>	.Property(b =&gt; </a:t>
            </a:r>
            <a:r>
              <a:rPr lang="en-US" dirty="0" err="1"/>
              <a:t>b.InsertedAtDateTime</a:t>
            </a:r>
            <a:r>
              <a:rPr lang="en-US" dirty="0"/>
              <a:t>)</a:t>
            </a:r>
            <a:br>
              <a:rPr lang="en-US" dirty="0"/>
            </a:br>
            <a:r>
              <a:rPr lang="en-US" dirty="0"/>
              <a:t>	.</a:t>
            </a:r>
            <a:r>
              <a:rPr lang="en-US" dirty="0" err="1"/>
              <a:t>ValueGeneratedOnAdd</a:t>
            </a:r>
            <a:r>
              <a:rPr lang="en-US" dirty="0"/>
              <a:t>();</a:t>
            </a:r>
          </a:p>
          <a:p>
            <a:pPr lvl="1"/>
            <a:r>
              <a:rPr lang="en-US" dirty="0" err="1"/>
              <a:t>modelBuilder.Entity</a:t>
            </a:r>
            <a:r>
              <a:rPr lang="en-US" dirty="0"/>
              <a:t>&lt;Blog&gt;()</a:t>
            </a:r>
            <a:br>
              <a:rPr lang="en-US" dirty="0"/>
            </a:br>
            <a:r>
              <a:rPr lang="en-US" dirty="0"/>
              <a:t>	.Property(b =&gt; </a:t>
            </a:r>
            <a:r>
              <a:rPr lang="en-US" dirty="0" err="1"/>
              <a:t>b.LastUpdatedAtDateTime</a:t>
            </a:r>
            <a:r>
              <a:rPr lang="en-US" dirty="0"/>
              <a:t>)</a:t>
            </a:r>
            <a:br>
              <a:rPr lang="en-US" dirty="0"/>
            </a:br>
            <a:r>
              <a:rPr lang="en-US" dirty="0"/>
              <a:t>	.</a:t>
            </a:r>
            <a:r>
              <a:rPr lang="en-US" dirty="0" err="1"/>
              <a:t>ValueGeneratedOnAddOrUpdate</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23161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Generated values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How the value is generated for added and updated entities will depend on the database provider being used. Database providers may automatically setup value generation for some property types, while others will require you to manually setup how the value is generated.</a:t>
            </a:r>
          </a:p>
          <a:p>
            <a:r>
              <a:rPr lang="en-US" dirty="0"/>
              <a:t>For example, when using SQL Server, </a:t>
            </a:r>
            <a:r>
              <a:rPr lang="en-US" b="1" dirty="0"/>
              <a:t>byte[] </a:t>
            </a:r>
            <a:r>
              <a:rPr lang="en-US" dirty="0"/>
              <a:t>properties that are set as generated on add or update and marked as concurrency tokens, will be setup with the </a:t>
            </a:r>
            <a:r>
              <a:rPr lang="en-US" b="1" dirty="0" err="1"/>
              <a:t>rowversion</a:t>
            </a:r>
            <a:r>
              <a:rPr lang="en-US" dirty="0"/>
              <a:t> data type - so that values will be generated in the database. However, if you specify that a </a:t>
            </a:r>
            <a:r>
              <a:rPr lang="en-US" b="1" dirty="0" err="1"/>
              <a:t>DateTime</a:t>
            </a:r>
            <a:r>
              <a:rPr lang="en-US" dirty="0"/>
              <a:t> property is generated on add or update, then you must setup a way for the values to be generated (look into default values). </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30701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Required and Optional </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Required and Optional Properties</a:t>
            </a:r>
          </a:p>
          <a:p>
            <a:pPr lvl="1"/>
            <a:r>
              <a:rPr lang="en-US" dirty="0"/>
              <a:t>A property whose CLR type cannot contain null cannot be configured as optional. The property will always be considered required by Entity Framework.</a:t>
            </a:r>
          </a:p>
          <a:p>
            <a:pPr lvl="1"/>
            <a:r>
              <a:rPr lang="en-US" dirty="0"/>
              <a:t>Optional (nullable)</a:t>
            </a:r>
          </a:p>
          <a:p>
            <a:pPr lvl="2"/>
            <a:r>
              <a:rPr lang="en-US" dirty="0"/>
              <a:t>string, </a:t>
            </a:r>
            <a:r>
              <a:rPr lang="en-US" dirty="0" err="1"/>
              <a:t>int</a:t>
            </a:r>
            <a:r>
              <a:rPr lang="en-US" dirty="0"/>
              <a:t>?, byte[], …</a:t>
            </a:r>
          </a:p>
          <a:p>
            <a:pPr lvl="1"/>
            <a:r>
              <a:rPr lang="en-US" dirty="0"/>
              <a:t>Required</a:t>
            </a:r>
          </a:p>
          <a:p>
            <a:pPr lvl="2"/>
            <a:r>
              <a:rPr lang="en-US" dirty="0" err="1"/>
              <a:t>Int</a:t>
            </a:r>
            <a:r>
              <a:rPr lang="en-US" dirty="0"/>
              <a:t>, decimal, bool, …</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77997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Required and Optional </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Data Annotations</a:t>
            </a:r>
          </a:p>
          <a:p>
            <a:pPr lvl="1"/>
            <a:r>
              <a:rPr lang="en-US" b="1" dirty="0"/>
              <a:t>[Required]</a:t>
            </a:r>
          </a:p>
          <a:p>
            <a:endParaRPr lang="en-US" b="1" dirty="0"/>
          </a:p>
          <a:p>
            <a:r>
              <a:rPr lang="en-US" dirty="0"/>
              <a:t>Fluent API</a:t>
            </a:r>
          </a:p>
          <a:p>
            <a:pPr lvl="1"/>
            <a:r>
              <a:rPr lang="en-US" b="1" dirty="0" err="1"/>
              <a:t>modelBuilder.Entity</a:t>
            </a:r>
            <a:r>
              <a:rPr lang="en-US" b="1" dirty="0"/>
              <a:t>&lt;Person&gt;()</a:t>
            </a:r>
            <a:br>
              <a:rPr lang="en-US" b="1" dirty="0"/>
            </a:br>
            <a:r>
              <a:rPr lang="en-US" b="1" dirty="0"/>
              <a:t>	.Property(p =&gt; </a:t>
            </a:r>
            <a:r>
              <a:rPr lang="en-US" b="1" dirty="0" err="1"/>
              <a:t>p.SocialSecurityCode</a:t>
            </a:r>
            <a:r>
              <a:rPr lang="en-US" b="1" dirty="0"/>
              <a:t>)</a:t>
            </a:r>
            <a:br>
              <a:rPr lang="en-US" b="1" dirty="0"/>
            </a:br>
            <a:r>
              <a:rPr lang="en-US" b="1" dirty="0"/>
              <a:t>	.</a:t>
            </a:r>
            <a:r>
              <a:rPr lang="en-US" b="1" dirty="0" err="1"/>
              <a:t>IsRequired</a:t>
            </a:r>
            <a:r>
              <a:rPr lang="en-US" b="1"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8397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Maximum Length</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Configuring a maximum length provides a hint to the data store about the appropriate data type to use for a given property. Maximum length only applies to array data types, such as string and byte[].</a:t>
            </a:r>
          </a:p>
          <a:p>
            <a:r>
              <a:rPr lang="en-US" dirty="0"/>
              <a:t>Entity Framework does not do any validation of maximum length before passing data to the provider. It is up to the provider or data store to validate if appropriate.</a:t>
            </a:r>
          </a:p>
          <a:p>
            <a:r>
              <a:rPr lang="en-US" dirty="0"/>
              <a:t>By convention, it is left up to the database provider to choose an appropriate data type for properties.</a:t>
            </a:r>
          </a:p>
          <a:p>
            <a:pPr lvl="1"/>
            <a:r>
              <a:rPr lang="en-US" dirty="0"/>
              <a:t>Microsoft SQL Server will use </a:t>
            </a:r>
            <a:r>
              <a:rPr lang="en-US" dirty="0" err="1"/>
              <a:t>nvarchar</a:t>
            </a:r>
            <a:r>
              <a:rPr lang="en-US" dirty="0"/>
              <a:t>(max) for string properties (or </a:t>
            </a:r>
            <a:r>
              <a:rPr lang="en-US" dirty="0" err="1"/>
              <a:t>nvarchar</a:t>
            </a:r>
            <a:r>
              <a:rPr lang="en-US" dirty="0"/>
              <a:t>(450) if the column is used as a key).</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27430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Maximum Length</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Data Annotations</a:t>
            </a:r>
          </a:p>
          <a:p>
            <a:pPr lvl="1"/>
            <a:r>
              <a:rPr lang="en-US" b="1" dirty="0"/>
              <a:t>[</a:t>
            </a:r>
            <a:r>
              <a:rPr lang="en-US" b="1" dirty="0" err="1"/>
              <a:t>MaxLength</a:t>
            </a:r>
            <a:r>
              <a:rPr lang="en-US" b="1" dirty="0"/>
              <a:t>(32)]</a:t>
            </a:r>
          </a:p>
          <a:p>
            <a:endParaRPr lang="en-US" dirty="0"/>
          </a:p>
          <a:p>
            <a:r>
              <a:rPr lang="en-US" dirty="0"/>
              <a:t>Fluent API</a:t>
            </a:r>
          </a:p>
          <a:p>
            <a:pPr lvl="1"/>
            <a:r>
              <a:rPr lang="en-US" b="1" dirty="0" err="1"/>
              <a:t>modelBuilder.Entity</a:t>
            </a:r>
            <a:r>
              <a:rPr lang="en-US" b="1" dirty="0"/>
              <a:t>&lt;Person&gt;()</a:t>
            </a:r>
            <a:br>
              <a:rPr lang="en-US" b="1" dirty="0"/>
            </a:br>
            <a:r>
              <a:rPr lang="en-US" b="1" dirty="0"/>
              <a:t>	.Property(p =&gt; </a:t>
            </a:r>
            <a:r>
              <a:rPr lang="en-US" b="1" dirty="0" err="1"/>
              <a:t>p.FirstName</a:t>
            </a:r>
            <a:r>
              <a:rPr lang="en-US" b="1" dirty="0"/>
              <a:t>)</a:t>
            </a:r>
            <a:br>
              <a:rPr lang="en-US" b="1" dirty="0"/>
            </a:br>
            <a:r>
              <a:rPr lang="en-US" b="1" dirty="0"/>
              <a:t>	.</a:t>
            </a:r>
            <a:r>
              <a:rPr lang="en-US" b="1" dirty="0" err="1"/>
              <a:t>HasMaxLength</a:t>
            </a:r>
            <a:r>
              <a:rPr lang="en-US" b="1" dirty="0"/>
              <a:t>(32);</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10643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3599-6039-E64A-B1E1-D842AAF34F73}"/>
              </a:ext>
            </a:extLst>
          </p:cNvPr>
          <p:cNvSpPr>
            <a:spLocks noGrp="1"/>
          </p:cNvSpPr>
          <p:nvPr>
            <p:ph type="title"/>
          </p:nvPr>
        </p:nvSpPr>
        <p:spPr/>
        <p:txBody>
          <a:bodyPr/>
          <a:lstStyle/>
          <a:p>
            <a:r>
              <a:rPr lang="en-US" dirty="0"/>
              <a:t>Object Relational Mapper</a:t>
            </a:r>
          </a:p>
        </p:txBody>
      </p:sp>
      <p:sp>
        <p:nvSpPr>
          <p:cNvPr id="3" name="Content Placeholder 2">
            <a:extLst>
              <a:ext uri="{FF2B5EF4-FFF2-40B4-BE49-F238E27FC236}">
                <a16:creationId xmlns:a16="http://schemas.microsoft.com/office/drawing/2014/main" id="{4F8B1A75-2715-7548-A071-8329C4B09C60}"/>
              </a:ext>
            </a:extLst>
          </p:cNvPr>
          <p:cNvSpPr>
            <a:spLocks noGrp="1"/>
          </p:cNvSpPr>
          <p:nvPr>
            <p:ph idx="1"/>
          </p:nvPr>
        </p:nvSpPr>
        <p:spPr/>
        <p:txBody>
          <a:bodyPr>
            <a:normAutofit fontScale="92500" lnSpcReduction="10000"/>
          </a:bodyPr>
          <a:lstStyle/>
          <a:p>
            <a:r>
              <a:rPr lang="en-US" dirty="0"/>
              <a:t>ORM – Object Relational Mapper</a:t>
            </a:r>
          </a:p>
          <a:p>
            <a:pPr lvl="1"/>
            <a:r>
              <a:rPr lang="en-US" dirty="0"/>
              <a:t>Converts data between incompatible type systems using OOP </a:t>
            </a:r>
            <a:r>
              <a:rPr lang="en-US" dirty="0" err="1"/>
              <a:t>languges</a:t>
            </a:r>
            <a:r>
              <a:rPr lang="en-US" dirty="0"/>
              <a:t>. Creates virtual object database that can be used from within programming language.</a:t>
            </a:r>
          </a:p>
          <a:p>
            <a:endParaRPr lang="en-US" dirty="0"/>
          </a:p>
          <a:p>
            <a:r>
              <a:rPr lang="en-US" dirty="0"/>
              <a:t>Several different ORM-SQL implementations exist in </a:t>
            </a:r>
            <a:r>
              <a:rPr lang="en-US" dirty="0" err="1"/>
              <a:t>.Net</a:t>
            </a:r>
            <a:r>
              <a:rPr lang="en-US" dirty="0"/>
              <a:t> world</a:t>
            </a:r>
          </a:p>
          <a:p>
            <a:pPr lvl="1"/>
            <a:r>
              <a:rPr lang="en-US" dirty="0"/>
              <a:t>NHibernate</a:t>
            </a:r>
          </a:p>
          <a:p>
            <a:pPr lvl="1"/>
            <a:r>
              <a:rPr lang="en-US" dirty="0"/>
              <a:t>Entity Framework (EF in short)</a:t>
            </a:r>
          </a:p>
          <a:p>
            <a:r>
              <a:rPr lang="en-US" dirty="0"/>
              <a:t>Not so heavyweight variants - Micro ORMs</a:t>
            </a:r>
          </a:p>
          <a:p>
            <a:pPr lvl="1"/>
            <a:r>
              <a:rPr lang="en-US" dirty="0"/>
              <a:t>Dapper</a:t>
            </a:r>
          </a:p>
          <a:p>
            <a:pPr lvl="1"/>
            <a:r>
              <a:rPr lang="en-US" dirty="0" err="1"/>
              <a:t>PetaPoCo</a:t>
            </a:r>
            <a:r>
              <a:rPr lang="en-US" dirty="0"/>
              <a:t>/Massive</a:t>
            </a:r>
          </a:p>
          <a:p>
            <a:pPr lvl="1"/>
            <a:r>
              <a:rPr lang="en-US" dirty="0" err="1"/>
              <a:t>Simple.Data</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27751C33-3C68-3C49-9993-5F8246DF8A3F}"/>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40863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Shadow Properties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Shadow properties are properties that are not defined in your .NET entity class but are defined for that entity type in the EF Core model. The value and state of these properties is maintained purely in the Change Tracker.</a:t>
            </a:r>
          </a:p>
          <a:p>
            <a:r>
              <a:rPr lang="en-US" b="1" dirty="0"/>
              <a:t>Usually bad practice!</a:t>
            </a:r>
          </a:p>
          <a:p>
            <a:r>
              <a:rPr lang="en-US" dirty="0"/>
              <a:t>Shadow properties are useful when there is data in the database that should not be exposed on the mapped entity types. They are most often used for foreign key properties, where the relationship between two entities is represented by a foreign key value in the database, but the relationship is managed on the entity types using navigation properties between the entity types.</a:t>
            </a:r>
          </a:p>
          <a:p>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468197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Shadow Properties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Accessing shadow properties – through </a:t>
            </a:r>
            <a:r>
              <a:rPr lang="en-US" dirty="0" err="1"/>
              <a:t>ChangeTracker</a:t>
            </a:r>
            <a:r>
              <a:rPr lang="en-US" dirty="0"/>
              <a:t> API</a:t>
            </a:r>
          </a:p>
          <a:p>
            <a:pPr lvl="1"/>
            <a:r>
              <a:rPr lang="en-US" dirty="0" err="1"/>
              <a:t>context.Entry</a:t>
            </a:r>
            <a:r>
              <a:rPr lang="en-US" dirty="0"/>
              <a:t>(person).Property("</a:t>
            </a:r>
            <a:r>
              <a:rPr lang="en-US" dirty="0" err="1"/>
              <a:t>LastUpdated</a:t>
            </a:r>
            <a:r>
              <a:rPr lang="en-US" dirty="0"/>
              <a:t>").</a:t>
            </a:r>
            <a:r>
              <a:rPr lang="en-US" dirty="0" err="1"/>
              <a:t>CurrentValue</a:t>
            </a:r>
            <a:r>
              <a:rPr lang="en-US" dirty="0"/>
              <a:t> </a:t>
            </a:r>
            <a:br>
              <a:rPr lang="en-US" dirty="0"/>
            </a:br>
            <a:r>
              <a:rPr lang="en-US" dirty="0"/>
              <a:t>	= </a:t>
            </a:r>
            <a:r>
              <a:rPr lang="en-US" dirty="0" err="1"/>
              <a:t>DateTime.Now</a:t>
            </a:r>
            <a:r>
              <a:rPr lang="en-US" dirty="0"/>
              <a:t>;</a:t>
            </a:r>
          </a:p>
          <a:p>
            <a:pPr lvl="1"/>
            <a:r>
              <a:rPr lang="en-US" dirty="0" err="1"/>
              <a:t>var</a:t>
            </a:r>
            <a:r>
              <a:rPr lang="en-US" dirty="0"/>
              <a:t> persons = </a:t>
            </a:r>
            <a:r>
              <a:rPr lang="en-US" dirty="0" err="1"/>
              <a:t>context.Persons</a:t>
            </a:r>
            <a:br>
              <a:rPr lang="en-US" dirty="0"/>
            </a:br>
            <a:r>
              <a:rPr lang="en-US" dirty="0"/>
              <a:t>.</a:t>
            </a:r>
            <a:r>
              <a:rPr lang="en-US" dirty="0" err="1"/>
              <a:t>OrderBy</a:t>
            </a:r>
            <a:r>
              <a:rPr lang="en-US" dirty="0"/>
              <a:t>(p =&gt; </a:t>
            </a:r>
            <a:r>
              <a:rPr lang="en-US" dirty="0" err="1"/>
              <a:t>EF.Property</a:t>
            </a:r>
            <a:r>
              <a:rPr lang="en-US" dirty="0"/>
              <a:t>&lt;</a:t>
            </a:r>
            <a:r>
              <a:rPr lang="en-US" dirty="0" err="1"/>
              <a:t>DateTime</a:t>
            </a:r>
            <a:r>
              <a:rPr lang="en-US" dirty="0"/>
              <a:t>&gt;(p, "</a:t>
            </a:r>
            <a:r>
              <a:rPr lang="en-US" dirty="0" err="1"/>
              <a:t>LastUpdated</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75915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Shadow Properties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lnSpcReduction="10000"/>
          </a:bodyPr>
          <a:lstStyle/>
          <a:p>
            <a:r>
              <a:rPr lang="en-US" dirty="0"/>
              <a:t>Convention</a:t>
            </a:r>
          </a:p>
          <a:p>
            <a:pPr lvl="1"/>
            <a:r>
              <a:rPr lang="en-US" dirty="0"/>
              <a:t>Created by model builder when relationship is discovered, but no FK is found.</a:t>
            </a:r>
          </a:p>
          <a:p>
            <a:pPr lvl="1"/>
            <a:r>
              <a:rPr lang="en-US" dirty="0"/>
              <a:t>&lt;navigation property name&gt;&lt;principal key property name&gt; or</a:t>
            </a:r>
            <a:br>
              <a:rPr lang="en-US" dirty="0"/>
            </a:br>
            <a:r>
              <a:rPr lang="en-US" dirty="0"/>
              <a:t>&lt;principal key property name&gt;</a:t>
            </a:r>
          </a:p>
          <a:p>
            <a:r>
              <a:rPr lang="en-US" dirty="0"/>
              <a:t>Data Annotations – NO</a:t>
            </a:r>
          </a:p>
          <a:p>
            <a:r>
              <a:rPr lang="en-US" dirty="0"/>
              <a:t>Fluent API</a:t>
            </a:r>
            <a:br>
              <a:rPr lang="en-US" dirty="0"/>
            </a:br>
            <a:r>
              <a:rPr lang="en-US" dirty="0"/>
              <a:t> </a:t>
            </a:r>
            <a:r>
              <a:rPr lang="en-US" dirty="0" err="1"/>
              <a:t>modelBuilder.Entity</a:t>
            </a:r>
            <a:r>
              <a:rPr lang="en-US" dirty="0"/>
              <a:t>&lt;Person&gt;()</a:t>
            </a:r>
            <a:br>
              <a:rPr lang="en-US" dirty="0"/>
            </a:br>
            <a:r>
              <a:rPr lang="en-US" dirty="0"/>
              <a:t>		.Property&lt;</a:t>
            </a:r>
            <a:r>
              <a:rPr lang="en-US" dirty="0" err="1"/>
              <a:t>DateTime</a:t>
            </a:r>
            <a:r>
              <a:rPr lang="en-US" dirty="0"/>
              <a:t>&gt;("</a:t>
            </a:r>
            <a:r>
              <a:rPr lang="en-US" dirty="0" err="1"/>
              <a:t>LastUpdated</a:t>
            </a:r>
            <a:r>
              <a:rPr lang="en-US" dirty="0"/>
              <a:t>");</a:t>
            </a:r>
          </a:p>
          <a:p>
            <a:r>
              <a:rPr lang="en-US" dirty="0"/>
              <a:t>NB! If the name supplied to the Property method matches the name of an existing property (a shadow property or one defined on the entity class), then the code will configure that existing property rather than introducing a new shadow property.</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25811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Including and Excluding Types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Convention</a:t>
            </a:r>
          </a:p>
          <a:p>
            <a:pPr lvl="1"/>
            <a:r>
              <a:rPr lang="en-US" dirty="0"/>
              <a:t>By convention, types that are exposed in </a:t>
            </a:r>
            <a:r>
              <a:rPr lang="en-US" dirty="0" err="1"/>
              <a:t>DbSet</a:t>
            </a:r>
            <a:r>
              <a:rPr lang="en-US" dirty="0"/>
              <a:t>&lt;&gt; properties on your context are included in your model. In addition, types that are mentioned in the </a:t>
            </a:r>
            <a:r>
              <a:rPr lang="en-US" dirty="0" err="1"/>
              <a:t>OnModelCreating</a:t>
            </a:r>
            <a:r>
              <a:rPr lang="en-US" dirty="0"/>
              <a:t> method are also included. Finally, any types that are found by recursively exploring the navigation properties of discovered types are also included in the model.</a:t>
            </a:r>
          </a:p>
          <a:p>
            <a:r>
              <a:rPr lang="en-US" dirty="0"/>
              <a:t>Data Annotations</a:t>
            </a:r>
            <a:br>
              <a:rPr lang="en-US" dirty="0"/>
            </a:br>
            <a:r>
              <a:rPr lang="en-US" dirty="0"/>
              <a:t>[</a:t>
            </a:r>
            <a:r>
              <a:rPr lang="en-US" dirty="0" err="1"/>
              <a:t>NotMapped</a:t>
            </a:r>
            <a:r>
              <a:rPr lang="en-US" dirty="0"/>
              <a:t>] – on top of Model class</a:t>
            </a:r>
          </a:p>
          <a:p>
            <a:r>
              <a:rPr lang="en-US" dirty="0"/>
              <a:t>Fluent API</a:t>
            </a:r>
            <a:br>
              <a:rPr lang="en-US" dirty="0"/>
            </a:br>
            <a:r>
              <a:rPr lang="en-US" dirty="0" err="1"/>
              <a:t>modelBuilder.Ignore</a:t>
            </a:r>
            <a:r>
              <a:rPr lang="en-US" dirty="0"/>
              <a:t>&lt;</a:t>
            </a:r>
            <a:r>
              <a:rPr lang="en-US" dirty="0" err="1"/>
              <a:t>PersonMetadata</a:t>
            </a:r>
            <a:r>
              <a:rPr lang="en-US" dirty="0"/>
              <a:t>&gt;();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777641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Including and Excluding Properties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Convention</a:t>
            </a:r>
          </a:p>
          <a:p>
            <a:pPr lvl="1"/>
            <a:r>
              <a:rPr lang="en-US" dirty="0"/>
              <a:t>By convention, public properties with a getter and a setter will be included in the model.</a:t>
            </a:r>
          </a:p>
          <a:p>
            <a:r>
              <a:rPr lang="en-US" dirty="0"/>
              <a:t>Data Annotation</a:t>
            </a:r>
            <a:br>
              <a:rPr lang="en-US" dirty="0"/>
            </a:br>
            <a:r>
              <a:rPr lang="en-US" dirty="0"/>
              <a:t>[</a:t>
            </a:r>
            <a:r>
              <a:rPr lang="en-US" dirty="0" err="1"/>
              <a:t>NotMapped</a:t>
            </a:r>
            <a:r>
              <a:rPr lang="en-US" dirty="0"/>
              <a:t>] on top of property</a:t>
            </a:r>
          </a:p>
          <a:p>
            <a:r>
              <a:rPr lang="en-US" dirty="0"/>
              <a:t>Fluent API</a:t>
            </a:r>
            <a:br>
              <a:rPr lang="en-US" dirty="0"/>
            </a:br>
            <a:r>
              <a:rPr lang="en-US" dirty="0" err="1"/>
              <a:t>modelBuilder.Entity</a:t>
            </a:r>
            <a:r>
              <a:rPr lang="en-US" dirty="0"/>
              <a:t>&lt;Person&gt;()</a:t>
            </a:r>
            <a:br>
              <a:rPr lang="en-US" dirty="0"/>
            </a:br>
            <a:r>
              <a:rPr lang="en-US" dirty="0"/>
              <a:t>		.Ignore(p =&gt; </a:t>
            </a:r>
            <a:r>
              <a:rPr lang="en-US" dirty="0" err="1"/>
              <a:t>p.LoadedFromDatabaseDateTime</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77532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One-to-many, one-to-one, many-to-many</a:t>
            </a:r>
          </a:p>
          <a:p>
            <a:r>
              <a:rPr lang="en-US" dirty="0"/>
              <a:t>Terms used</a:t>
            </a:r>
          </a:p>
          <a:p>
            <a:pPr lvl="1"/>
            <a:r>
              <a:rPr lang="en-US" dirty="0"/>
              <a:t>Dependent entity – child of the relationship. FK is here.</a:t>
            </a:r>
          </a:p>
          <a:p>
            <a:pPr lvl="1"/>
            <a:r>
              <a:rPr lang="en-US" dirty="0"/>
              <a:t>Principal entity – parent of the relationship. PK is here.</a:t>
            </a:r>
          </a:p>
          <a:p>
            <a:pPr lvl="1"/>
            <a:r>
              <a:rPr lang="en-US" dirty="0"/>
              <a:t>Foreign key – property in dependent entity, stores PK value of principal</a:t>
            </a:r>
          </a:p>
          <a:p>
            <a:pPr lvl="1"/>
            <a:r>
              <a:rPr lang="en-US" dirty="0"/>
              <a:t>Principal key – property, that uniquely identifies principal entity. PK.</a:t>
            </a:r>
          </a:p>
          <a:p>
            <a:pPr lvl="1"/>
            <a:r>
              <a:rPr lang="en-US" dirty="0"/>
              <a:t>Navigation property – contains reference(s) to related entity(s).</a:t>
            </a:r>
          </a:p>
          <a:p>
            <a:pPr lvl="2"/>
            <a:r>
              <a:rPr lang="en-US" dirty="0"/>
              <a:t>Collection navigation property – navigation property, can contain many</a:t>
            </a:r>
          </a:p>
          <a:p>
            <a:pPr lvl="2"/>
            <a:r>
              <a:rPr lang="en-US" dirty="0"/>
              <a:t>Reference navigation property – can only contain single</a:t>
            </a:r>
          </a:p>
          <a:p>
            <a:pPr lvl="2"/>
            <a:r>
              <a:rPr lang="en-US" dirty="0"/>
              <a:t>Inverse navigation property – refers to navigation property on the other end of relationship</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405149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Convention</a:t>
            </a:r>
          </a:p>
          <a:p>
            <a:r>
              <a:rPr lang="en-US" dirty="0"/>
              <a:t>Relationship will be created when there is a navigation property discovered on a type. A property is considered a navigation property if the type it points to can not be mapped as a scalar type by the current database provider (collections, classes).</a:t>
            </a:r>
          </a:p>
          <a:p>
            <a:r>
              <a:rPr lang="en-US" dirty="0"/>
              <a:t>Relationships that are discovered by convention will always target the primary key of the principal entity. To target an alternate key, additional configuration must be performed using the Fluent API.</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66634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Fully Defined Relationships</a:t>
            </a:r>
          </a:p>
          <a:p>
            <a:r>
              <a:rPr lang="en-US" dirty="0"/>
              <a:t>The most common pattern for relationships is to have navigation properties defined on both ends of the relationship and a foreign key property defined in the dependent entity class.</a:t>
            </a:r>
          </a:p>
          <a:p>
            <a:r>
              <a:rPr lang="en-US" dirty="0"/>
              <a:t>If the dependent entity contains a property named</a:t>
            </a:r>
            <a:br>
              <a:rPr lang="en-US" dirty="0"/>
            </a:br>
            <a:br>
              <a:rPr lang="en-US" dirty="0"/>
            </a:br>
            <a:r>
              <a:rPr lang="en-US" dirty="0"/>
              <a:t>&lt;primary key property name&gt; or </a:t>
            </a:r>
            <a:br>
              <a:rPr lang="en-US" dirty="0"/>
            </a:br>
            <a:r>
              <a:rPr lang="en-US" dirty="0"/>
              <a:t>&lt;navigation property name&gt;&lt;primary key property name&gt; or</a:t>
            </a:r>
            <a:br>
              <a:rPr lang="en-US" dirty="0"/>
            </a:br>
            <a:r>
              <a:rPr lang="en-US" dirty="0"/>
              <a:t>&lt;principal entity name&gt;&lt;primary key property name&gt; </a:t>
            </a:r>
            <a:br>
              <a:rPr lang="en-US" dirty="0"/>
            </a:br>
            <a:br>
              <a:rPr lang="en-US" dirty="0"/>
            </a:br>
            <a:r>
              <a:rPr lang="en-US" dirty="0"/>
              <a:t>then it will be configured as the foreign key</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30736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If there are multiple navigation properties defined between two types (that is, more than one distinct pair of navigations that point to each other), then no relationships will be created by convention and you will need to manually configure them to identify how the navigation properties pair up.</a:t>
            </a:r>
          </a:p>
          <a:p>
            <a:r>
              <a:rPr lang="en-US" dirty="0"/>
              <a:t>No Foreign Key Property</a:t>
            </a:r>
          </a:p>
          <a:p>
            <a:pPr lvl="1"/>
            <a:r>
              <a:rPr lang="en-US" dirty="0"/>
              <a:t>While it is recommended to have a foreign key property defined in the dependent entity class, it is not required. If no foreign key property is found, a shadow foreign key property will be introduced with the name &lt;navigation property name&gt;&lt;principal key property name&gt;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83188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Cascade Delete</a:t>
            </a:r>
          </a:p>
          <a:p>
            <a:r>
              <a:rPr lang="en-US" dirty="0"/>
              <a:t>By convention, cascade delete will be set to </a:t>
            </a:r>
            <a:r>
              <a:rPr lang="en-US" i="1" dirty="0"/>
              <a:t>Cascade</a:t>
            </a:r>
            <a:r>
              <a:rPr lang="en-US" dirty="0"/>
              <a:t> for required relationships and </a:t>
            </a:r>
            <a:r>
              <a:rPr lang="en-US" i="1" dirty="0" err="1"/>
              <a:t>ClientSetNull</a:t>
            </a:r>
            <a:r>
              <a:rPr lang="en-US" dirty="0"/>
              <a:t> for optional relationships. </a:t>
            </a:r>
            <a:br>
              <a:rPr lang="en-US" dirty="0"/>
            </a:br>
            <a:br>
              <a:rPr lang="en-US" dirty="0"/>
            </a:br>
            <a:r>
              <a:rPr lang="en-US" i="1" dirty="0"/>
              <a:t>Cascade </a:t>
            </a:r>
            <a:r>
              <a:rPr lang="en-US" dirty="0"/>
              <a:t>means dependent entities are also deleted. </a:t>
            </a:r>
            <a:br>
              <a:rPr lang="en-US" dirty="0"/>
            </a:br>
            <a:br>
              <a:rPr lang="en-US" dirty="0"/>
            </a:br>
            <a:r>
              <a:rPr lang="en-US" i="1" dirty="0" err="1"/>
              <a:t>ClientSetNull</a:t>
            </a:r>
            <a:r>
              <a:rPr lang="en-US" dirty="0"/>
              <a:t> means that dependent entities that are not loaded into memory will remain unchanged and must be manually deleted, or updated to point to a valid principal entity. For entities that are loaded into memory, EF Core will attempt to set the foreign key properties to null.</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49304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20A2-7D8B-274C-A79E-C997431BD7C4}"/>
              </a:ext>
            </a:extLst>
          </p:cNvPr>
          <p:cNvSpPr>
            <a:spLocks noGrp="1"/>
          </p:cNvSpPr>
          <p:nvPr>
            <p:ph type="title"/>
          </p:nvPr>
        </p:nvSpPr>
        <p:spPr/>
        <p:txBody>
          <a:bodyPr/>
          <a:lstStyle/>
          <a:p>
            <a:r>
              <a:rPr lang="en-US" dirty="0"/>
              <a:t>Object Relational Mapper</a:t>
            </a:r>
          </a:p>
        </p:txBody>
      </p:sp>
      <p:sp>
        <p:nvSpPr>
          <p:cNvPr id="3" name="Content Placeholder 2">
            <a:extLst>
              <a:ext uri="{FF2B5EF4-FFF2-40B4-BE49-F238E27FC236}">
                <a16:creationId xmlns:a16="http://schemas.microsoft.com/office/drawing/2014/main" id="{53A2917E-3CF9-444C-B139-53E608E8A60D}"/>
              </a:ext>
            </a:extLst>
          </p:cNvPr>
          <p:cNvSpPr>
            <a:spLocks noGrp="1"/>
          </p:cNvSpPr>
          <p:nvPr>
            <p:ph idx="1"/>
          </p:nvPr>
        </p:nvSpPr>
        <p:spPr>
          <a:xfrm>
            <a:off x="1103312" y="2052918"/>
            <a:ext cx="10553543" cy="4195481"/>
          </a:xfrm>
        </p:spPr>
        <p:txBody>
          <a:bodyPr/>
          <a:lstStyle/>
          <a:p>
            <a:r>
              <a:rPr lang="en-US" dirty="0"/>
              <a:t>All ORM to </a:t>
            </a:r>
            <a:r>
              <a:rPr lang="en-US" dirty="0" err="1"/>
              <a:t>DataBase</a:t>
            </a:r>
            <a:r>
              <a:rPr lang="en-US" dirty="0"/>
              <a:t> (SQL, </a:t>
            </a:r>
            <a:r>
              <a:rPr lang="en-US" dirty="0" err="1"/>
              <a:t>NoSql</a:t>
            </a:r>
            <a:r>
              <a:rPr lang="en-US" dirty="0"/>
              <a:t>, …) frameworks are </a:t>
            </a:r>
            <a:br>
              <a:rPr lang="en-US" dirty="0"/>
            </a:br>
            <a:endParaRPr lang="en-US" dirty="0"/>
          </a:p>
          <a:p>
            <a:pPr lvl="1"/>
            <a:r>
              <a:rPr lang="en-US" sz="3600" dirty="0"/>
              <a:t>NO EXCUSE TO LEARN PROPER SQL!!!</a:t>
            </a:r>
          </a:p>
          <a:p>
            <a:endParaRPr lang="en-US" dirty="0"/>
          </a:p>
          <a:p>
            <a:r>
              <a:rPr lang="en-US" dirty="0"/>
              <a:t>Underneath ORM abstractions SQL is generated. To understand quality of your ORM operations – you need to understand the generated SQL. And what was not generated into SQL and thus performed in-memory.</a:t>
            </a:r>
          </a:p>
        </p:txBody>
      </p:sp>
      <p:sp>
        <p:nvSpPr>
          <p:cNvPr id="4" name="Slide Number Placeholder 3">
            <a:extLst>
              <a:ext uri="{FF2B5EF4-FFF2-40B4-BE49-F238E27FC236}">
                <a16:creationId xmlns:a16="http://schemas.microsoft.com/office/drawing/2014/main" id="{70156A32-3413-1E43-9BBD-0A99B117D895}"/>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0805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Data Annotations</a:t>
            </a:r>
            <a:br>
              <a:rPr lang="en-US" dirty="0"/>
            </a:br>
            <a:r>
              <a:rPr lang="en-US" dirty="0"/>
              <a:t>[</a:t>
            </a:r>
            <a:r>
              <a:rPr lang="en-US" dirty="0" err="1"/>
              <a:t>ForeignKey</a:t>
            </a:r>
            <a:r>
              <a:rPr lang="en-US" dirty="0"/>
              <a:t>]</a:t>
            </a:r>
          </a:p>
          <a:p>
            <a:pPr lvl="1"/>
            <a:r>
              <a:rPr lang="en-US" dirty="0"/>
              <a:t>You can use the Data Annotations to configure which property should be used as the foreign key property for a given relationship</a:t>
            </a:r>
          </a:p>
          <a:p>
            <a:pPr lvl="1"/>
            <a:r>
              <a:rPr lang="en-US" dirty="0"/>
              <a:t>Typically used, when foreign key property is not discovered by convention</a:t>
            </a:r>
          </a:p>
          <a:p>
            <a:pPr lvl="1"/>
            <a:r>
              <a:rPr lang="en-US" dirty="0"/>
              <a:t>Annotation can be placed on either navigation property in the relationship. It does not need to go on the navigation property in the dependent entity class</a:t>
            </a:r>
          </a:p>
          <a:p>
            <a:endParaRPr lang="en-US" dirty="0"/>
          </a:p>
          <a:p>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89860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a:xfrm>
            <a:off x="1103313" y="2052918"/>
            <a:ext cx="4184614" cy="4195481"/>
          </a:xfrm>
        </p:spPr>
        <p:txBody>
          <a:bodyPr/>
          <a:lstStyle/>
          <a:p>
            <a:r>
              <a:rPr lang="en-US" dirty="0"/>
              <a:t>Data Annotations</a:t>
            </a:r>
            <a:br>
              <a:rPr lang="en-US" dirty="0"/>
            </a:br>
            <a:r>
              <a:rPr lang="en-US" dirty="0"/>
              <a:t>[</a:t>
            </a:r>
            <a:r>
              <a:rPr lang="en-US" dirty="0" err="1"/>
              <a:t>InverseProperty</a:t>
            </a:r>
            <a:r>
              <a:rPr lang="en-US" dirty="0"/>
              <a:t>]</a:t>
            </a:r>
          </a:p>
          <a:p>
            <a:pPr lvl="1"/>
            <a:r>
              <a:rPr lang="en-US" dirty="0"/>
              <a:t>Used when there is more than one pair of navigation properties between two entity types.</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30</a:t>
            </a:fld>
            <a:endParaRPr lang="en-US" dirty="0"/>
          </a:p>
        </p:txBody>
      </p:sp>
      <p:sp>
        <p:nvSpPr>
          <p:cNvPr id="5" name="TextBox 4">
            <a:extLst>
              <a:ext uri="{FF2B5EF4-FFF2-40B4-BE49-F238E27FC236}">
                <a16:creationId xmlns:a16="http://schemas.microsoft.com/office/drawing/2014/main" id="{CAB90918-9575-0843-812E-B8650202653C}"/>
              </a:ext>
            </a:extLst>
          </p:cNvPr>
          <p:cNvSpPr txBox="1"/>
          <p:nvPr/>
        </p:nvSpPr>
        <p:spPr>
          <a:xfrm>
            <a:off x="5348472" y="1305964"/>
            <a:ext cx="6751702" cy="2585323"/>
          </a:xfrm>
          <a:prstGeom prst="rect">
            <a:avLst/>
          </a:prstGeom>
          <a:solidFill>
            <a:schemeClr val="tx1"/>
          </a:solidFill>
        </p:spPr>
        <p:txBody>
          <a:bodyPr wrap="square" rtlCol="0">
            <a:spAutoFit/>
          </a:bodyPr>
          <a:lstStyle/>
          <a:p>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class</a:t>
            </a:r>
            <a:r>
              <a:rPr lang="en-US" dirty="0">
                <a:solidFill>
                  <a:prstClr val="black"/>
                </a:solidFill>
                <a:latin typeface="Menlo-Regular" panose="020B0609030804020204" pitchFamily="49" charset="0"/>
              </a:rPr>
              <a:t> </a:t>
            </a:r>
            <a:r>
              <a:rPr lang="en-US" dirty="0">
                <a:solidFill>
                  <a:srgbClr val="0D6A88"/>
                </a:solidFill>
                <a:latin typeface="Menlo-Regular" panose="020B0609030804020204" pitchFamily="49" charset="0"/>
              </a:rPr>
              <a:t>Post</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err="1">
                <a:solidFill>
                  <a:srgbClr val="0000FC"/>
                </a:solidFill>
                <a:latin typeface="Menlo-Regular" panose="020B0609030804020204" pitchFamily="49" charset="0"/>
              </a:rPr>
              <a:t>int</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PostId</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string</a:t>
            </a:r>
            <a:r>
              <a:rPr lang="en-US" dirty="0">
                <a:solidFill>
                  <a:prstClr val="black"/>
                </a:solidFill>
                <a:latin typeface="Menlo-Regular" panose="020B0609030804020204" pitchFamily="49" charset="0"/>
              </a:rPr>
              <a:t> Title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string</a:t>
            </a:r>
            <a:r>
              <a:rPr lang="en-US" dirty="0">
                <a:solidFill>
                  <a:prstClr val="black"/>
                </a:solidFill>
                <a:latin typeface="Menlo-Regular" panose="020B0609030804020204" pitchFamily="49" charset="0"/>
              </a:rPr>
              <a:t> Content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err="1">
                <a:solidFill>
                  <a:srgbClr val="0000FC"/>
                </a:solidFill>
                <a:latin typeface="Menlo-Regular" panose="020B0609030804020204" pitchFamily="49" charset="0"/>
              </a:rPr>
              <a:t>int</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AuthorUserId</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User Author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err="1">
                <a:solidFill>
                  <a:srgbClr val="0000FC"/>
                </a:solidFill>
                <a:latin typeface="Menlo-Regular" panose="020B0609030804020204" pitchFamily="49" charset="0"/>
              </a:rPr>
              <a:t>int</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ContributorUserId</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User Contributor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a:t>
            </a:r>
            <a:endParaRPr lang="en-US" dirty="0"/>
          </a:p>
        </p:txBody>
      </p:sp>
      <p:sp>
        <p:nvSpPr>
          <p:cNvPr id="6" name="TextBox 5">
            <a:extLst>
              <a:ext uri="{FF2B5EF4-FFF2-40B4-BE49-F238E27FC236}">
                <a16:creationId xmlns:a16="http://schemas.microsoft.com/office/drawing/2014/main" id="{6A152C37-89FC-E04B-A3B4-C669711B76FC}"/>
              </a:ext>
            </a:extLst>
          </p:cNvPr>
          <p:cNvSpPr txBox="1"/>
          <p:nvPr/>
        </p:nvSpPr>
        <p:spPr>
          <a:xfrm>
            <a:off x="4189523" y="4156224"/>
            <a:ext cx="7910651" cy="2585323"/>
          </a:xfrm>
          <a:prstGeom prst="rect">
            <a:avLst/>
          </a:prstGeom>
          <a:solidFill>
            <a:schemeClr val="tx1"/>
          </a:solidFill>
        </p:spPr>
        <p:txBody>
          <a:bodyPr wrap="square" rtlCol="0">
            <a:spAutoFit/>
          </a:bodyPr>
          <a:lstStyle/>
          <a:p>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class</a:t>
            </a:r>
            <a:r>
              <a:rPr lang="en-US" dirty="0">
                <a:solidFill>
                  <a:prstClr val="black"/>
                </a:solidFill>
                <a:latin typeface="Menlo-Regular" panose="020B0609030804020204" pitchFamily="49" charset="0"/>
              </a:rPr>
              <a:t> </a:t>
            </a:r>
            <a:r>
              <a:rPr lang="en-US" dirty="0">
                <a:solidFill>
                  <a:srgbClr val="0D6A88"/>
                </a:solidFill>
                <a:latin typeface="Menlo-Regular" panose="020B0609030804020204" pitchFamily="49" charset="0"/>
              </a:rPr>
              <a:t>User</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string</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UserId</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string</a:t>
            </a:r>
            <a:r>
              <a:rPr lang="en-US" dirty="0">
                <a:solidFill>
                  <a:prstClr val="black"/>
                </a:solidFill>
                <a:latin typeface="Menlo-Regular" panose="020B0609030804020204" pitchFamily="49" charset="0"/>
              </a:rPr>
              <a:t> FirstName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string</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LastName</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err="1">
                <a:solidFill>
                  <a:srgbClr val="0D6A88"/>
                </a:solidFill>
                <a:latin typeface="Menlo-Regular" panose="020B0609030804020204" pitchFamily="49" charset="0"/>
              </a:rPr>
              <a:t>InverseProperty</a:t>
            </a:r>
            <a:r>
              <a:rPr lang="en-US" dirty="0">
                <a:solidFill>
                  <a:srgbClr val="0D6A88"/>
                </a:solidFill>
                <a:latin typeface="Menlo-Regular" panose="020B0609030804020204" pitchFamily="49" charset="0"/>
              </a:rPr>
              <a:t>(</a:t>
            </a:r>
            <a:r>
              <a:rPr lang="en-US" dirty="0">
                <a:solidFill>
                  <a:srgbClr val="900112"/>
                </a:solidFill>
                <a:latin typeface="Menlo-Regular" panose="020B0609030804020204" pitchFamily="49" charset="0"/>
              </a:rPr>
              <a:t>"Author"</a:t>
            </a:r>
            <a:r>
              <a:rPr lang="en-US" dirty="0">
                <a:solidFill>
                  <a:srgbClr val="0D6A88"/>
                </a:solidFill>
                <a:latin typeface="Menlo-Regular" panose="020B0609030804020204" pitchFamily="49" charset="0"/>
              </a:rPr>
              <a:t>)</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List&lt;Post&gt; </a:t>
            </a:r>
            <a:r>
              <a:rPr lang="en-US" dirty="0" err="1">
                <a:solidFill>
                  <a:prstClr val="black"/>
                </a:solidFill>
                <a:latin typeface="Menlo-Regular" panose="020B0609030804020204" pitchFamily="49" charset="0"/>
              </a:rPr>
              <a:t>AuthoredPosts</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err="1">
                <a:solidFill>
                  <a:srgbClr val="0D6A88"/>
                </a:solidFill>
                <a:latin typeface="Menlo-Regular" panose="020B0609030804020204" pitchFamily="49" charset="0"/>
              </a:rPr>
              <a:t>InverseProperty</a:t>
            </a:r>
            <a:r>
              <a:rPr lang="en-US" dirty="0">
                <a:solidFill>
                  <a:srgbClr val="0D6A88"/>
                </a:solidFill>
                <a:latin typeface="Menlo-Regular" panose="020B0609030804020204" pitchFamily="49" charset="0"/>
              </a:rPr>
              <a:t>(</a:t>
            </a:r>
            <a:r>
              <a:rPr lang="en-US" dirty="0">
                <a:solidFill>
                  <a:srgbClr val="900112"/>
                </a:solidFill>
                <a:latin typeface="Menlo-Regular" panose="020B0609030804020204" pitchFamily="49" charset="0"/>
              </a:rPr>
              <a:t>"Contributor"</a:t>
            </a:r>
            <a:r>
              <a:rPr lang="en-US" dirty="0">
                <a:solidFill>
                  <a:srgbClr val="0D6A88"/>
                </a:solidFill>
                <a:latin typeface="Menlo-Regular" panose="020B0609030804020204" pitchFamily="49" charset="0"/>
              </a:rPr>
              <a:t>)</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List&lt;Post&gt; </a:t>
            </a:r>
            <a:r>
              <a:rPr lang="en-US" dirty="0" err="1">
                <a:solidFill>
                  <a:prstClr val="black"/>
                </a:solidFill>
                <a:latin typeface="Menlo-Regular" panose="020B0609030804020204" pitchFamily="49" charset="0"/>
              </a:rPr>
              <a:t>ContributedToPosts</a:t>
            </a:r>
            <a:r>
              <a:rPr lang="en-US" dirty="0">
                <a:solidFill>
                  <a:prstClr val="black"/>
                </a:solidFill>
                <a:latin typeface="Menlo-Regular" panose="020B0609030804020204" pitchFamily="49" charset="0"/>
              </a:rPr>
              <a:t>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a:t>
            </a:r>
            <a:endParaRPr lang="en-US" dirty="0"/>
          </a:p>
        </p:txBody>
      </p:sp>
    </p:spTree>
    <p:extLst>
      <p:ext uri="{BB962C8B-B14F-4D97-AF65-F5344CB8AC3E}">
        <p14:creationId xmlns:p14="http://schemas.microsoft.com/office/powerpoint/2010/main" val="418436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a:bodyPr>
          <a:lstStyle/>
          <a:p>
            <a:r>
              <a:rPr lang="en-US" dirty="0"/>
              <a:t>Fluent API</a:t>
            </a:r>
          </a:p>
          <a:p>
            <a:pPr lvl="1"/>
            <a:r>
              <a:rPr lang="en-US" dirty="0"/>
              <a:t>To configure a relationship in the Fluent API, you start by identifying the navigation properties that make up the relationship. </a:t>
            </a:r>
            <a:br>
              <a:rPr lang="en-US" dirty="0"/>
            </a:br>
            <a:r>
              <a:rPr lang="en-US" dirty="0" err="1"/>
              <a:t>HasOne</a:t>
            </a:r>
            <a:r>
              <a:rPr lang="en-US" dirty="0"/>
              <a:t> or </a:t>
            </a:r>
            <a:r>
              <a:rPr lang="en-US" dirty="0" err="1"/>
              <a:t>HasMany</a:t>
            </a:r>
            <a:r>
              <a:rPr lang="en-US" dirty="0"/>
              <a:t> identifies the navigation property on the entity type you are beginning the configuration on. </a:t>
            </a:r>
            <a:br>
              <a:rPr lang="en-US" dirty="0"/>
            </a:br>
            <a:r>
              <a:rPr lang="en-US" dirty="0"/>
              <a:t>You then chain a call to </a:t>
            </a:r>
            <a:r>
              <a:rPr lang="en-US" dirty="0" err="1"/>
              <a:t>WithOne</a:t>
            </a:r>
            <a:r>
              <a:rPr lang="en-US" dirty="0"/>
              <a:t> or </a:t>
            </a:r>
            <a:r>
              <a:rPr lang="en-US" dirty="0" err="1"/>
              <a:t>WithMany</a:t>
            </a:r>
            <a:r>
              <a:rPr lang="en-US" dirty="0"/>
              <a:t> to identify the inverse navigation. </a:t>
            </a:r>
            <a:br>
              <a:rPr lang="en-US" dirty="0"/>
            </a:br>
            <a:r>
              <a:rPr lang="en-US" dirty="0" err="1"/>
              <a:t>HasOne</a:t>
            </a:r>
            <a:r>
              <a:rPr lang="en-US" dirty="0"/>
              <a:t>/</a:t>
            </a:r>
            <a:r>
              <a:rPr lang="en-US" dirty="0" err="1"/>
              <a:t>WithOne</a:t>
            </a:r>
            <a:r>
              <a:rPr lang="en-US" dirty="0"/>
              <a:t> are used for reference navigation properties and </a:t>
            </a:r>
            <a:r>
              <a:rPr lang="en-US" dirty="0" err="1"/>
              <a:t>HasMany</a:t>
            </a:r>
            <a:r>
              <a:rPr lang="en-US" dirty="0"/>
              <a:t>/</a:t>
            </a:r>
            <a:r>
              <a:rPr lang="en-US" dirty="0" err="1"/>
              <a:t>WithMany</a:t>
            </a:r>
            <a:r>
              <a:rPr lang="en-US" dirty="0"/>
              <a:t> are used for collection navigation properties</a:t>
            </a:r>
          </a:p>
          <a:p>
            <a:pPr lvl="1"/>
            <a:endParaRPr lang="en-US" dirty="0"/>
          </a:p>
          <a:p>
            <a:pPr lvl="1"/>
            <a:r>
              <a:rPr lang="en-US" dirty="0" err="1"/>
              <a:t>modelBuilder.Entity</a:t>
            </a:r>
            <a:r>
              <a:rPr lang="en-US" dirty="0"/>
              <a:t>&lt;Contact&gt;()</a:t>
            </a:r>
            <a:br>
              <a:rPr lang="en-US" dirty="0"/>
            </a:br>
            <a:r>
              <a:rPr lang="en-US" dirty="0"/>
              <a:t>	.</a:t>
            </a:r>
            <a:r>
              <a:rPr lang="en-US" dirty="0" err="1"/>
              <a:t>HasOne</a:t>
            </a:r>
            <a:r>
              <a:rPr lang="en-US" dirty="0"/>
              <a:t>(p =&gt; </a:t>
            </a:r>
            <a:r>
              <a:rPr lang="en-US" dirty="0" err="1"/>
              <a:t>p.Person</a:t>
            </a:r>
            <a:r>
              <a:rPr lang="en-US" dirty="0"/>
              <a:t>)</a:t>
            </a:r>
            <a:br>
              <a:rPr lang="en-US" dirty="0"/>
            </a:br>
            <a:r>
              <a:rPr lang="en-US" dirty="0"/>
              <a:t>	.</a:t>
            </a:r>
            <a:r>
              <a:rPr lang="en-US" dirty="0" err="1"/>
              <a:t>WithMany</a:t>
            </a:r>
            <a:r>
              <a:rPr lang="en-US" dirty="0"/>
              <a:t>(c =&gt; </a:t>
            </a:r>
            <a:r>
              <a:rPr lang="en-US" dirty="0" err="1"/>
              <a:t>c.Contacts</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70594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Single navigation property</a:t>
            </a:r>
          </a:p>
          <a:p>
            <a:pPr lvl="1"/>
            <a:r>
              <a:rPr lang="en-US" dirty="0"/>
              <a:t>If you only have one navigation property then there are </a:t>
            </a:r>
            <a:r>
              <a:rPr lang="en-US" dirty="0" err="1"/>
              <a:t>parameterless</a:t>
            </a:r>
            <a:r>
              <a:rPr lang="en-US" dirty="0"/>
              <a:t> overloads of </a:t>
            </a:r>
            <a:r>
              <a:rPr lang="en-US" dirty="0" err="1"/>
              <a:t>WithOne</a:t>
            </a:r>
            <a:r>
              <a:rPr lang="en-US" dirty="0"/>
              <a:t> and </a:t>
            </a:r>
            <a:r>
              <a:rPr lang="en-US" dirty="0" err="1"/>
              <a:t>WithMany</a:t>
            </a:r>
            <a:r>
              <a:rPr lang="en-US" dirty="0"/>
              <a:t>. This indicates that there is conceptually a reference or collection on the other end of the relationship, but there is no navigation property included in the entity class.</a:t>
            </a:r>
          </a:p>
          <a:p>
            <a:pPr lvl="1"/>
            <a:endParaRPr lang="en-US" dirty="0"/>
          </a:p>
          <a:p>
            <a:r>
              <a:rPr lang="en-US" dirty="0" err="1"/>
              <a:t>modelBuilder.Entity</a:t>
            </a:r>
            <a:r>
              <a:rPr lang="en-US" dirty="0"/>
              <a:t>&lt;Person&gt;()</a:t>
            </a:r>
            <a:br>
              <a:rPr lang="en-US" dirty="0"/>
            </a:br>
            <a:r>
              <a:rPr lang="en-US" dirty="0"/>
              <a:t>		.</a:t>
            </a:r>
            <a:r>
              <a:rPr lang="en-US" dirty="0" err="1"/>
              <a:t>HasMany</a:t>
            </a:r>
            <a:r>
              <a:rPr lang="en-US" dirty="0"/>
              <a:t>(b =&gt; </a:t>
            </a:r>
            <a:r>
              <a:rPr lang="en-US" dirty="0" err="1"/>
              <a:t>b.Contacts</a:t>
            </a:r>
            <a:r>
              <a:rPr lang="en-US" dirty="0"/>
              <a:t>)</a:t>
            </a:r>
            <a:br>
              <a:rPr lang="en-US" dirty="0"/>
            </a:br>
            <a:r>
              <a:rPr lang="en-US" dirty="0"/>
              <a:t>		.</a:t>
            </a:r>
            <a:r>
              <a:rPr lang="en-US" dirty="0" err="1"/>
              <a:t>WithOne</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2534859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Fluent API - Foreign Key (can be composite)</a:t>
            </a:r>
          </a:p>
          <a:p>
            <a:endParaRPr lang="en-US" dirty="0"/>
          </a:p>
          <a:p>
            <a:r>
              <a:rPr lang="en-US" dirty="0" err="1"/>
              <a:t>modelBuilder.Entity</a:t>
            </a:r>
            <a:r>
              <a:rPr lang="en-US" dirty="0"/>
              <a:t>&lt;Contact&gt;()</a:t>
            </a:r>
            <a:br>
              <a:rPr lang="en-US" dirty="0"/>
            </a:br>
            <a:r>
              <a:rPr lang="en-US" dirty="0"/>
              <a:t>		.</a:t>
            </a:r>
            <a:r>
              <a:rPr lang="en-US" dirty="0" err="1"/>
              <a:t>HasOne</a:t>
            </a:r>
            <a:r>
              <a:rPr lang="en-US" dirty="0"/>
              <a:t>(p =&gt; </a:t>
            </a:r>
            <a:r>
              <a:rPr lang="en-US" dirty="0" err="1"/>
              <a:t>p.Person</a:t>
            </a:r>
            <a:r>
              <a:rPr lang="en-US" dirty="0"/>
              <a:t>)</a:t>
            </a:r>
            <a:br>
              <a:rPr lang="en-US" dirty="0"/>
            </a:br>
            <a:r>
              <a:rPr lang="en-US" dirty="0"/>
              <a:t>		.</a:t>
            </a:r>
            <a:r>
              <a:rPr lang="en-US" dirty="0" err="1"/>
              <a:t>WithMany</a:t>
            </a:r>
            <a:r>
              <a:rPr lang="en-US" dirty="0"/>
              <a:t>(c =&gt; </a:t>
            </a:r>
            <a:r>
              <a:rPr lang="en-US" dirty="0" err="1"/>
              <a:t>c.Contacts</a:t>
            </a:r>
            <a:r>
              <a:rPr lang="en-US" dirty="0"/>
              <a:t>)</a:t>
            </a:r>
            <a:br>
              <a:rPr lang="en-US" dirty="0"/>
            </a:br>
            <a:r>
              <a:rPr lang="en-US" dirty="0"/>
              <a:t>		.</a:t>
            </a:r>
            <a:r>
              <a:rPr lang="en-US" dirty="0" err="1"/>
              <a:t>HasForeignKey</a:t>
            </a:r>
            <a:r>
              <a:rPr lang="en-US" dirty="0"/>
              <a:t>(p =&gt; </a:t>
            </a:r>
            <a:r>
              <a:rPr lang="en-US" dirty="0" err="1"/>
              <a:t>p.PersonWeirdNamedForeignKey</a:t>
            </a:r>
            <a:r>
              <a:rPr lang="en-US" dirty="0"/>
              <a:t>);</a:t>
            </a:r>
          </a:p>
          <a:p>
            <a:endParaRPr lang="en-US" dirty="0"/>
          </a:p>
          <a:p>
            <a:r>
              <a:rPr lang="en-US" dirty="0"/>
              <a:t>You can use the string overload of </a:t>
            </a:r>
            <a:r>
              <a:rPr lang="en-US" dirty="0" err="1"/>
              <a:t>HasForeignKey</a:t>
            </a:r>
            <a:r>
              <a:rPr lang="en-US" dirty="0"/>
              <a:t>(...) to configure a shadow property as a foreign key</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583484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a:bodyPr>
          <a:lstStyle/>
          <a:p>
            <a:r>
              <a:rPr lang="en-US" dirty="0"/>
              <a:t>Principal Key – Fluent API (can be composite)</a:t>
            </a:r>
          </a:p>
          <a:p>
            <a:pPr lvl="1"/>
            <a:r>
              <a:rPr lang="en-US" dirty="0"/>
              <a:t>If you want the foreign key to reference a property other than the primary key, you can use the Fluent API to configure the principal key property for the relationship. The property that you configure as the principal key will automatically be setup as an alternate key.</a:t>
            </a:r>
          </a:p>
          <a:p>
            <a:endParaRPr lang="en-US" dirty="0"/>
          </a:p>
          <a:p>
            <a:r>
              <a:rPr lang="en-US" dirty="0" err="1"/>
              <a:t>modelBuilder.Entity</a:t>
            </a:r>
            <a:r>
              <a:rPr lang="en-US" dirty="0"/>
              <a:t>&lt;Contact&gt;()</a:t>
            </a:r>
            <a:br>
              <a:rPr lang="en-US" dirty="0"/>
            </a:br>
            <a:r>
              <a:rPr lang="en-US" dirty="0"/>
              <a:t>	.</a:t>
            </a:r>
            <a:r>
              <a:rPr lang="en-US" dirty="0" err="1"/>
              <a:t>HasOne</a:t>
            </a:r>
            <a:r>
              <a:rPr lang="en-US" dirty="0"/>
              <a:t>(p =&gt; </a:t>
            </a:r>
            <a:r>
              <a:rPr lang="en-US" dirty="0" err="1"/>
              <a:t>p.Person</a:t>
            </a:r>
            <a:r>
              <a:rPr lang="en-US" dirty="0"/>
              <a:t>)</a:t>
            </a:r>
            <a:br>
              <a:rPr lang="en-US" dirty="0"/>
            </a:br>
            <a:r>
              <a:rPr lang="en-US" dirty="0"/>
              <a:t>	.</a:t>
            </a:r>
            <a:r>
              <a:rPr lang="en-US" dirty="0" err="1"/>
              <a:t>WithMany</a:t>
            </a:r>
            <a:r>
              <a:rPr lang="en-US" dirty="0"/>
              <a:t>(c =&gt; </a:t>
            </a:r>
            <a:r>
              <a:rPr lang="en-US" dirty="0" err="1"/>
              <a:t>c.Contacts</a:t>
            </a:r>
            <a:r>
              <a:rPr lang="en-US" dirty="0"/>
              <a:t>)</a:t>
            </a:r>
            <a:br>
              <a:rPr lang="en-US" dirty="0"/>
            </a:br>
            <a:r>
              <a:rPr lang="en-US" dirty="0"/>
              <a:t>	.</a:t>
            </a:r>
            <a:r>
              <a:rPr lang="en-US" dirty="0" err="1"/>
              <a:t>HasForeignKey</a:t>
            </a:r>
            <a:r>
              <a:rPr lang="en-US" dirty="0"/>
              <a:t>(c =&gt; </a:t>
            </a:r>
            <a:r>
              <a:rPr lang="en-US" dirty="0" err="1"/>
              <a:t>c.PersonSocialSecurityCode</a:t>
            </a:r>
            <a:r>
              <a:rPr lang="en-US" dirty="0"/>
              <a:t>)</a:t>
            </a:r>
            <a:br>
              <a:rPr lang="en-US" dirty="0"/>
            </a:br>
            <a:r>
              <a:rPr lang="en-US" dirty="0"/>
              <a:t>	.</a:t>
            </a:r>
            <a:r>
              <a:rPr lang="en-US" dirty="0" err="1"/>
              <a:t>HasPrincipalKey</a:t>
            </a:r>
            <a:r>
              <a:rPr lang="en-US" dirty="0"/>
              <a:t>(p =&gt; </a:t>
            </a:r>
            <a:r>
              <a:rPr lang="en-US" dirty="0" err="1"/>
              <a:t>p.SocialSecurityCode</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800024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Required and Optional Relationships – Fluent API</a:t>
            </a:r>
          </a:p>
          <a:p>
            <a:pPr lvl="1"/>
            <a:r>
              <a:rPr lang="en-US" dirty="0"/>
              <a:t>This controls whether the foreign key property is required or optional. This is most useful when you are using a shadow state foreign key.</a:t>
            </a:r>
          </a:p>
          <a:p>
            <a:pPr lvl="1"/>
            <a:endParaRPr lang="en-US" dirty="0"/>
          </a:p>
          <a:p>
            <a:r>
              <a:rPr lang="en-US" dirty="0" err="1"/>
              <a:t>modelBuilder.Entity</a:t>
            </a:r>
            <a:r>
              <a:rPr lang="en-US" dirty="0"/>
              <a:t>&lt;Contact&gt;()</a:t>
            </a:r>
            <a:br>
              <a:rPr lang="en-US" dirty="0"/>
            </a:br>
            <a:r>
              <a:rPr lang="en-US" dirty="0"/>
              <a:t>		.</a:t>
            </a:r>
            <a:r>
              <a:rPr lang="en-US" dirty="0" err="1"/>
              <a:t>HasOne</a:t>
            </a:r>
            <a:r>
              <a:rPr lang="en-US" dirty="0"/>
              <a:t>(p =&gt; </a:t>
            </a:r>
            <a:r>
              <a:rPr lang="en-US" dirty="0" err="1"/>
              <a:t>p.Person</a:t>
            </a:r>
            <a:r>
              <a:rPr lang="en-US" dirty="0"/>
              <a:t>)</a:t>
            </a:r>
            <a:br>
              <a:rPr lang="en-US" dirty="0"/>
            </a:br>
            <a:r>
              <a:rPr lang="en-US" dirty="0"/>
              <a:t>		.</a:t>
            </a:r>
            <a:r>
              <a:rPr lang="en-US" dirty="0" err="1"/>
              <a:t>WithMany</a:t>
            </a:r>
            <a:r>
              <a:rPr lang="en-US" dirty="0"/>
              <a:t>(c =&gt; </a:t>
            </a:r>
            <a:r>
              <a:rPr lang="en-US" dirty="0" err="1"/>
              <a:t>c.Contacts</a:t>
            </a:r>
            <a:r>
              <a:rPr lang="en-US" dirty="0"/>
              <a:t>)</a:t>
            </a:r>
            <a:br>
              <a:rPr lang="en-US" dirty="0"/>
            </a:br>
            <a:r>
              <a:rPr lang="en-US" dirty="0"/>
              <a:t>		.</a:t>
            </a:r>
            <a:r>
              <a:rPr lang="en-US" dirty="0" err="1"/>
              <a:t>IsRequired</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455903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One-to-one – Fluent API</a:t>
            </a:r>
          </a:p>
          <a:p>
            <a:pPr lvl="1"/>
            <a:r>
              <a:rPr lang="en-US" dirty="0"/>
              <a:t>One to one relationships have a reference navigation property on both sides. They follow the same conventions as one-to-many relationships, but a unique index is introduced on the foreign key property to ensure only one dependent is related to each principal</a:t>
            </a:r>
          </a:p>
          <a:p>
            <a:pPr lvl="1"/>
            <a:r>
              <a:rPr lang="en-US" dirty="0"/>
              <a:t>EF will choose one of the entities to be the dependent based on its ability to detect a foreign key property. If the wrong entity is chosen as the dependent, you can use the Fluent API to correct this.</a:t>
            </a:r>
          </a:p>
          <a:p>
            <a:pPr lvl="1"/>
            <a:r>
              <a:rPr lang="en-US" dirty="0"/>
              <a:t>When configuring the relationship with the Fluent API, you use the </a:t>
            </a:r>
            <a:r>
              <a:rPr lang="en-US" dirty="0" err="1"/>
              <a:t>HasOne</a:t>
            </a:r>
            <a:r>
              <a:rPr lang="en-US" dirty="0"/>
              <a:t> and </a:t>
            </a:r>
            <a:r>
              <a:rPr lang="en-US" dirty="0" err="1"/>
              <a:t>WithOne</a:t>
            </a:r>
            <a:r>
              <a:rPr lang="en-US" dirty="0"/>
              <a:t> methods.</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88299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Relationships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Many-to-many</a:t>
            </a:r>
          </a:p>
          <a:p>
            <a:pPr lvl="1"/>
            <a:r>
              <a:rPr lang="en-US" dirty="0"/>
              <a:t>Not supported in EF Core</a:t>
            </a:r>
          </a:p>
          <a:p>
            <a:pPr lvl="1"/>
            <a:r>
              <a:rPr lang="en-US" dirty="0"/>
              <a:t>Use two one-to-many relations instead</a:t>
            </a:r>
          </a:p>
          <a:p>
            <a:endParaRPr lang="en-US" dirty="0"/>
          </a:p>
          <a:p>
            <a:pPr lvl="1"/>
            <a:r>
              <a:rPr lang="en-US" dirty="0"/>
              <a:t>Supported in EF6</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732275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Indexes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a:xfrm>
            <a:off x="1103312" y="2052918"/>
            <a:ext cx="11088688" cy="4195481"/>
          </a:xfrm>
        </p:spPr>
        <p:txBody>
          <a:bodyPr>
            <a:normAutofit lnSpcReduction="10000"/>
          </a:bodyPr>
          <a:lstStyle/>
          <a:p>
            <a:r>
              <a:rPr lang="en-US" dirty="0"/>
              <a:t>Convention</a:t>
            </a:r>
          </a:p>
          <a:p>
            <a:pPr lvl="1"/>
            <a:r>
              <a:rPr lang="en-US" dirty="0"/>
              <a:t>On every property that is used as foreign key (FK).</a:t>
            </a:r>
          </a:p>
          <a:p>
            <a:r>
              <a:rPr lang="en-US" dirty="0"/>
              <a:t>Data Annotations – NO</a:t>
            </a:r>
          </a:p>
          <a:p>
            <a:r>
              <a:rPr lang="en-US" dirty="0"/>
              <a:t>Fluent API</a:t>
            </a:r>
          </a:p>
          <a:p>
            <a:pPr lvl="1"/>
            <a:r>
              <a:rPr lang="en-US" dirty="0"/>
              <a:t>Single property, default non-unique</a:t>
            </a:r>
            <a:br>
              <a:rPr lang="en-US" dirty="0"/>
            </a:br>
            <a:r>
              <a:rPr lang="en-US" dirty="0" err="1"/>
              <a:t>modelBuilder.Entity</a:t>
            </a:r>
            <a:r>
              <a:rPr lang="en-US" dirty="0"/>
              <a:t>&lt;Person&gt;() .</a:t>
            </a:r>
            <a:r>
              <a:rPr lang="en-US" dirty="0" err="1"/>
              <a:t>HasIndex</a:t>
            </a:r>
            <a:r>
              <a:rPr lang="en-US" dirty="0"/>
              <a:t>(b =&gt; </a:t>
            </a:r>
            <a:r>
              <a:rPr lang="en-US" dirty="0" err="1"/>
              <a:t>b.FirstName</a:t>
            </a:r>
            <a:r>
              <a:rPr lang="en-US" dirty="0"/>
              <a:t>);</a:t>
            </a:r>
          </a:p>
          <a:p>
            <a:pPr lvl="1"/>
            <a:r>
              <a:rPr lang="en-US" dirty="0"/>
              <a:t>Single property, unique</a:t>
            </a:r>
            <a:br>
              <a:rPr lang="en-US" dirty="0"/>
            </a:br>
            <a:r>
              <a:rPr lang="en-US" dirty="0" err="1"/>
              <a:t>modelBuilder.Entity</a:t>
            </a:r>
            <a:r>
              <a:rPr lang="en-US" dirty="0"/>
              <a:t>&lt;Person&gt;() .</a:t>
            </a:r>
            <a:r>
              <a:rPr lang="en-US" dirty="0" err="1"/>
              <a:t>HasIndex</a:t>
            </a:r>
            <a:r>
              <a:rPr lang="en-US" dirty="0"/>
              <a:t>(b =&gt; </a:t>
            </a:r>
            <a:r>
              <a:rPr lang="en-US" dirty="0" err="1"/>
              <a:t>b.FirstName</a:t>
            </a:r>
            <a:r>
              <a:rPr lang="en-US" dirty="0"/>
              <a:t>).</a:t>
            </a:r>
            <a:r>
              <a:rPr lang="en-US" dirty="0" err="1"/>
              <a:t>IsUnique</a:t>
            </a:r>
            <a:r>
              <a:rPr lang="en-US" dirty="0"/>
              <a:t>();</a:t>
            </a:r>
          </a:p>
          <a:p>
            <a:pPr lvl="1"/>
            <a:r>
              <a:rPr lang="en-US" dirty="0"/>
              <a:t>More than one property</a:t>
            </a:r>
            <a:br>
              <a:rPr lang="en-US" dirty="0"/>
            </a:br>
            <a:r>
              <a:rPr lang="en-US" dirty="0" err="1"/>
              <a:t>modelBuilder.Entity</a:t>
            </a:r>
            <a:r>
              <a:rPr lang="en-US" dirty="0"/>
              <a:t>&lt;Person&gt;() .</a:t>
            </a:r>
            <a:r>
              <a:rPr lang="en-US" dirty="0" err="1"/>
              <a:t>HasIndex</a:t>
            </a:r>
            <a:r>
              <a:rPr lang="en-US" dirty="0"/>
              <a:t>(p =&gt; new { </a:t>
            </a:r>
            <a:r>
              <a:rPr lang="en-US" dirty="0" err="1"/>
              <a:t>p.FirstName</a:t>
            </a:r>
            <a:r>
              <a:rPr lang="en-US" dirty="0"/>
              <a:t>, </a:t>
            </a:r>
            <a:r>
              <a:rPr lang="en-US" dirty="0" err="1"/>
              <a:t>p.LastName</a:t>
            </a:r>
            <a:r>
              <a:rPr lang="en-US" dirty="0"/>
              <a:t> });</a:t>
            </a:r>
          </a:p>
          <a:p>
            <a:pPr lvl="1"/>
            <a:r>
              <a:rPr lang="en-US" dirty="0"/>
              <a:t>More than one property, unique</a:t>
            </a:r>
            <a:br>
              <a:rPr lang="en-US" dirty="0"/>
            </a:br>
            <a:r>
              <a:rPr lang="en-US" dirty="0" err="1"/>
              <a:t>modelBuilder.Entity</a:t>
            </a:r>
            <a:r>
              <a:rPr lang="en-US" dirty="0"/>
              <a:t>&lt;Person&gt;() .</a:t>
            </a:r>
            <a:r>
              <a:rPr lang="en-US" dirty="0" err="1"/>
              <a:t>HasIndex</a:t>
            </a:r>
            <a:r>
              <a:rPr lang="en-US" dirty="0"/>
              <a:t>(p =&gt; new { </a:t>
            </a:r>
            <a:r>
              <a:rPr lang="en-US" dirty="0" err="1"/>
              <a:t>p.FirstName</a:t>
            </a:r>
            <a:r>
              <a:rPr lang="en-US" dirty="0"/>
              <a:t>, </a:t>
            </a:r>
            <a:r>
              <a:rPr lang="en-US" dirty="0" err="1"/>
              <a:t>p.LastName</a:t>
            </a:r>
            <a:r>
              <a:rPr lang="en-US" dirty="0"/>
              <a:t> }).</a:t>
            </a:r>
            <a:r>
              <a:rPr lang="en-US" dirty="0" err="1"/>
              <a:t>IsUnique</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82029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76EE-DE5E-F849-8C59-204E213DA0BE}"/>
              </a:ext>
            </a:extLst>
          </p:cNvPr>
          <p:cNvSpPr>
            <a:spLocks noGrp="1"/>
          </p:cNvSpPr>
          <p:nvPr>
            <p:ph type="title"/>
          </p:nvPr>
        </p:nvSpPr>
        <p:spPr/>
        <p:txBody>
          <a:bodyPr/>
          <a:lstStyle/>
          <a:p>
            <a:r>
              <a:rPr lang="en-US" dirty="0"/>
              <a:t>Entity Framework</a:t>
            </a:r>
          </a:p>
        </p:txBody>
      </p:sp>
      <p:sp>
        <p:nvSpPr>
          <p:cNvPr id="3" name="Content Placeholder 2">
            <a:extLst>
              <a:ext uri="{FF2B5EF4-FFF2-40B4-BE49-F238E27FC236}">
                <a16:creationId xmlns:a16="http://schemas.microsoft.com/office/drawing/2014/main" id="{1D3F5162-E0B3-BE41-9E5F-FFF96C86B46E}"/>
              </a:ext>
            </a:extLst>
          </p:cNvPr>
          <p:cNvSpPr>
            <a:spLocks noGrp="1"/>
          </p:cNvSpPr>
          <p:nvPr>
            <p:ph idx="1"/>
          </p:nvPr>
        </p:nvSpPr>
        <p:spPr/>
        <p:txBody>
          <a:bodyPr/>
          <a:lstStyle/>
          <a:p>
            <a:r>
              <a:rPr lang="en-US" dirty="0"/>
              <a:t>Two implementations/versions exists</a:t>
            </a:r>
          </a:p>
          <a:p>
            <a:endParaRPr lang="en-US" dirty="0"/>
          </a:p>
          <a:p>
            <a:pPr lvl="1"/>
            <a:r>
              <a:rPr lang="en-US" dirty="0"/>
              <a:t>Entity Framework 6 – EF6</a:t>
            </a:r>
          </a:p>
          <a:p>
            <a:pPr lvl="2"/>
            <a:r>
              <a:rPr lang="en-US" dirty="0"/>
              <a:t>Tried and tested data access technology with many years of features and stabilization.</a:t>
            </a:r>
          </a:p>
          <a:p>
            <a:pPr lvl="2"/>
            <a:r>
              <a:rPr lang="en-US" dirty="0"/>
              <a:t>Only available on </a:t>
            </a:r>
            <a:r>
              <a:rPr lang="en-US" dirty="0" err="1"/>
              <a:t>.Net</a:t>
            </a:r>
            <a:r>
              <a:rPr lang="en-US" dirty="0"/>
              <a:t> on windows</a:t>
            </a:r>
          </a:p>
          <a:p>
            <a:pPr lvl="2"/>
            <a:endParaRPr lang="en-US" dirty="0"/>
          </a:p>
          <a:p>
            <a:pPr lvl="1"/>
            <a:r>
              <a:rPr lang="en-US" dirty="0"/>
              <a:t>Entity Framework Core – EF Core </a:t>
            </a:r>
          </a:p>
          <a:p>
            <a:pPr lvl="2"/>
            <a:r>
              <a:rPr lang="en-US" dirty="0"/>
              <a:t>EF Core is a lightweight, extensible, and cross-platform version of Entity Framework.</a:t>
            </a:r>
          </a:p>
          <a:p>
            <a:pPr lvl="2"/>
            <a:r>
              <a:rPr lang="en-US" dirty="0"/>
              <a:t>Works on top of </a:t>
            </a:r>
            <a:r>
              <a:rPr lang="en-US" dirty="0" err="1"/>
              <a:t>.Net</a:t>
            </a:r>
            <a:r>
              <a:rPr lang="en-US" dirty="0"/>
              <a:t> Core and </a:t>
            </a:r>
            <a:r>
              <a:rPr lang="en-US" dirty="0" err="1"/>
              <a:t>.Net</a:t>
            </a:r>
            <a:r>
              <a:rPr lang="en-US" dirty="0"/>
              <a:t> on Windows (</a:t>
            </a:r>
            <a:r>
              <a:rPr lang="en-US" dirty="0" err="1"/>
              <a:t>.Net</a:t>
            </a:r>
            <a:r>
              <a:rPr lang="en-US" dirty="0"/>
              <a:t> Standard)</a:t>
            </a:r>
          </a:p>
          <a:p>
            <a:pPr lvl="2"/>
            <a:endParaRPr lang="en-US" dirty="0"/>
          </a:p>
        </p:txBody>
      </p:sp>
      <p:sp>
        <p:nvSpPr>
          <p:cNvPr id="4" name="Slide Number Placeholder 3">
            <a:extLst>
              <a:ext uri="{FF2B5EF4-FFF2-40B4-BE49-F238E27FC236}">
                <a16:creationId xmlns:a16="http://schemas.microsoft.com/office/drawing/2014/main" id="{4D44136D-7DDD-9446-A09A-D8A4673765E2}"/>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038370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Table Mapping</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lnSpcReduction="10000"/>
          </a:bodyPr>
          <a:lstStyle/>
          <a:p>
            <a:r>
              <a:rPr lang="en-US" dirty="0"/>
              <a:t>Table mapping identifies which table data should be queried from and saved to in the database.</a:t>
            </a:r>
          </a:p>
          <a:p>
            <a:r>
              <a:rPr lang="en-US" dirty="0"/>
              <a:t>Convention</a:t>
            </a:r>
          </a:p>
          <a:p>
            <a:pPr lvl="1"/>
            <a:r>
              <a:rPr lang="en-US" dirty="0"/>
              <a:t>By convention, each entity will be set up to map to a table with the same name as the </a:t>
            </a:r>
            <a:r>
              <a:rPr lang="en-US" dirty="0" err="1"/>
              <a:t>DbSet</a:t>
            </a:r>
            <a:r>
              <a:rPr lang="en-US" dirty="0"/>
              <a:t>&lt;</a:t>
            </a:r>
            <a:r>
              <a:rPr lang="en-US" dirty="0" err="1"/>
              <a:t>TEntity</a:t>
            </a:r>
            <a:r>
              <a:rPr lang="en-US" dirty="0"/>
              <a:t>&gt; property that exposes the entity on the derived context. If no </a:t>
            </a:r>
            <a:r>
              <a:rPr lang="en-US" dirty="0" err="1"/>
              <a:t>DbSet</a:t>
            </a:r>
            <a:r>
              <a:rPr lang="en-US" dirty="0"/>
              <a:t>&lt;</a:t>
            </a:r>
            <a:r>
              <a:rPr lang="en-US" dirty="0" err="1"/>
              <a:t>TEntity</a:t>
            </a:r>
            <a:r>
              <a:rPr lang="en-US" dirty="0"/>
              <a:t>&gt; is included for the given entity, the class name is used.</a:t>
            </a:r>
          </a:p>
          <a:p>
            <a:r>
              <a:rPr lang="en-US" dirty="0"/>
              <a:t>Data Annotations – on top of class</a:t>
            </a:r>
          </a:p>
          <a:p>
            <a:pPr lvl="1"/>
            <a:r>
              <a:rPr lang="en-US" dirty="0"/>
              <a:t>[Table("blogs", Schema = "blogging")]</a:t>
            </a:r>
          </a:p>
          <a:p>
            <a:r>
              <a:rPr lang="en-US" dirty="0"/>
              <a:t>Fluent API</a:t>
            </a:r>
          </a:p>
          <a:p>
            <a:pPr lvl="1"/>
            <a:r>
              <a:rPr lang="en-US" dirty="0" err="1"/>
              <a:t>modelBuilder.Entity</a:t>
            </a:r>
            <a:r>
              <a:rPr lang="en-US" dirty="0"/>
              <a:t>&lt;Blog&gt;()</a:t>
            </a:r>
            <a:br>
              <a:rPr lang="en-US" dirty="0"/>
            </a:br>
            <a:r>
              <a:rPr lang="en-US" dirty="0"/>
              <a:t>	.</a:t>
            </a:r>
            <a:r>
              <a:rPr lang="en-US" dirty="0" err="1"/>
              <a:t>ToTable</a:t>
            </a:r>
            <a:r>
              <a:rPr lang="en-US" dirty="0"/>
              <a:t>("blogs", schema: "blogging");</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49663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Column Mapping</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Column mapping identifies which column data should be queried from and saved to in the database.</a:t>
            </a:r>
          </a:p>
          <a:p>
            <a:r>
              <a:rPr lang="en-US" dirty="0"/>
              <a:t>Convention</a:t>
            </a:r>
          </a:p>
          <a:p>
            <a:pPr lvl="1"/>
            <a:r>
              <a:rPr lang="en-US" dirty="0"/>
              <a:t>Each property will be set up to map to a column with the same name as the property.</a:t>
            </a:r>
          </a:p>
          <a:p>
            <a:r>
              <a:rPr lang="en-US" dirty="0"/>
              <a:t>Data Annotations – on top of property</a:t>
            </a:r>
            <a:br>
              <a:rPr lang="en-US" dirty="0"/>
            </a:br>
            <a:r>
              <a:rPr lang="en-US" dirty="0"/>
              <a:t>[Column("</a:t>
            </a:r>
            <a:r>
              <a:rPr lang="en-US" dirty="0" err="1"/>
              <a:t>person_id</a:t>
            </a:r>
            <a:r>
              <a:rPr lang="en-US" dirty="0"/>
              <a:t>")]</a:t>
            </a:r>
          </a:p>
          <a:p>
            <a:r>
              <a:rPr lang="en-US" dirty="0"/>
              <a:t>Fluent API</a:t>
            </a:r>
            <a:br>
              <a:rPr lang="en-US" dirty="0"/>
            </a:br>
            <a:r>
              <a:rPr lang="en-US" dirty="0" err="1"/>
              <a:t>modelBuilder.Entity</a:t>
            </a:r>
            <a:r>
              <a:rPr lang="en-US" dirty="0"/>
              <a:t>&lt;Person&gt;()</a:t>
            </a:r>
            <a:br>
              <a:rPr lang="en-US" dirty="0"/>
            </a:br>
            <a:r>
              <a:rPr lang="en-US" dirty="0"/>
              <a:t>		.Property(b =&gt; </a:t>
            </a:r>
            <a:r>
              <a:rPr lang="en-US" dirty="0" err="1"/>
              <a:t>b.PersonId</a:t>
            </a:r>
            <a:r>
              <a:rPr lang="en-US" dirty="0"/>
              <a:t>)</a:t>
            </a:r>
            <a:br>
              <a:rPr lang="en-US" dirty="0"/>
            </a:br>
            <a:r>
              <a:rPr lang="en-US" dirty="0"/>
              <a:t>		.</a:t>
            </a:r>
            <a:r>
              <a:rPr lang="en-US" dirty="0" err="1"/>
              <a:t>HasColumnName</a:t>
            </a:r>
            <a:r>
              <a:rPr lang="en-US" dirty="0"/>
              <a:t>(”</a:t>
            </a:r>
            <a:r>
              <a:rPr lang="en-US" dirty="0" err="1"/>
              <a:t>person_id</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3700853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Data types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lnSpcReduction="10000"/>
          </a:bodyPr>
          <a:lstStyle/>
          <a:p>
            <a:r>
              <a:rPr lang="en-US" dirty="0"/>
              <a:t>Convention</a:t>
            </a:r>
          </a:p>
          <a:p>
            <a:pPr lvl="1"/>
            <a:r>
              <a:rPr lang="en-US" dirty="0"/>
              <a:t>By convention, the database provider selects a data type based on the CLR type of the property. It also takes into account other metadata, such as the configured Maximum Length, whether the property is part of a primary key, etc.</a:t>
            </a:r>
          </a:p>
          <a:p>
            <a:r>
              <a:rPr lang="en-US" dirty="0"/>
              <a:t>Data Annotations</a:t>
            </a:r>
            <a:br>
              <a:rPr lang="en-US" dirty="0"/>
            </a:br>
            <a:r>
              <a:rPr lang="en-US" dirty="0"/>
              <a:t>[Column(TypeName = "varchar(200)")]</a:t>
            </a:r>
            <a:br>
              <a:rPr lang="en-US" dirty="0"/>
            </a:br>
            <a:r>
              <a:rPr lang="en-US" dirty="0"/>
              <a:t>[Column(TypeName = "decimal(5, 2)")]</a:t>
            </a:r>
          </a:p>
          <a:p>
            <a:r>
              <a:rPr lang="en-US" dirty="0"/>
              <a:t>Fluent API</a:t>
            </a:r>
            <a:br>
              <a:rPr lang="en-US" dirty="0"/>
            </a:br>
            <a:r>
              <a:rPr lang="en-US" dirty="0" err="1"/>
              <a:t>modelBuilder.Entity</a:t>
            </a:r>
            <a:r>
              <a:rPr lang="en-US" dirty="0"/>
              <a:t>&lt;Person&gt;(p =&gt; {</a:t>
            </a:r>
            <a:br>
              <a:rPr lang="en-US" dirty="0"/>
            </a:br>
            <a:r>
              <a:rPr lang="en-US" dirty="0"/>
              <a:t>		</a:t>
            </a:r>
            <a:r>
              <a:rPr lang="en-US" dirty="0" err="1"/>
              <a:t>p.Property</a:t>
            </a:r>
            <a:r>
              <a:rPr lang="en-US" dirty="0"/>
              <a:t>(b =&gt; </a:t>
            </a:r>
            <a:r>
              <a:rPr lang="en-US" dirty="0" err="1"/>
              <a:t>b.FirstName</a:t>
            </a:r>
            <a:r>
              <a:rPr lang="en-US" dirty="0"/>
              <a:t>).</a:t>
            </a:r>
            <a:r>
              <a:rPr lang="en-US" dirty="0" err="1"/>
              <a:t>HasColumnType</a:t>
            </a:r>
            <a:r>
              <a:rPr lang="en-US" dirty="0"/>
              <a:t>("varchar(200)");</a:t>
            </a:r>
            <a:br>
              <a:rPr lang="en-US" dirty="0"/>
            </a:br>
            <a:r>
              <a:rPr lang="en-US" dirty="0"/>
              <a:t>		</a:t>
            </a:r>
            <a:r>
              <a:rPr lang="en-US" dirty="0" err="1"/>
              <a:t>p.Property</a:t>
            </a:r>
            <a:r>
              <a:rPr lang="en-US" dirty="0"/>
              <a:t>(b =&gt; </a:t>
            </a:r>
            <a:r>
              <a:rPr lang="en-US" dirty="0" err="1"/>
              <a:t>b.Score</a:t>
            </a:r>
            <a:r>
              <a:rPr lang="en-US" dirty="0"/>
              <a:t>).</a:t>
            </a:r>
            <a:r>
              <a:rPr lang="en-US" dirty="0" err="1"/>
              <a:t>HasColumnType</a:t>
            </a:r>
            <a:r>
              <a:rPr lang="en-US" dirty="0"/>
              <a:t>("decimal(5, 2)");</a:t>
            </a:r>
            <a:br>
              <a:rPr lang="en-US" dirty="0"/>
            </a:b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516298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Default values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Fluent API only</a:t>
            </a:r>
          </a:p>
          <a:p>
            <a:pPr lvl="1"/>
            <a:r>
              <a:rPr lang="en-US" dirty="0" err="1"/>
              <a:t>modelBuilder.Entity</a:t>
            </a:r>
            <a:r>
              <a:rPr lang="en-US" dirty="0"/>
              <a:t>&lt;Person&gt;()</a:t>
            </a:r>
            <a:br>
              <a:rPr lang="en-US" dirty="0"/>
            </a:br>
            <a:r>
              <a:rPr lang="en-US" dirty="0"/>
              <a:t>	.Property(b =&gt; </a:t>
            </a:r>
            <a:r>
              <a:rPr lang="en-US" dirty="0" err="1"/>
              <a:t>b.Popularity</a:t>
            </a:r>
            <a:r>
              <a:rPr lang="en-US" dirty="0"/>
              <a:t>)</a:t>
            </a:r>
            <a:br>
              <a:rPr lang="en-US" dirty="0"/>
            </a:br>
            <a:r>
              <a:rPr lang="en-US" dirty="0"/>
              <a:t>	.</a:t>
            </a:r>
            <a:r>
              <a:rPr lang="en-US" dirty="0" err="1"/>
              <a:t>HasDefaultValue</a:t>
            </a:r>
            <a:r>
              <a:rPr lang="en-US" dirty="0"/>
              <a:t>(10);</a:t>
            </a:r>
          </a:p>
          <a:p>
            <a:pPr lvl="1"/>
            <a:endParaRPr lang="en-US" dirty="0"/>
          </a:p>
          <a:p>
            <a:pPr lvl="1"/>
            <a:r>
              <a:rPr lang="en-US" dirty="0"/>
              <a:t>Using SQL fragment</a:t>
            </a:r>
            <a:br>
              <a:rPr lang="en-US" dirty="0"/>
            </a:br>
            <a:br>
              <a:rPr lang="en-US" dirty="0"/>
            </a:br>
            <a:r>
              <a:rPr lang="en-US" dirty="0" err="1"/>
              <a:t>modelBuilder.Entity</a:t>
            </a:r>
            <a:r>
              <a:rPr lang="en-US" dirty="0"/>
              <a:t>&lt;Contact&gt;()</a:t>
            </a:r>
            <a:br>
              <a:rPr lang="en-US" dirty="0"/>
            </a:br>
            <a:r>
              <a:rPr lang="en-US" dirty="0"/>
              <a:t>	.Property(b =&gt; </a:t>
            </a:r>
            <a:r>
              <a:rPr lang="en-US" dirty="0" err="1"/>
              <a:t>b.CreatedAtDateTime</a:t>
            </a:r>
            <a:r>
              <a:rPr lang="en-US" dirty="0"/>
              <a:t>)</a:t>
            </a:r>
            <a:br>
              <a:rPr lang="en-US" dirty="0"/>
            </a:br>
            <a:r>
              <a:rPr lang="en-US" dirty="0"/>
              <a:t>	.</a:t>
            </a:r>
            <a:r>
              <a:rPr lang="en-US" dirty="0" err="1"/>
              <a:t>HasDefaultValueSql</a:t>
            </a:r>
            <a:r>
              <a:rPr lang="en-US" dirty="0"/>
              <a:t>("</a:t>
            </a:r>
            <a:r>
              <a:rPr lang="en-US" dirty="0" err="1"/>
              <a:t>getdate</a:t>
            </a:r>
            <a:r>
              <a:rPr lang="en-US" dirty="0"/>
              <a:t>()");</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370304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Advanced topics</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fontScale="92500" lnSpcReduction="20000"/>
          </a:bodyPr>
          <a:lstStyle/>
          <a:p>
            <a:r>
              <a:rPr lang="en-US" dirty="0"/>
              <a:t>Concurrency Tokens</a:t>
            </a:r>
          </a:p>
          <a:p>
            <a:r>
              <a:rPr lang="en-US" dirty="0"/>
              <a:t>Inheritance</a:t>
            </a:r>
          </a:p>
          <a:p>
            <a:r>
              <a:rPr lang="en-US" dirty="0"/>
              <a:t>Value Conversions</a:t>
            </a:r>
          </a:p>
          <a:p>
            <a:r>
              <a:rPr lang="en-US" dirty="0"/>
              <a:t>Entity Type Constructors</a:t>
            </a:r>
          </a:p>
          <a:p>
            <a:r>
              <a:rPr lang="en-US" dirty="0"/>
              <a:t>Owned Entity Types</a:t>
            </a:r>
          </a:p>
          <a:p>
            <a:r>
              <a:rPr lang="en-US" dirty="0"/>
              <a:t>Query Types (Views)</a:t>
            </a:r>
          </a:p>
          <a:p>
            <a:r>
              <a:rPr lang="en-US" dirty="0"/>
              <a:t>Spatial Data Types (GIS)</a:t>
            </a:r>
          </a:p>
          <a:p>
            <a:r>
              <a:rPr lang="en-US" dirty="0"/>
              <a:t>Computed Columns</a:t>
            </a:r>
          </a:p>
          <a:p>
            <a:r>
              <a:rPr lang="en-US" dirty="0"/>
              <a:t>Sequences</a:t>
            </a:r>
          </a:p>
          <a:p>
            <a:r>
              <a:rPr lang="en-US" dirty="0"/>
              <a:t>Default Schema (MS SQL)</a:t>
            </a:r>
          </a:p>
          <a:p>
            <a:r>
              <a:rPr lang="en-US" dirty="0"/>
              <a:t>Naming: Indexes, Foreign Key Constraints, Alternate Keys, PKs</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976513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44</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Database First/Code First</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normAutofit lnSpcReduction="10000"/>
          </a:bodyPr>
          <a:lstStyle/>
          <a:p>
            <a:r>
              <a:rPr lang="en-US" dirty="0"/>
              <a:t>Two possibilities from viewpoint of database</a:t>
            </a:r>
          </a:p>
          <a:p>
            <a:pPr lvl="1"/>
            <a:r>
              <a:rPr lang="en-US" dirty="0"/>
              <a:t>New database (so called greenfield)</a:t>
            </a:r>
          </a:p>
          <a:p>
            <a:pPr lvl="1"/>
            <a:r>
              <a:rPr lang="en-US" dirty="0"/>
              <a:t>Existing database</a:t>
            </a:r>
          </a:p>
          <a:p>
            <a:r>
              <a:rPr lang="en-US" dirty="0"/>
              <a:t>Two possibilities from viewpoint of design</a:t>
            </a:r>
          </a:p>
          <a:p>
            <a:pPr lvl="1"/>
            <a:r>
              <a:rPr lang="en-US" dirty="0"/>
              <a:t>Design first</a:t>
            </a:r>
          </a:p>
          <a:p>
            <a:pPr lvl="1"/>
            <a:r>
              <a:rPr lang="en-US" dirty="0"/>
              <a:t>Code first</a:t>
            </a:r>
          </a:p>
          <a:p>
            <a:endParaRPr lang="en-US" dirty="0"/>
          </a:p>
          <a:p>
            <a:r>
              <a:rPr lang="en-US" dirty="0"/>
              <a:t>EF6 supports all 4 possibilities.</a:t>
            </a:r>
          </a:p>
          <a:p>
            <a:r>
              <a:rPr lang="en-US" dirty="0"/>
              <a:t>EF Core – always code first. You can scaffold your entities from existing database (and database from design) – but result is the same as if you would have started from scratch.</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11024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Fluent Interface / Fluent </a:t>
            </a:r>
            <a:r>
              <a:rPr lang="en-US" dirty="0" err="1"/>
              <a:t>Api</a:t>
            </a:r>
            <a:endParaRPr lang="en-US" dirty="0"/>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Fluent interface (as first coined by Eric Evans and Martin Fowler) is a method for designing object oriented APIs based extensively on method chaining with the goal of making the readability of the source code close to that of ordinary written prose, essentially creating a domain-specific language within the interface.</a:t>
            </a:r>
          </a:p>
          <a:p>
            <a:endParaRPr lang="en-US" dirty="0"/>
          </a:p>
          <a:p>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extBox 4">
            <a:extLst>
              <a:ext uri="{FF2B5EF4-FFF2-40B4-BE49-F238E27FC236}">
                <a16:creationId xmlns:a16="http://schemas.microsoft.com/office/drawing/2014/main" id="{435792D0-28B6-454E-9E2C-4F6314D25B91}"/>
              </a:ext>
            </a:extLst>
          </p:cNvPr>
          <p:cNvSpPr txBox="1"/>
          <p:nvPr/>
        </p:nvSpPr>
        <p:spPr>
          <a:xfrm>
            <a:off x="646111" y="4055469"/>
            <a:ext cx="11042601" cy="2585323"/>
          </a:xfrm>
          <a:prstGeom prst="rect">
            <a:avLst/>
          </a:prstGeom>
          <a:solidFill>
            <a:schemeClr val="tx1"/>
          </a:solidFill>
        </p:spPr>
        <p:txBody>
          <a:bodyPr wrap="square" rtlCol="0">
            <a:spAutoFit/>
          </a:bodyPr>
          <a:lstStyle/>
          <a:p>
            <a:r>
              <a:rPr lang="en-US" dirty="0" err="1">
                <a:solidFill>
                  <a:srgbClr val="9E0031"/>
                </a:solidFill>
                <a:latin typeface="Courier" pitchFamily="2" charset="0"/>
              </a:rPr>
              <a:t>var</a:t>
            </a:r>
            <a:r>
              <a:rPr lang="en-US" dirty="0">
                <a:solidFill>
                  <a:srgbClr val="1A1A1A"/>
                </a:solidFill>
                <a:latin typeface="Courier" pitchFamily="2" charset="0"/>
              </a:rPr>
              <a:t> translations = </a:t>
            </a:r>
            <a:r>
              <a:rPr lang="en-US" b="1" dirty="0">
                <a:solidFill>
                  <a:srgbClr val="0F7001"/>
                </a:solidFill>
                <a:latin typeface="Courier-Bold" pitchFamily="2" charset="0"/>
              </a:rPr>
              <a:t>new</a:t>
            </a:r>
            <a:r>
              <a:rPr lang="en-US" dirty="0">
                <a:solidFill>
                  <a:srgbClr val="1A1A1A"/>
                </a:solidFill>
                <a:latin typeface="Courier" pitchFamily="2" charset="0"/>
              </a:rPr>
              <a:t> Dictionary&lt;</a:t>
            </a:r>
            <a:r>
              <a:rPr lang="en-US" dirty="0">
                <a:solidFill>
                  <a:srgbClr val="9E0031"/>
                </a:solidFill>
                <a:latin typeface="Courier" pitchFamily="2" charset="0"/>
              </a:rPr>
              <a:t>string</a:t>
            </a:r>
            <a:r>
              <a:rPr lang="en-US" dirty="0">
                <a:solidFill>
                  <a:srgbClr val="1A1A1A"/>
                </a:solidFill>
                <a:latin typeface="Courier" pitchFamily="2" charset="0"/>
              </a:rPr>
              <a:t>, </a:t>
            </a:r>
            <a:r>
              <a:rPr lang="en-US" dirty="0">
                <a:solidFill>
                  <a:srgbClr val="9E0031"/>
                </a:solidFill>
                <a:latin typeface="Courier" pitchFamily="2" charset="0"/>
              </a:rPr>
              <a:t>string</a:t>
            </a:r>
            <a:r>
              <a:rPr lang="en-US" dirty="0">
                <a:solidFill>
                  <a:srgbClr val="1A1A1A"/>
                </a:solidFill>
                <a:latin typeface="Courier" pitchFamily="2" charset="0"/>
              </a:rPr>
              <a:t>&gt;</a:t>
            </a:r>
          </a:p>
          <a:p>
            <a:r>
              <a:rPr lang="en-US" dirty="0">
                <a:solidFill>
                  <a:srgbClr val="1A1A1A"/>
                </a:solidFill>
                <a:latin typeface="Courier" pitchFamily="2" charset="0"/>
              </a:rPr>
              <a:t>{</a:t>
            </a:r>
          </a:p>
          <a:p>
            <a:r>
              <a:rPr lang="en-US" dirty="0">
                <a:solidFill>
                  <a:srgbClr val="1A1A1A"/>
                </a:solidFill>
                <a:latin typeface="Courier" pitchFamily="2" charset="0"/>
              </a:rPr>
              <a:t>	{</a:t>
            </a:r>
            <a:r>
              <a:rPr lang="en-US" dirty="0">
                <a:solidFill>
                  <a:srgbClr val="A90E1A"/>
                </a:solidFill>
                <a:latin typeface="Courier" pitchFamily="2" charset="0"/>
              </a:rPr>
              <a:t>"cat"</a:t>
            </a:r>
            <a:r>
              <a:rPr lang="en-US" dirty="0">
                <a:solidFill>
                  <a:srgbClr val="1A1A1A"/>
                </a:solidFill>
                <a:latin typeface="Courier" pitchFamily="2" charset="0"/>
              </a:rPr>
              <a:t>, </a:t>
            </a:r>
            <a:r>
              <a:rPr lang="en-US" dirty="0">
                <a:solidFill>
                  <a:srgbClr val="A90E1A"/>
                </a:solidFill>
                <a:latin typeface="Courier" pitchFamily="2" charset="0"/>
              </a:rPr>
              <a:t>"chat"</a:t>
            </a:r>
            <a:r>
              <a:rPr lang="en-US" dirty="0">
                <a:solidFill>
                  <a:srgbClr val="1A1A1A"/>
                </a:solidFill>
                <a:latin typeface="Courier" pitchFamily="2" charset="0"/>
              </a:rPr>
              <a:t>}, {</a:t>
            </a:r>
            <a:r>
              <a:rPr lang="en-US" dirty="0">
                <a:solidFill>
                  <a:srgbClr val="A90E1A"/>
                </a:solidFill>
                <a:latin typeface="Courier" pitchFamily="2" charset="0"/>
              </a:rPr>
              <a:t>"dog"</a:t>
            </a:r>
            <a:r>
              <a:rPr lang="en-US" dirty="0">
                <a:solidFill>
                  <a:srgbClr val="1A1A1A"/>
                </a:solidFill>
                <a:latin typeface="Courier" pitchFamily="2" charset="0"/>
              </a:rPr>
              <a:t>, </a:t>
            </a:r>
            <a:r>
              <a:rPr lang="en-US" dirty="0">
                <a:solidFill>
                  <a:srgbClr val="A90E1A"/>
                </a:solidFill>
                <a:latin typeface="Courier" pitchFamily="2" charset="0"/>
              </a:rPr>
              <a:t>"</a:t>
            </a:r>
            <a:r>
              <a:rPr lang="en-US" dirty="0" err="1">
                <a:solidFill>
                  <a:srgbClr val="A90E1A"/>
                </a:solidFill>
                <a:latin typeface="Courier" pitchFamily="2" charset="0"/>
              </a:rPr>
              <a:t>chien</a:t>
            </a:r>
            <a:r>
              <a:rPr lang="en-US" dirty="0">
                <a:solidFill>
                  <a:srgbClr val="A90E1A"/>
                </a:solidFill>
                <a:latin typeface="Courier" pitchFamily="2" charset="0"/>
              </a:rPr>
              <a:t>"</a:t>
            </a:r>
            <a:r>
              <a:rPr lang="en-US" dirty="0">
                <a:solidFill>
                  <a:srgbClr val="1A1A1A"/>
                </a:solidFill>
                <a:latin typeface="Courier" pitchFamily="2" charset="0"/>
              </a:rPr>
              <a:t>}, {</a:t>
            </a:r>
            <a:r>
              <a:rPr lang="en-US" dirty="0">
                <a:solidFill>
                  <a:srgbClr val="A90E1A"/>
                </a:solidFill>
                <a:latin typeface="Courier" pitchFamily="2" charset="0"/>
              </a:rPr>
              <a:t>"fish"</a:t>
            </a:r>
            <a:r>
              <a:rPr lang="en-US" dirty="0">
                <a:solidFill>
                  <a:srgbClr val="1A1A1A"/>
                </a:solidFill>
                <a:latin typeface="Courier" pitchFamily="2" charset="0"/>
              </a:rPr>
              <a:t>, </a:t>
            </a:r>
            <a:r>
              <a:rPr lang="en-US" dirty="0">
                <a:solidFill>
                  <a:srgbClr val="A90E1A"/>
                </a:solidFill>
                <a:latin typeface="Courier" pitchFamily="2" charset="0"/>
              </a:rPr>
              <a:t>"</a:t>
            </a:r>
            <a:r>
              <a:rPr lang="en-US" dirty="0" err="1">
                <a:solidFill>
                  <a:srgbClr val="A90E1A"/>
                </a:solidFill>
                <a:latin typeface="Courier" pitchFamily="2" charset="0"/>
              </a:rPr>
              <a:t>poisson</a:t>
            </a:r>
            <a:r>
              <a:rPr lang="en-US" dirty="0">
                <a:solidFill>
                  <a:srgbClr val="A90E1A"/>
                </a:solidFill>
                <a:latin typeface="Courier" pitchFamily="2" charset="0"/>
              </a:rPr>
              <a:t>"</a:t>
            </a:r>
            <a:r>
              <a:rPr lang="en-US" dirty="0">
                <a:solidFill>
                  <a:srgbClr val="1A1A1A"/>
                </a:solidFill>
                <a:latin typeface="Courier" pitchFamily="2" charset="0"/>
              </a:rPr>
              <a:t>}, {</a:t>
            </a:r>
            <a:r>
              <a:rPr lang="en-US" dirty="0">
                <a:solidFill>
                  <a:srgbClr val="A90E1A"/>
                </a:solidFill>
                <a:latin typeface="Courier" pitchFamily="2" charset="0"/>
              </a:rPr>
              <a:t>"bird"</a:t>
            </a:r>
            <a:r>
              <a:rPr lang="en-US" dirty="0">
                <a:solidFill>
                  <a:srgbClr val="1A1A1A"/>
                </a:solidFill>
                <a:latin typeface="Courier" pitchFamily="2" charset="0"/>
              </a:rPr>
              <a:t>, </a:t>
            </a:r>
            <a:r>
              <a:rPr lang="en-US" dirty="0">
                <a:solidFill>
                  <a:srgbClr val="A90E1A"/>
                </a:solidFill>
                <a:latin typeface="Courier" pitchFamily="2" charset="0"/>
              </a:rPr>
              <a:t>"</a:t>
            </a:r>
            <a:r>
              <a:rPr lang="en-US" dirty="0" err="1">
                <a:solidFill>
                  <a:srgbClr val="A90E1A"/>
                </a:solidFill>
                <a:latin typeface="Courier" pitchFamily="2" charset="0"/>
              </a:rPr>
              <a:t>oiseau</a:t>
            </a:r>
            <a:r>
              <a:rPr lang="en-US" dirty="0">
                <a:solidFill>
                  <a:srgbClr val="A90E1A"/>
                </a:solidFill>
                <a:latin typeface="Courier" pitchFamily="2" charset="0"/>
              </a:rPr>
              <a:t>"</a:t>
            </a:r>
            <a:r>
              <a:rPr lang="en-US" dirty="0">
                <a:solidFill>
                  <a:srgbClr val="1A1A1A"/>
                </a:solidFill>
                <a:latin typeface="Courier" pitchFamily="2" charset="0"/>
              </a:rPr>
              <a:t>}</a:t>
            </a:r>
          </a:p>
          <a:p>
            <a:r>
              <a:rPr lang="en-US" dirty="0">
                <a:solidFill>
                  <a:srgbClr val="1A1A1A"/>
                </a:solidFill>
                <a:latin typeface="Courier" pitchFamily="2" charset="0"/>
              </a:rPr>
              <a:t>};</a:t>
            </a:r>
            <a:br>
              <a:rPr lang="en-US" dirty="0">
                <a:solidFill>
                  <a:srgbClr val="1A1A1A"/>
                </a:solidFill>
                <a:latin typeface="Courier" pitchFamily="2" charset="0"/>
              </a:rPr>
            </a:br>
            <a:endParaRPr lang="en-US" dirty="0">
              <a:solidFill>
                <a:srgbClr val="1A1A1A"/>
              </a:solidFill>
              <a:latin typeface="Courier" pitchFamily="2" charset="0"/>
            </a:endParaRPr>
          </a:p>
          <a:p>
            <a:r>
              <a:rPr lang="en-US" dirty="0" err="1">
                <a:solidFill>
                  <a:srgbClr val="1A1A1A"/>
                </a:solidFill>
                <a:latin typeface="Courier" pitchFamily="2" charset="0"/>
              </a:rPr>
              <a:t>IEnumerable</a:t>
            </a:r>
            <a:r>
              <a:rPr lang="en-US" dirty="0">
                <a:solidFill>
                  <a:srgbClr val="1A1A1A"/>
                </a:solidFill>
                <a:latin typeface="Courier" pitchFamily="2" charset="0"/>
              </a:rPr>
              <a:t>&lt;</a:t>
            </a:r>
            <a:r>
              <a:rPr lang="en-US" dirty="0">
                <a:solidFill>
                  <a:srgbClr val="9E0031"/>
                </a:solidFill>
                <a:latin typeface="Courier" pitchFamily="2" charset="0"/>
              </a:rPr>
              <a:t>string</a:t>
            </a:r>
            <a:r>
              <a:rPr lang="en-US" dirty="0">
                <a:solidFill>
                  <a:srgbClr val="1A1A1A"/>
                </a:solidFill>
                <a:latin typeface="Courier" pitchFamily="2" charset="0"/>
              </a:rPr>
              <a:t>&gt; query = translations</a:t>
            </a:r>
          </a:p>
          <a:p>
            <a:r>
              <a:rPr lang="en-US" dirty="0">
                <a:solidFill>
                  <a:srgbClr val="1A1A1A"/>
                </a:solidFill>
                <a:latin typeface="Courier" pitchFamily="2" charset="0"/>
              </a:rPr>
              <a:t>	.Where   (t =&gt; </a:t>
            </a:r>
            <a:r>
              <a:rPr lang="en-US" dirty="0" err="1">
                <a:solidFill>
                  <a:srgbClr val="1A1A1A"/>
                </a:solidFill>
                <a:latin typeface="Courier" pitchFamily="2" charset="0"/>
              </a:rPr>
              <a:t>t.Key.Contains</a:t>
            </a:r>
            <a:r>
              <a:rPr lang="en-US" dirty="0">
                <a:solidFill>
                  <a:srgbClr val="1A1A1A"/>
                </a:solidFill>
                <a:latin typeface="Courier" pitchFamily="2" charset="0"/>
              </a:rPr>
              <a:t>(</a:t>
            </a:r>
            <a:r>
              <a:rPr lang="en-US" dirty="0">
                <a:solidFill>
                  <a:srgbClr val="A90E1A"/>
                </a:solidFill>
                <a:latin typeface="Courier" pitchFamily="2" charset="0"/>
              </a:rPr>
              <a:t>"a"</a:t>
            </a:r>
            <a:r>
              <a:rPr lang="en-US" dirty="0">
                <a:solidFill>
                  <a:srgbClr val="1A1A1A"/>
                </a:solidFill>
                <a:latin typeface="Courier" pitchFamily="2" charset="0"/>
              </a:rPr>
              <a:t>))</a:t>
            </a:r>
          </a:p>
          <a:p>
            <a:r>
              <a:rPr lang="en-US" dirty="0">
                <a:solidFill>
                  <a:srgbClr val="1A1A1A"/>
                </a:solidFill>
                <a:latin typeface="Courier" pitchFamily="2" charset="0"/>
              </a:rPr>
              <a:t>	.</a:t>
            </a:r>
            <a:r>
              <a:rPr lang="en-US" dirty="0" err="1">
                <a:solidFill>
                  <a:srgbClr val="1A1A1A"/>
                </a:solidFill>
                <a:latin typeface="Courier" pitchFamily="2" charset="0"/>
              </a:rPr>
              <a:t>OrderBy</a:t>
            </a:r>
            <a:r>
              <a:rPr lang="en-US" dirty="0">
                <a:solidFill>
                  <a:srgbClr val="1A1A1A"/>
                </a:solidFill>
                <a:latin typeface="Courier" pitchFamily="2" charset="0"/>
              </a:rPr>
              <a:t> (t =&gt; </a:t>
            </a:r>
            <a:r>
              <a:rPr lang="en-US" dirty="0" err="1">
                <a:solidFill>
                  <a:srgbClr val="1A1A1A"/>
                </a:solidFill>
                <a:latin typeface="Courier" pitchFamily="2" charset="0"/>
              </a:rPr>
              <a:t>t.Value.Length</a:t>
            </a:r>
            <a:r>
              <a:rPr lang="en-US" dirty="0">
                <a:solidFill>
                  <a:srgbClr val="1A1A1A"/>
                </a:solidFill>
                <a:latin typeface="Courier" pitchFamily="2" charset="0"/>
              </a:rPr>
              <a:t>)</a:t>
            </a:r>
          </a:p>
          <a:p>
            <a:r>
              <a:rPr lang="en-US" dirty="0">
                <a:solidFill>
                  <a:srgbClr val="1A1A1A"/>
                </a:solidFill>
                <a:latin typeface="Courier" pitchFamily="2" charset="0"/>
              </a:rPr>
              <a:t>	.Select  (t =&gt; </a:t>
            </a:r>
            <a:r>
              <a:rPr lang="en-US" dirty="0" err="1">
                <a:solidFill>
                  <a:srgbClr val="1A1A1A"/>
                </a:solidFill>
                <a:latin typeface="Courier" pitchFamily="2" charset="0"/>
              </a:rPr>
              <a:t>t.Value.ToUpper</a:t>
            </a:r>
            <a:r>
              <a:rPr lang="en-US" dirty="0">
                <a:solidFill>
                  <a:srgbClr val="1A1A1A"/>
                </a:solidFill>
                <a:latin typeface="Courier" pitchFamily="2" charset="0"/>
              </a:rPr>
              <a:t>());</a:t>
            </a:r>
            <a:endParaRPr lang="en-US" dirty="0"/>
          </a:p>
        </p:txBody>
      </p:sp>
    </p:spTree>
    <p:extLst>
      <p:ext uri="{BB962C8B-B14F-4D97-AF65-F5344CB8AC3E}">
        <p14:creationId xmlns:p14="http://schemas.microsoft.com/office/powerpoint/2010/main" val="230282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The Model</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Data access is performed using a model. A model is made up of entity classes and a derived context that represents a session with the database, allowing you to query and save data.</a:t>
            </a:r>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5" name="TextBox 4">
            <a:extLst>
              <a:ext uri="{FF2B5EF4-FFF2-40B4-BE49-F238E27FC236}">
                <a16:creationId xmlns:a16="http://schemas.microsoft.com/office/drawing/2014/main" id="{E29B70E0-BD6B-2D4B-8DE3-07FFF80BD107}"/>
              </a:ext>
            </a:extLst>
          </p:cNvPr>
          <p:cNvSpPr txBox="1"/>
          <p:nvPr/>
        </p:nvSpPr>
        <p:spPr>
          <a:xfrm>
            <a:off x="299483" y="3293744"/>
            <a:ext cx="11593032" cy="1200329"/>
          </a:xfrm>
          <a:prstGeom prst="rect">
            <a:avLst/>
          </a:prstGeom>
          <a:solidFill>
            <a:schemeClr val="tx1"/>
          </a:solidFill>
        </p:spPr>
        <p:txBody>
          <a:bodyPr wrap="square" rtlCol="0">
            <a:spAutoFit/>
          </a:bodyPr>
          <a:lstStyle/>
          <a:p>
            <a:r>
              <a:rPr lang="en-US" dirty="0">
                <a:solidFill>
                  <a:srgbClr val="0000D8"/>
                </a:solidFill>
                <a:latin typeface="Menlo" panose="020B0609030804020204" pitchFamily="49" charset="0"/>
              </a:rPr>
              <a:t>public class </a:t>
            </a:r>
            <a:r>
              <a:rPr lang="en-US" dirty="0">
                <a:solidFill>
                  <a:srgbClr val="000078"/>
                </a:solidFill>
                <a:latin typeface="Menlo" panose="020B0609030804020204" pitchFamily="49" charset="0"/>
              </a:rPr>
              <a:t>Person </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a:solidFill>
                  <a:srgbClr val="0000D8"/>
                </a:solidFill>
                <a:latin typeface="Menlo" panose="020B0609030804020204" pitchFamily="49" charset="0"/>
              </a:rPr>
              <a:t>public </a:t>
            </a:r>
            <a:r>
              <a:rPr lang="en-US" dirty="0" err="1">
                <a:solidFill>
                  <a:srgbClr val="0000D8"/>
                </a:solidFill>
                <a:latin typeface="Menlo" panose="020B0609030804020204" pitchFamily="49" charset="0"/>
              </a:rPr>
              <a:t>int</a:t>
            </a:r>
            <a:r>
              <a:rPr lang="en-US" dirty="0">
                <a:solidFill>
                  <a:srgbClr val="0000D8"/>
                </a:solidFill>
                <a:latin typeface="Menlo" panose="020B0609030804020204" pitchFamily="49" charset="0"/>
              </a:rPr>
              <a:t> </a:t>
            </a:r>
            <a:r>
              <a:rPr lang="en-US" dirty="0" err="1">
                <a:solidFill>
                  <a:srgbClr val="999999"/>
                </a:solidFill>
                <a:latin typeface="Menlo" panose="020B0609030804020204" pitchFamily="49" charset="0"/>
              </a:rPr>
              <a:t>PersonId</a:t>
            </a:r>
            <a:r>
              <a:rPr lang="en-US" dirty="0">
                <a:solidFill>
                  <a:srgbClr val="999999"/>
                </a:solidFill>
                <a:latin typeface="Menlo" panose="020B0609030804020204" pitchFamily="49" charset="0"/>
              </a:rPr>
              <a:t> </a:t>
            </a:r>
            <a:r>
              <a:rPr lang="en-US" dirty="0">
                <a:solidFill>
                  <a:srgbClr val="000000"/>
                </a:solidFill>
                <a:latin typeface="Menlo" panose="020B0609030804020204" pitchFamily="49" charset="0"/>
              </a:rPr>
              <a:t>{ </a:t>
            </a:r>
            <a:r>
              <a:rPr lang="en-US" dirty="0">
                <a:solidFill>
                  <a:srgbClr val="107A78"/>
                </a:solidFill>
                <a:latin typeface="Menlo" panose="020B0609030804020204" pitchFamily="49" charset="0"/>
              </a:rPr>
              <a:t>get</a:t>
            </a:r>
            <a:r>
              <a:rPr lang="en-US" dirty="0">
                <a:solidFill>
                  <a:srgbClr val="000000"/>
                </a:solidFill>
                <a:latin typeface="Menlo" panose="020B0609030804020204" pitchFamily="49" charset="0"/>
              </a:rPr>
              <a:t>; </a:t>
            </a:r>
            <a:r>
              <a:rPr lang="en-US" dirty="0">
                <a:solidFill>
                  <a:srgbClr val="107A78"/>
                </a:solidFill>
                <a:latin typeface="Menlo" panose="020B0609030804020204" pitchFamily="49" charset="0"/>
              </a:rPr>
              <a:t>set</a:t>
            </a:r>
            <a:r>
              <a:rPr lang="en-US" dirty="0">
                <a:solidFill>
                  <a:srgbClr val="000000"/>
                </a:solidFill>
                <a:latin typeface="Menlo" panose="020B0609030804020204" pitchFamily="49" charset="0"/>
              </a:rPr>
              <a:t>; }</a:t>
            </a:r>
          </a:p>
          <a:p>
            <a:r>
              <a:rPr lang="en-US" dirty="0">
                <a:solidFill>
                  <a:srgbClr val="000000"/>
                </a:solidFill>
                <a:latin typeface="Menlo" panose="020B0609030804020204" pitchFamily="49" charset="0"/>
              </a:rPr>
              <a:t>	</a:t>
            </a:r>
            <a:r>
              <a:rPr lang="en-US" dirty="0">
                <a:solidFill>
                  <a:srgbClr val="0000D8"/>
                </a:solidFill>
                <a:latin typeface="Menlo" panose="020B0609030804020204" pitchFamily="49" charset="0"/>
              </a:rPr>
              <a:t>public </a:t>
            </a:r>
            <a:r>
              <a:rPr lang="en-US" dirty="0" err="1">
                <a:solidFill>
                  <a:srgbClr val="0000D8"/>
                </a:solidFill>
                <a:latin typeface="Menlo" panose="020B0609030804020204" pitchFamily="49" charset="0"/>
              </a:rPr>
              <a:t>int</a:t>
            </a:r>
            <a:r>
              <a:rPr lang="en-US" dirty="0">
                <a:solidFill>
                  <a:srgbClr val="0000D8"/>
                </a:solidFill>
                <a:latin typeface="Menlo" panose="020B0609030804020204" pitchFamily="49" charset="0"/>
              </a:rPr>
              <a:t> </a:t>
            </a:r>
            <a:r>
              <a:rPr lang="en-US" dirty="0">
                <a:solidFill>
                  <a:srgbClr val="999999"/>
                </a:solidFill>
                <a:latin typeface="Menlo" panose="020B0609030804020204" pitchFamily="49" charset="0"/>
              </a:rPr>
              <a:t>Name </a:t>
            </a:r>
            <a:r>
              <a:rPr lang="en-US" dirty="0">
                <a:solidFill>
                  <a:srgbClr val="000000"/>
                </a:solidFill>
                <a:latin typeface="Menlo" panose="020B0609030804020204" pitchFamily="49" charset="0"/>
              </a:rPr>
              <a:t>{ </a:t>
            </a:r>
            <a:r>
              <a:rPr lang="en-US" dirty="0">
                <a:solidFill>
                  <a:srgbClr val="107A78"/>
                </a:solidFill>
                <a:latin typeface="Menlo" panose="020B0609030804020204" pitchFamily="49" charset="0"/>
              </a:rPr>
              <a:t>get</a:t>
            </a:r>
            <a:r>
              <a:rPr lang="en-US" dirty="0">
                <a:solidFill>
                  <a:srgbClr val="000000"/>
                </a:solidFill>
                <a:latin typeface="Menlo" panose="020B0609030804020204" pitchFamily="49" charset="0"/>
              </a:rPr>
              <a:t>; </a:t>
            </a:r>
            <a:r>
              <a:rPr lang="en-US" dirty="0">
                <a:solidFill>
                  <a:srgbClr val="107A78"/>
                </a:solidFill>
                <a:latin typeface="Menlo" panose="020B0609030804020204" pitchFamily="49" charset="0"/>
              </a:rPr>
              <a:t>set</a:t>
            </a:r>
            <a:r>
              <a:rPr lang="en-US" dirty="0">
                <a:solidFill>
                  <a:srgbClr val="000000"/>
                </a:solidFill>
                <a:latin typeface="Menlo" panose="020B0609030804020204" pitchFamily="49" charset="0"/>
              </a:rPr>
              <a:t>; }</a:t>
            </a:r>
          </a:p>
          <a:p>
            <a:r>
              <a:rPr lang="en-US" dirty="0">
                <a:solidFill>
                  <a:srgbClr val="000000"/>
                </a:solidFill>
                <a:latin typeface="Menlo" panose="020B0609030804020204" pitchFamily="49" charset="0"/>
              </a:rPr>
              <a:t>}</a:t>
            </a:r>
          </a:p>
        </p:txBody>
      </p:sp>
      <p:sp>
        <p:nvSpPr>
          <p:cNvPr id="6" name="TextBox 5">
            <a:extLst>
              <a:ext uri="{FF2B5EF4-FFF2-40B4-BE49-F238E27FC236}">
                <a16:creationId xmlns:a16="http://schemas.microsoft.com/office/drawing/2014/main" id="{2E1B12DF-0493-8E4C-92FA-3908C8C4B395}"/>
              </a:ext>
            </a:extLst>
          </p:cNvPr>
          <p:cNvSpPr txBox="1"/>
          <p:nvPr/>
        </p:nvSpPr>
        <p:spPr>
          <a:xfrm>
            <a:off x="279991" y="4807945"/>
            <a:ext cx="11632017" cy="1754326"/>
          </a:xfrm>
          <a:prstGeom prst="rect">
            <a:avLst/>
          </a:prstGeom>
          <a:solidFill>
            <a:schemeClr val="tx1"/>
          </a:solidFill>
        </p:spPr>
        <p:txBody>
          <a:bodyPr wrap="square" rtlCol="0">
            <a:spAutoFit/>
          </a:bodyPr>
          <a:lstStyle/>
          <a:p>
            <a:r>
              <a:rPr lang="en-US" dirty="0">
                <a:solidFill>
                  <a:srgbClr val="0000D8"/>
                </a:solidFill>
                <a:latin typeface="Menlo" panose="020B0609030804020204" pitchFamily="49" charset="0"/>
              </a:rPr>
              <a:t>public class </a:t>
            </a:r>
            <a:r>
              <a:rPr lang="en-US" dirty="0" err="1">
                <a:solidFill>
                  <a:srgbClr val="999999"/>
                </a:solidFill>
                <a:latin typeface="Menlo" panose="020B0609030804020204" pitchFamily="49" charset="0"/>
              </a:rPr>
              <a:t>AppDbContext</a:t>
            </a:r>
            <a:r>
              <a:rPr lang="en-US" dirty="0">
                <a:solidFill>
                  <a:srgbClr val="999999"/>
                </a:solidFill>
                <a:latin typeface="Menlo" panose="020B0609030804020204" pitchFamily="49" charset="0"/>
              </a:rPr>
              <a:t> </a:t>
            </a:r>
            <a:r>
              <a:rPr lang="en-US" dirty="0">
                <a:solidFill>
                  <a:srgbClr val="000000"/>
                </a:solidFill>
                <a:latin typeface="Menlo" panose="020B0609030804020204" pitchFamily="49" charset="0"/>
              </a:rPr>
              <a:t>: </a:t>
            </a:r>
            <a:r>
              <a:rPr lang="en-US" dirty="0" err="1">
                <a:solidFill>
                  <a:srgbClr val="000078"/>
                </a:solidFill>
                <a:latin typeface="Menlo" panose="020B0609030804020204" pitchFamily="49" charset="0"/>
              </a:rPr>
              <a:t>DbContext</a:t>
            </a:r>
            <a:r>
              <a:rPr lang="en-US" dirty="0">
                <a:solidFill>
                  <a:srgbClr val="000078"/>
                </a:solidFill>
                <a:latin typeface="Menlo" panose="020B0609030804020204" pitchFamily="49" charset="0"/>
              </a:rPr>
              <a:t> </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a:solidFill>
                  <a:srgbClr val="0000D8"/>
                </a:solidFill>
                <a:latin typeface="Menlo" panose="020B0609030804020204" pitchFamily="49" charset="0"/>
              </a:rPr>
              <a:t>public </a:t>
            </a:r>
            <a:r>
              <a:rPr lang="en-US" dirty="0" err="1">
                <a:solidFill>
                  <a:srgbClr val="000078"/>
                </a:solidFill>
                <a:latin typeface="Menlo" panose="020B0609030804020204" pitchFamily="49" charset="0"/>
              </a:rPr>
              <a:t>DbSet</a:t>
            </a:r>
            <a:r>
              <a:rPr lang="en-US" dirty="0">
                <a:solidFill>
                  <a:srgbClr val="000000"/>
                </a:solidFill>
                <a:latin typeface="Menlo" panose="020B0609030804020204" pitchFamily="49" charset="0"/>
              </a:rPr>
              <a:t>&lt;</a:t>
            </a:r>
            <a:r>
              <a:rPr lang="en-US" dirty="0">
                <a:solidFill>
                  <a:srgbClr val="000078"/>
                </a:solidFill>
                <a:latin typeface="Menlo" panose="020B0609030804020204" pitchFamily="49" charset="0"/>
              </a:rPr>
              <a:t>Person</a:t>
            </a:r>
            <a:r>
              <a:rPr lang="en-US" dirty="0">
                <a:solidFill>
                  <a:srgbClr val="000000"/>
                </a:solidFill>
                <a:latin typeface="Menlo" panose="020B0609030804020204" pitchFamily="49" charset="0"/>
              </a:rPr>
              <a:t>&gt; </a:t>
            </a:r>
            <a:r>
              <a:rPr lang="en-US" dirty="0">
                <a:solidFill>
                  <a:srgbClr val="999999"/>
                </a:solidFill>
                <a:latin typeface="Menlo" panose="020B0609030804020204" pitchFamily="49" charset="0"/>
              </a:rPr>
              <a:t>Persons </a:t>
            </a:r>
            <a:r>
              <a:rPr lang="en-US" dirty="0">
                <a:solidFill>
                  <a:srgbClr val="000000"/>
                </a:solidFill>
                <a:latin typeface="Menlo" panose="020B0609030804020204" pitchFamily="49" charset="0"/>
              </a:rPr>
              <a:t>{ </a:t>
            </a:r>
            <a:r>
              <a:rPr lang="en-US" dirty="0">
                <a:solidFill>
                  <a:srgbClr val="107A78"/>
                </a:solidFill>
                <a:latin typeface="Menlo" panose="020B0609030804020204" pitchFamily="49" charset="0"/>
              </a:rPr>
              <a:t>get</a:t>
            </a:r>
            <a:r>
              <a:rPr lang="en-US" dirty="0">
                <a:solidFill>
                  <a:srgbClr val="000000"/>
                </a:solidFill>
                <a:latin typeface="Menlo" panose="020B0609030804020204" pitchFamily="49" charset="0"/>
              </a:rPr>
              <a:t>; </a:t>
            </a:r>
            <a:r>
              <a:rPr lang="en-US" dirty="0">
                <a:solidFill>
                  <a:srgbClr val="107A78"/>
                </a:solidFill>
                <a:latin typeface="Menlo" panose="020B0609030804020204" pitchFamily="49" charset="0"/>
              </a:rPr>
              <a:t>set</a:t>
            </a:r>
            <a:r>
              <a:rPr lang="en-US" dirty="0">
                <a:solidFill>
                  <a:srgbClr val="000000"/>
                </a:solidFill>
                <a:latin typeface="Menlo" panose="020B0609030804020204" pitchFamily="49" charset="0"/>
              </a:rPr>
              <a:t>; }</a:t>
            </a:r>
          </a:p>
          <a:p>
            <a:r>
              <a:rPr lang="en-US" dirty="0">
                <a:solidFill>
                  <a:srgbClr val="000000"/>
                </a:solidFill>
                <a:latin typeface="Menlo" panose="020B0609030804020204" pitchFamily="49" charset="0"/>
              </a:rPr>
              <a:t>    </a:t>
            </a:r>
            <a:r>
              <a:rPr lang="en-US" dirty="0">
                <a:solidFill>
                  <a:srgbClr val="0000D8"/>
                </a:solidFill>
                <a:latin typeface="Menlo" panose="020B0609030804020204" pitchFamily="49" charset="0"/>
              </a:rPr>
              <a:t>protected override void </a:t>
            </a:r>
            <a:r>
              <a:rPr lang="en-US" dirty="0" err="1">
                <a:solidFill>
                  <a:srgbClr val="107A78"/>
                </a:solidFill>
                <a:latin typeface="Menlo" panose="020B0609030804020204" pitchFamily="49" charset="0"/>
              </a:rPr>
              <a:t>OnConfiguring</a:t>
            </a:r>
            <a:r>
              <a:rPr lang="en-US" dirty="0">
                <a:solidFill>
                  <a:srgbClr val="000000"/>
                </a:solidFill>
                <a:latin typeface="Menlo" panose="020B0609030804020204" pitchFamily="49" charset="0"/>
              </a:rPr>
              <a:t>(</a:t>
            </a:r>
            <a:r>
              <a:rPr lang="en-US" dirty="0" err="1">
                <a:solidFill>
                  <a:srgbClr val="000078"/>
                </a:solidFill>
                <a:latin typeface="Menlo" panose="020B0609030804020204" pitchFamily="49" charset="0"/>
              </a:rPr>
              <a:t>DbContextOptionsBuilder</a:t>
            </a:r>
            <a:r>
              <a:rPr lang="en-US" dirty="0">
                <a:solidFill>
                  <a:srgbClr val="000078"/>
                </a:solidFill>
                <a:latin typeface="Menlo" panose="020B0609030804020204" pitchFamily="49" charset="0"/>
              </a:rPr>
              <a:t> </a:t>
            </a:r>
            <a:r>
              <a:rPr lang="en-US" dirty="0" err="1">
                <a:solidFill>
                  <a:srgbClr val="000000"/>
                </a:solidFill>
                <a:latin typeface="Menlo" panose="020B0609030804020204" pitchFamily="49" charset="0"/>
              </a:rPr>
              <a:t>optionsBuilder</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optionsBuilder.</a:t>
            </a:r>
            <a:r>
              <a:rPr lang="en-US" dirty="0" err="1">
                <a:solidFill>
                  <a:srgbClr val="107A78"/>
                </a:solidFill>
                <a:latin typeface="Menlo" panose="020B0609030804020204" pitchFamily="49" charset="0"/>
              </a:rPr>
              <a:t>UseSqlServer</a:t>
            </a:r>
            <a:r>
              <a:rPr lang="en-US" dirty="0">
                <a:solidFill>
                  <a:srgbClr val="000000"/>
                </a:solidFill>
                <a:latin typeface="Menlo" panose="020B0609030804020204" pitchFamily="49" charset="0"/>
              </a:rPr>
              <a:t>(</a:t>
            </a:r>
            <a:r>
              <a:rPr lang="en-US" dirty="0">
                <a:solidFill>
                  <a:srgbClr val="900512"/>
                </a:solidFill>
                <a:latin typeface="Menlo" panose="020B0609030804020204" pitchFamily="49" charset="0"/>
              </a:rPr>
              <a:t>@"Server=(</a:t>
            </a:r>
            <a:r>
              <a:rPr lang="en-US" dirty="0" err="1">
                <a:solidFill>
                  <a:srgbClr val="900512"/>
                </a:solidFill>
                <a:latin typeface="Menlo" panose="020B0609030804020204" pitchFamily="49" charset="0"/>
              </a:rPr>
              <a:t>localdb</a:t>
            </a:r>
            <a:r>
              <a:rPr lang="en-US" dirty="0">
                <a:solidFill>
                  <a:srgbClr val="900512"/>
                </a:solidFill>
                <a:latin typeface="Menlo" panose="020B0609030804020204" pitchFamily="49" charset="0"/>
              </a:rPr>
              <a:t>)\</a:t>
            </a:r>
            <a:r>
              <a:rPr lang="en-US" dirty="0" err="1">
                <a:solidFill>
                  <a:srgbClr val="900512"/>
                </a:solidFill>
                <a:latin typeface="Menlo" panose="020B0609030804020204" pitchFamily="49" charset="0"/>
              </a:rPr>
              <a:t>mssqllocaldb</a:t>
            </a:r>
            <a:r>
              <a:rPr lang="en-US" dirty="0">
                <a:solidFill>
                  <a:srgbClr val="900512"/>
                </a:solidFill>
                <a:latin typeface="Menlo" panose="020B0609030804020204" pitchFamily="49" charset="0"/>
              </a:rPr>
              <a:t>……….."</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p>
          <a:p>
            <a:r>
              <a:rPr lang="en-US" dirty="0">
                <a:solidFill>
                  <a:srgbClr val="000000"/>
                </a:solidFill>
                <a:latin typeface="Menlo" panose="020B0609030804020204" pitchFamily="49" charset="0"/>
              </a:rPr>
              <a:t>}</a:t>
            </a:r>
          </a:p>
        </p:txBody>
      </p:sp>
    </p:spTree>
    <p:extLst>
      <p:ext uri="{BB962C8B-B14F-4D97-AF65-F5344CB8AC3E}">
        <p14:creationId xmlns:p14="http://schemas.microsoft.com/office/powerpoint/2010/main" val="206309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Configuring</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dirty="0"/>
              <a:t>Two possibilities</a:t>
            </a:r>
          </a:p>
          <a:p>
            <a:pPr lvl="1"/>
            <a:r>
              <a:rPr lang="en-US" dirty="0"/>
              <a:t>Attributes on top of property/entity</a:t>
            </a:r>
          </a:p>
          <a:p>
            <a:pPr lvl="2"/>
            <a:r>
              <a:rPr lang="en-US" dirty="0"/>
              <a:t>Usable also by other frameworks - MVC validation, UI generation, …</a:t>
            </a:r>
          </a:p>
          <a:p>
            <a:pPr lvl="1"/>
            <a:r>
              <a:rPr lang="en-US" dirty="0"/>
              <a:t>Fluent API in </a:t>
            </a:r>
            <a:r>
              <a:rPr lang="en-US" dirty="0" err="1"/>
              <a:t>DbContext</a:t>
            </a:r>
            <a:r>
              <a:rPr lang="en-US" dirty="0"/>
              <a:t> </a:t>
            </a:r>
            <a:r>
              <a:rPr lang="en-US" dirty="0" err="1"/>
              <a:t>OnModelCreating</a:t>
            </a:r>
            <a:endParaRPr lang="en-US" dirty="0"/>
          </a:p>
          <a:p>
            <a:pPr lvl="1"/>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7</a:t>
            </a:fld>
            <a:endParaRPr lang="en-US" dirty="0"/>
          </a:p>
        </p:txBody>
      </p:sp>
      <p:sp>
        <p:nvSpPr>
          <p:cNvPr id="5" name="TextBox 4">
            <a:extLst>
              <a:ext uri="{FF2B5EF4-FFF2-40B4-BE49-F238E27FC236}">
                <a16:creationId xmlns:a16="http://schemas.microsoft.com/office/drawing/2014/main" id="{5D6C4607-0532-AA4D-BF78-F8A9E63B2A8E}"/>
              </a:ext>
            </a:extLst>
          </p:cNvPr>
          <p:cNvSpPr txBox="1"/>
          <p:nvPr/>
        </p:nvSpPr>
        <p:spPr>
          <a:xfrm>
            <a:off x="1920949" y="4047460"/>
            <a:ext cx="10022958" cy="2585323"/>
          </a:xfrm>
          <a:prstGeom prst="rect">
            <a:avLst/>
          </a:prstGeom>
          <a:solidFill>
            <a:schemeClr val="tx1"/>
          </a:solidFill>
        </p:spPr>
        <p:txBody>
          <a:bodyPr wrap="square" rtlCol="0">
            <a:spAutoFit/>
          </a:bodyPr>
          <a:lstStyle/>
          <a:p>
            <a:r>
              <a:rPr lang="en-US" dirty="0">
                <a:solidFill>
                  <a:srgbClr val="0000FC"/>
                </a:solidFill>
                <a:latin typeface="Menlo-Regular" panose="020B0609030804020204" pitchFamily="49" charset="0"/>
              </a:rPr>
              <a:t>class</a:t>
            </a:r>
            <a:r>
              <a:rPr lang="en-US" dirty="0">
                <a:solidFill>
                  <a:prstClr val="black"/>
                </a:solidFill>
                <a:latin typeface="Menlo-Regular" panose="020B0609030804020204" pitchFamily="49" charset="0"/>
              </a:rPr>
              <a:t> </a:t>
            </a:r>
            <a:r>
              <a:rPr lang="en-US" dirty="0" err="1">
                <a:solidFill>
                  <a:srgbClr val="0D6A88"/>
                </a:solidFill>
                <a:latin typeface="Menlo-Regular" panose="020B0609030804020204" pitchFamily="49" charset="0"/>
              </a:rPr>
              <a:t>MyContext</a:t>
            </a:r>
            <a:r>
              <a:rPr lang="en-US" dirty="0">
                <a:solidFill>
                  <a:prstClr val="black"/>
                </a:solidFill>
                <a:latin typeface="Menlo-Regular" panose="020B0609030804020204" pitchFamily="49" charset="0"/>
              </a:rPr>
              <a:t> : </a:t>
            </a:r>
            <a:r>
              <a:rPr lang="en-US" dirty="0" err="1">
                <a:solidFill>
                  <a:srgbClr val="0D6A88"/>
                </a:solidFill>
                <a:latin typeface="Menlo-Regular" panose="020B0609030804020204" pitchFamily="49" charset="0"/>
              </a:rPr>
              <a:t>DbContext</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public</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DbSet</a:t>
            </a:r>
            <a:r>
              <a:rPr lang="en-US" dirty="0">
                <a:solidFill>
                  <a:prstClr val="black"/>
                </a:solidFill>
                <a:latin typeface="Menlo-Regular" panose="020B0609030804020204" pitchFamily="49" charset="0"/>
              </a:rPr>
              <a:t>&lt;Person&gt; Persons { </a:t>
            </a:r>
            <a:r>
              <a:rPr lang="en-US" dirty="0">
                <a:solidFill>
                  <a:srgbClr val="0000FC"/>
                </a:solidFill>
                <a:latin typeface="Menlo-Regular" panose="020B0609030804020204" pitchFamily="49" charset="0"/>
              </a:rPr>
              <a:t>get</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set</a:t>
            </a:r>
            <a:r>
              <a:rPr lang="en-US" dirty="0">
                <a:solidFill>
                  <a:prstClr val="black"/>
                </a:solidFill>
                <a:latin typeface="Menlo-Regular" panose="020B0609030804020204" pitchFamily="49" charset="0"/>
              </a:rPr>
              <a:t>; }</a:t>
            </a:r>
          </a:p>
          <a:p>
            <a:endParaRPr lang="en-US" dirty="0">
              <a:solidFill>
                <a:prstClr val="black"/>
              </a:solidFill>
              <a:latin typeface="Menlo-Regular" panose="020B0609030804020204" pitchFamily="49" charset="0"/>
            </a:endParaRPr>
          </a:p>
          <a:p>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protected</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override</a:t>
            </a:r>
            <a:r>
              <a:rPr lang="en-US" dirty="0">
                <a:solidFill>
                  <a:prstClr val="black"/>
                </a:solidFill>
                <a:latin typeface="Menlo-Regular" panose="020B0609030804020204" pitchFamily="49" charset="0"/>
              </a:rPr>
              <a:t> </a:t>
            </a:r>
            <a:r>
              <a:rPr lang="en-US" dirty="0">
                <a:solidFill>
                  <a:srgbClr val="0000FC"/>
                </a:solidFill>
                <a:latin typeface="Menlo-Regular" panose="020B0609030804020204" pitchFamily="49" charset="0"/>
              </a:rPr>
              <a:t>void</a:t>
            </a:r>
            <a:r>
              <a:rPr lang="en-US" dirty="0">
                <a:solidFill>
                  <a:prstClr val="black"/>
                </a:solidFill>
                <a:latin typeface="Menlo-Regular" panose="020B0609030804020204" pitchFamily="49" charset="0"/>
              </a:rPr>
              <a:t> </a:t>
            </a:r>
            <a:r>
              <a:rPr lang="en-US" dirty="0" err="1">
                <a:solidFill>
                  <a:srgbClr val="0D6A88"/>
                </a:solidFill>
                <a:latin typeface="Menlo-Regular" panose="020B0609030804020204" pitchFamily="49" charset="0"/>
              </a:rPr>
              <a:t>OnModelCreating</a:t>
            </a:r>
            <a:r>
              <a:rPr lang="en-US" dirty="0">
                <a:solidFill>
                  <a:prstClr val="black"/>
                </a:solidFill>
                <a:latin typeface="Menlo-Regular" panose="020B0609030804020204" pitchFamily="49" charset="0"/>
              </a:rPr>
              <a:t>(</a:t>
            </a:r>
            <a:r>
              <a:rPr lang="en-US" dirty="0" err="1">
                <a:solidFill>
                  <a:prstClr val="black"/>
                </a:solidFill>
                <a:latin typeface="Menlo-Regular" panose="020B0609030804020204" pitchFamily="49" charset="0"/>
              </a:rPr>
              <a:t>ModelBuilder</a:t>
            </a:r>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modelBuilder</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modelBuilder.Entity</a:t>
            </a:r>
            <a:r>
              <a:rPr lang="en-US" dirty="0">
                <a:solidFill>
                  <a:prstClr val="black"/>
                </a:solidFill>
                <a:latin typeface="Menlo-Regular" panose="020B0609030804020204" pitchFamily="49" charset="0"/>
              </a:rPr>
              <a:t>&lt;Person&gt;()</a:t>
            </a:r>
          </a:p>
          <a:p>
            <a:r>
              <a:rPr lang="en-US" dirty="0">
                <a:solidFill>
                  <a:prstClr val="black"/>
                </a:solidFill>
                <a:latin typeface="Menlo-Regular" panose="020B0609030804020204" pitchFamily="49" charset="0"/>
              </a:rPr>
              <a:t>            .</a:t>
            </a:r>
            <a:r>
              <a:rPr lang="en-US" dirty="0" err="1">
                <a:solidFill>
                  <a:prstClr val="black"/>
                </a:solidFill>
                <a:latin typeface="Menlo-Regular" panose="020B0609030804020204" pitchFamily="49" charset="0"/>
              </a:rPr>
              <a:t>HasKey</a:t>
            </a:r>
            <a:r>
              <a:rPr lang="en-US" dirty="0">
                <a:solidFill>
                  <a:prstClr val="black"/>
                </a:solidFill>
                <a:latin typeface="Menlo-Regular" panose="020B0609030804020204" pitchFamily="49" charset="0"/>
              </a:rPr>
              <a:t>(c =&gt; </a:t>
            </a:r>
            <a:r>
              <a:rPr lang="en-US" dirty="0" err="1">
                <a:solidFill>
                  <a:prstClr val="black"/>
                </a:solidFill>
                <a:latin typeface="Menlo-Regular" panose="020B0609030804020204" pitchFamily="49" charset="0"/>
              </a:rPr>
              <a:t>c.SocialSecurityCode</a:t>
            </a:r>
            <a:r>
              <a:rPr lang="en-US" dirty="0">
                <a:solidFill>
                  <a:prstClr val="black"/>
                </a:solidFill>
                <a:latin typeface="Menlo-Regular" panose="020B0609030804020204" pitchFamily="49" charset="0"/>
              </a:rPr>
              <a:t>);</a:t>
            </a:r>
          </a:p>
          <a:p>
            <a:r>
              <a:rPr lang="en-US" dirty="0">
                <a:solidFill>
                  <a:prstClr val="black"/>
                </a:solidFill>
                <a:latin typeface="Menlo-Regular" panose="020B0609030804020204" pitchFamily="49" charset="0"/>
              </a:rPr>
              <a:t>    }</a:t>
            </a:r>
          </a:p>
          <a:p>
            <a:r>
              <a:rPr lang="en-US" dirty="0">
                <a:solidFill>
                  <a:prstClr val="black"/>
                </a:solidFill>
                <a:latin typeface="Menlo-Regular" panose="020B0609030804020204" pitchFamily="49" charset="0"/>
              </a:rPr>
              <a:t>}</a:t>
            </a:r>
            <a:endParaRPr lang="en-US" dirty="0"/>
          </a:p>
        </p:txBody>
      </p:sp>
    </p:spTree>
    <p:extLst>
      <p:ext uri="{BB962C8B-B14F-4D97-AF65-F5344CB8AC3E}">
        <p14:creationId xmlns:p14="http://schemas.microsoft.com/office/powerpoint/2010/main" val="95880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2D4-1A7C-9447-B667-4FDA25FD8FFD}"/>
              </a:ext>
            </a:extLst>
          </p:cNvPr>
          <p:cNvSpPr>
            <a:spLocks noGrp="1"/>
          </p:cNvSpPr>
          <p:nvPr>
            <p:ph type="title"/>
          </p:nvPr>
        </p:nvSpPr>
        <p:spPr/>
        <p:txBody>
          <a:bodyPr/>
          <a:lstStyle/>
          <a:p>
            <a:r>
              <a:rPr lang="en-US" dirty="0"/>
              <a:t>EF – Primary Key (PK)</a:t>
            </a:r>
          </a:p>
        </p:txBody>
      </p:sp>
      <p:sp>
        <p:nvSpPr>
          <p:cNvPr id="3" name="Content Placeholder 2">
            <a:extLst>
              <a:ext uri="{FF2B5EF4-FFF2-40B4-BE49-F238E27FC236}">
                <a16:creationId xmlns:a16="http://schemas.microsoft.com/office/drawing/2014/main" id="{9DBC34C5-DD3E-3043-A54A-35E32058117F}"/>
              </a:ext>
            </a:extLst>
          </p:cNvPr>
          <p:cNvSpPr>
            <a:spLocks noGrp="1"/>
          </p:cNvSpPr>
          <p:nvPr>
            <p:ph idx="1"/>
          </p:nvPr>
        </p:nvSpPr>
        <p:spPr/>
        <p:txBody>
          <a:bodyPr/>
          <a:lstStyle/>
          <a:p>
            <a:r>
              <a:rPr lang="en-US" b="1" dirty="0"/>
              <a:t>Mandatory in EF!</a:t>
            </a:r>
          </a:p>
          <a:p>
            <a:r>
              <a:rPr lang="en-US" dirty="0"/>
              <a:t>By convention, a property named </a:t>
            </a:r>
            <a:r>
              <a:rPr lang="en-US" b="1" dirty="0"/>
              <a:t>Id</a:t>
            </a:r>
            <a:r>
              <a:rPr lang="en-US" dirty="0"/>
              <a:t> or </a:t>
            </a:r>
            <a:r>
              <a:rPr lang="en-US" b="1" dirty="0"/>
              <a:t>&lt;type name&gt;Id </a:t>
            </a:r>
            <a:r>
              <a:rPr lang="en-US" dirty="0"/>
              <a:t>will be configured as the key of an entity.</a:t>
            </a:r>
          </a:p>
          <a:p>
            <a:endParaRPr lang="en-US" dirty="0"/>
          </a:p>
          <a:p>
            <a:r>
              <a:rPr lang="en-US" dirty="0"/>
              <a:t>Data Annotations</a:t>
            </a:r>
            <a:br>
              <a:rPr lang="en-US" dirty="0"/>
            </a:br>
            <a:r>
              <a:rPr lang="en-US" b="1" dirty="0"/>
              <a:t>[Key]</a:t>
            </a:r>
          </a:p>
          <a:p>
            <a:endParaRPr lang="en-US" b="1" dirty="0"/>
          </a:p>
          <a:p>
            <a:r>
              <a:rPr lang="en-US" dirty="0"/>
              <a:t>Fluent </a:t>
            </a:r>
            <a:r>
              <a:rPr lang="en-US" dirty="0" err="1"/>
              <a:t>Api</a:t>
            </a:r>
            <a:br>
              <a:rPr lang="en-US" dirty="0"/>
            </a:br>
            <a:r>
              <a:rPr lang="en-US" b="1" dirty="0" err="1"/>
              <a:t>modelBuilder.Entity</a:t>
            </a:r>
            <a:r>
              <a:rPr lang="en-US" b="1" dirty="0"/>
              <a:t>&lt;Person&gt;() .</a:t>
            </a:r>
            <a:r>
              <a:rPr lang="en-US" b="1" dirty="0" err="1"/>
              <a:t>HasKey</a:t>
            </a:r>
            <a:r>
              <a:rPr lang="en-US" b="1" dirty="0"/>
              <a:t>(c =&gt; </a:t>
            </a:r>
            <a:r>
              <a:rPr lang="en-US" b="1" dirty="0" err="1"/>
              <a:t>c.SocialSecurityCode</a:t>
            </a:r>
            <a:r>
              <a:rPr lang="en-US" b="1" dirty="0"/>
              <a:t>);</a:t>
            </a:r>
          </a:p>
          <a:p>
            <a:endParaRPr lang="en-US" dirty="0"/>
          </a:p>
        </p:txBody>
      </p:sp>
      <p:sp>
        <p:nvSpPr>
          <p:cNvPr id="4" name="Slide Number Placeholder 3">
            <a:extLst>
              <a:ext uri="{FF2B5EF4-FFF2-40B4-BE49-F238E27FC236}">
                <a16:creationId xmlns:a16="http://schemas.microsoft.com/office/drawing/2014/main" id="{1A97EBFF-D3D8-A441-B031-01CAE89480CC}"/>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641196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8922</TotalTime>
  <Words>2450</Words>
  <Application>Microsoft Macintosh PowerPoint</Application>
  <PresentationFormat>Widescreen</PresentationFormat>
  <Paragraphs>344</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Century Gothic</vt:lpstr>
      <vt:lpstr>Courier</vt:lpstr>
      <vt:lpstr>Courier-Bold</vt:lpstr>
      <vt:lpstr>Menlo</vt:lpstr>
      <vt:lpstr>Menlo-Regular</vt:lpstr>
      <vt:lpstr>Wingdings 3</vt:lpstr>
      <vt:lpstr>Ion</vt:lpstr>
      <vt:lpstr>Building Distributed Systems – ICD0009 Network Applications II: Distributed Systems – I371</vt:lpstr>
      <vt:lpstr>Object Relational Mapper</vt:lpstr>
      <vt:lpstr>Object Relational Mapper</vt:lpstr>
      <vt:lpstr>Entity Framework</vt:lpstr>
      <vt:lpstr>EF – Database First/Code First</vt:lpstr>
      <vt:lpstr>EF – Fluent Interface / Fluent Api</vt:lpstr>
      <vt:lpstr>EF - The Model</vt:lpstr>
      <vt:lpstr>EF - Configuring</vt:lpstr>
      <vt:lpstr>EF – Primary Key (PK)</vt:lpstr>
      <vt:lpstr>EF – Primary Key - Composite</vt:lpstr>
      <vt:lpstr>EF – Alternate Keys</vt:lpstr>
      <vt:lpstr>EF – Generated values</vt:lpstr>
      <vt:lpstr>EF – Generated values</vt:lpstr>
      <vt:lpstr>EF – Generated values</vt:lpstr>
      <vt:lpstr>EF – Generated values</vt:lpstr>
      <vt:lpstr>EF - Required and Optional </vt:lpstr>
      <vt:lpstr>EF - Required and Optional </vt:lpstr>
      <vt:lpstr>EF – Maximum Length</vt:lpstr>
      <vt:lpstr>EF - Maximum Length</vt:lpstr>
      <vt:lpstr>EF – Shadow Properties</vt:lpstr>
      <vt:lpstr>EF – Shadow Properties</vt:lpstr>
      <vt:lpstr>EF – Shadow Properties</vt:lpstr>
      <vt:lpstr>EF – Including and Excluding Types</vt:lpstr>
      <vt:lpstr>EF – Including and Excluding Properties</vt:lpstr>
      <vt:lpstr>EF - Relationships</vt:lpstr>
      <vt:lpstr>EF - Relationships</vt:lpstr>
      <vt:lpstr>EF - Relationships</vt:lpstr>
      <vt:lpstr>EF - Relationships</vt:lpstr>
      <vt:lpstr>EF - Relationships</vt:lpstr>
      <vt:lpstr>EF - Relationships</vt:lpstr>
      <vt:lpstr>EF - Relationships</vt:lpstr>
      <vt:lpstr>EF - Relationships</vt:lpstr>
      <vt:lpstr>EF - Relationships</vt:lpstr>
      <vt:lpstr>EF - Relationships</vt:lpstr>
      <vt:lpstr>EF - Relationships</vt:lpstr>
      <vt:lpstr>EF - Relationships</vt:lpstr>
      <vt:lpstr>EF - Relationships</vt:lpstr>
      <vt:lpstr>EF - Relationships</vt:lpstr>
      <vt:lpstr>EF - Indexes</vt:lpstr>
      <vt:lpstr>EF – Table Mapping</vt:lpstr>
      <vt:lpstr>EF – Column Mapping</vt:lpstr>
      <vt:lpstr>EF - Data types</vt:lpstr>
      <vt:lpstr>EF – Default values</vt:lpstr>
      <vt:lpstr>EF – Advanced topics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101</cp:revision>
  <dcterms:created xsi:type="dcterms:W3CDTF">2015-10-15T12:35:18Z</dcterms:created>
  <dcterms:modified xsi:type="dcterms:W3CDTF">2019-02-18T10:35:42Z</dcterms:modified>
</cp:coreProperties>
</file>