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62" r:id="rId15"/>
    <p:sldId id="2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p:cViewPr varScale="1">
        <p:scale>
          <a:sx n="180" d="100"/>
          <a:sy n="180" d="100"/>
        </p:scale>
        <p:origin x="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17.02.19</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8AC89-E45F-D64D-B8F3-76DCC7BAD6A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B4CF9D-99A5-F74E-8FB6-E23122EA7CDC}"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2122132-AE74-854E-A35B-513CD6CBBC6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929DEBC-90CA-CA42-975C-CA9A0A1033D8}"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FEB7F-23D1-8D46-95BC-1E54EACAB39E}"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F89E98-4525-AE4E-A379-CAEE7222AABC}" type="datetime1">
              <a:rPr lang="en-US" smtClean="0"/>
              <a:t>2/17/19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BF3E31-0CDD-EA4D-8898-548E2F13753F}" type="datetime1">
              <a:rPr lang="en-US" smtClean="0"/>
              <a:t>2/17/19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EC81B-C360-5A4B-A7C2-4E2DE8EFC73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26B6E-0D81-7D4D-95BF-FC0E2C97C764}"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3CA3F-205E-6F45-8556-9C585E0FBE77}"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0BA70-24EF-6E4D-9A9B-D2CAC3C67582}"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E15F2-AC9C-F04B-B5B5-77D9DCEDE61F}"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B3307-0DC9-684A-A600-08A21123502B}" type="datetime1">
              <a:rPr lang="en-US" smtClean="0"/>
              <a:t>2/17/19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9195A10-20BA-794E-B313-9857DE2C1367}" type="datetime1">
              <a:rPr lang="en-US" smtClean="0"/>
              <a:t>2/17/19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8B8449-FDE4-CA40-BD55-93F5EE1CA69A}" type="datetime1">
              <a:rPr lang="en-US" smtClean="0"/>
              <a:t>2/17/19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355887A-33F6-944E-A7A0-2973D2885105}" type="datetime1">
              <a:rPr lang="en-US" smtClean="0"/>
              <a:t>2/17/19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DCBD52-B78E-DE48-8D72-015352D59942}"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6367DF-7645-4E46-9E78-F99963985D0D}" type="datetime1">
              <a:rPr lang="en-US" smtClean="0"/>
              <a:t>2/17/19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8825658" cy="4282529"/>
          </a:xfrm>
        </p:spPr>
        <p:txBody>
          <a:bodyPr/>
          <a:lstStyle/>
          <a:p>
            <a:r>
              <a:rPr lang="et-EE" sz="6000" dirty="0" err="1"/>
              <a:t>Building</a:t>
            </a:r>
            <a:r>
              <a:rPr lang="et-EE" sz="6000" dirty="0"/>
              <a:t> </a:t>
            </a:r>
            <a:r>
              <a:rPr lang="et-EE" sz="6000" dirty="0" err="1"/>
              <a:t>Distributed</a:t>
            </a:r>
            <a:r>
              <a:rPr lang="et-EE" sz="6000" dirty="0"/>
              <a:t> </a:t>
            </a:r>
            <a:r>
              <a:rPr lang="et-EE" sz="6000" dirty="0" err="1"/>
              <a:t>Systems</a:t>
            </a:r>
            <a:r>
              <a:rPr lang="et-EE" sz="6000" dirty="0"/>
              <a:t> – ICD0009</a:t>
            </a:r>
            <a:br>
              <a:rPr lang="et-EE" sz="6000" dirty="0"/>
            </a:br>
            <a:r>
              <a:rPr lang="et-EE" sz="6000" dirty="0"/>
              <a:t>Network </a:t>
            </a:r>
            <a:r>
              <a:rPr lang="et-EE" sz="6000" dirty="0" err="1"/>
              <a:t>Applications</a:t>
            </a:r>
            <a:r>
              <a:rPr lang="et-EE" sz="6000" dirty="0"/>
              <a:t> II: </a:t>
            </a:r>
            <a:r>
              <a:rPr lang="et-EE" sz="6000" dirty="0" err="1"/>
              <a:t>Distributed</a:t>
            </a:r>
            <a:r>
              <a:rPr lang="et-EE" sz="6000" dirty="0"/>
              <a:t> </a:t>
            </a:r>
            <a:r>
              <a:rPr lang="et-EE" sz="6000" dirty="0" err="1"/>
              <a:t>Systems</a:t>
            </a:r>
            <a:r>
              <a:rPr lang="et-EE" sz="6000" dirty="0"/>
              <a:t> – I371</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a:t>TalTech </a:t>
            </a:r>
            <a:r>
              <a:rPr lang="en-US" cap="none" dirty="0"/>
              <a:t>IT College, Andres Käver, 2018-2019, Spring semester</a:t>
            </a:r>
          </a:p>
          <a:p>
            <a:r>
              <a:rPr lang="en-US" cap="none" dirty="0"/>
              <a:t>Web: http://enos.Itcollege.ee/~</a:t>
            </a:r>
            <a:r>
              <a:rPr lang="en-US" cap="none" dirty="0" err="1"/>
              <a:t>akaver</a:t>
            </a:r>
            <a:r>
              <a:rPr lang="en-US" cap="none" dirty="0"/>
              <a:t>/</a:t>
            </a:r>
            <a:r>
              <a:rPr lang="en-US" cap="none" dirty="0" err="1"/>
              <a:t>DistributedSystems</a:t>
            </a:r>
            <a:endParaRPr lang="en-US" cap="none" dirty="0"/>
          </a:p>
          <a:p>
            <a:r>
              <a:rPr lang="en-US" cap="none" dirty="0"/>
              <a:t>Skype: </a:t>
            </a:r>
            <a:r>
              <a:rPr lang="en-US" b="1" cap="none" dirty="0"/>
              <a:t>akaver</a:t>
            </a:r>
            <a:r>
              <a:rPr lang="en-US" cap="none" dirty="0"/>
              <a:t>   Email: </a:t>
            </a:r>
            <a:r>
              <a:rPr lang="en-US" b="1" cap="none" dirty="0">
                <a:hlinkClick r:id="rId2"/>
              </a:rPr>
              <a:t>akaver@itcollege.ee</a:t>
            </a:r>
            <a:endParaRPr lang="en-US" b="1" cap="none" dirty="0"/>
          </a:p>
          <a:p>
            <a:endParaRPr lang="en-US" cap="none" dirty="0"/>
          </a:p>
        </p:txBody>
      </p:sp>
      <p:pic>
        <p:nvPicPr>
          <p:cNvPr id="2" name="Picture 1"/>
          <p:cNvPicPr>
            <a:picLocks noChangeAspect="1"/>
          </p:cNvPicPr>
          <p:nvPr/>
        </p:nvPicPr>
        <p:blipFill>
          <a:blip r:embed="rId3"/>
          <a:stretch>
            <a:fillRect/>
          </a:stretch>
        </p:blipFill>
        <p:spPr>
          <a:xfrm>
            <a:off x="8870302" y="1"/>
            <a:ext cx="3321698" cy="180848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Raw SQL queries</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a:xfrm>
            <a:off x="1103312" y="2052918"/>
            <a:ext cx="10087427" cy="4195481"/>
          </a:xfrm>
        </p:spPr>
        <p:txBody>
          <a:bodyPr/>
          <a:lstStyle/>
          <a:p>
            <a:r>
              <a:rPr lang="en-US" dirty="0"/>
              <a:t>You can use the </a:t>
            </a:r>
            <a:r>
              <a:rPr lang="en-US" i="1" dirty="0" err="1"/>
              <a:t>FromSql</a:t>
            </a:r>
            <a:r>
              <a:rPr lang="en-US" dirty="0"/>
              <a:t> extension method to begin a LINQ query based on a raw SQL query.</a:t>
            </a:r>
            <a:br>
              <a:rPr lang="en-US" dirty="0"/>
            </a:br>
            <a:br>
              <a:rPr lang="en-US" dirty="0"/>
            </a:br>
            <a:r>
              <a:rPr lang="en-US" dirty="0" err="1"/>
              <a:t>var</a:t>
            </a:r>
            <a:r>
              <a:rPr lang="en-US" dirty="0"/>
              <a:t> persons = </a:t>
            </a:r>
            <a:r>
              <a:rPr lang="en-US" dirty="0" err="1"/>
              <a:t>context.Persons</a:t>
            </a:r>
            <a:r>
              <a:rPr lang="en-US" dirty="0"/>
              <a:t> .</a:t>
            </a:r>
            <a:r>
              <a:rPr lang="en-US" dirty="0" err="1"/>
              <a:t>FromSql</a:t>
            </a:r>
            <a:r>
              <a:rPr lang="en-US" dirty="0"/>
              <a:t>("SELECT * FROM Persons") .</a:t>
            </a:r>
            <a:r>
              <a:rPr lang="en-US" dirty="0" err="1"/>
              <a:t>ToList</a:t>
            </a:r>
            <a:r>
              <a:rPr lang="en-US" dirty="0"/>
              <a:t>();</a:t>
            </a:r>
            <a:br>
              <a:rPr lang="en-US" dirty="0"/>
            </a:br>
            <a:br>
              <a:rPr lang="en-US" dirty="0"/>
            </a:br>
            <a:r>
              <a:rPr lang="en-US" dirty="0" err="1"/>
              <a:t>var</a:t>
            </a:r>
            <a:r>
              <a:rPr lang="en-US" dirty="0"/>
              <a:t> persons = </a:t>
            </a:r>
            <a:r>
              <a:rPr lang="en-US" dirty="0" err="1"/>
              <a:t>context.Persons</a:t>
            </a:r>
            <a:r>
              <a:rPr lang="en-US" dirty="0"/>
              <a:t> .</a:t>
            </a:r>
            <a:r>
              <a:rPr lang="en-US" dirty="0" err="1"/>
              <a:t>FromSql</a:t>
            </a:r>
            <a:r>
              <a:rPr lang="en-US" dirty="0"/>
              <a:t>("SELECT * FROM Persons WHERE FirstName LIKE ‘%{0}%’”, username) .</a:t>
            </a:r>
            <a:r>
              <a:rPr lang="en-US" dirty="0" err="1"/>
              <a:t>ToList</a:t>
            </a:r>
            <a:r>
              <a:rPr lang="en-US" dirty="0"/>
              <a:t>();</a:t>
            </a:r>
            <a:br>
              <a:rPr lang="en-US" dirty="0"/>
            </a:br>
            <a:br>
              <a:rPr lang="en-US" dirty="0"/>
            </a:br>
            <a:r>
              <a:rPr lang="en-US" dirty="0" err="1"/>
              <a:t>var</a:t>
            </a:r>
            <a:r>
              <a:rPr lang="en-US" dirty="0"/>
              <a:t> persons = </a:t>
            </a:r>
            <a:r>
              <a:rPr lang="en-US" dirty="0" err="1"/>
              <a:t>context.Persons</a:t>
            </a:r>
            <a:r>
              <a:rPr lang="en-US" dirty="0"/>
              <a:t> .</a:t>
            </a:r>
            <a:r>
              <a:rPr lang="en-US" dirty="0" err="1"/>
              <a:t>FromSql</a:t>
            </a:r>
            <a:r>
              <a:rPr lang="en-US" dirty="0"/>
              <a:t>($"SELECT * FROM Persons WHERE FirstName LIKE ‘%{username}%’") .</a:t>
            </a:r>
            <a:r>
              <a:rPr lang="en-US" dirty="0" err="1"/>
              <a:t>ToList</a:t>
            </a:r>
            <a:r>
              <a:rPr lang="en-US" dirty="0"/>
              <a:t>();</a:t>
            </a:r>
          </a:p>
          <a:p>
            <a:endParaRPr lang="en-US"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69382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Raw SQL queries</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Composing with LINQ</a:t>
            </a:r>
          </a:p>
          <a:p>
            <a:pPr lvl="1"/>
            <a:r>
              <a:rPr lang="en-US" dirty="0"/>
              <a:t>If the SQL query can be composed on in the database, then you can compose on top of the initial raw SQL query using LINQ operators. SQL queries that can be composed on begin with the SELECT keyword.</a:t>
            </a:r>
          </a:p>
          <a:p>
            <a:r>
              <a:rPr lang="en-US" dirty="0"/>
              <a:t>Change Tracking</a:t>
            </a:r>
          </a:p>
          <a:p>
            <a:pPr lvl="1"/>
            <a:r>
              <a:rPr lang="en-US" dirty="0"/>
              <a:t>As usual</a:t>
            </a:r>
          </a:p>
          <a:p>
            <a:r>
              <a:rPr lang="en-US" dirty="0"/>
              <a:t>Including related data</a:t>
            </a:r>
          </a:p>
          <a:p>
            <a:pPr lvl="1"/>
            <a:r>
              <a:rPr lang="en-US" dirty="0"/>
              <a:t>As usual</a:t>
            </a:r>
          </a:p>
          <a:p>
            <a:endParaRPr lang="en-US"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87896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a:t>
            </a:r>
            <a:r>
              <a:rPr lang="en-US" dirty="0" err="1"/>
              <a:t>Async</a:t>
            </a:r>
            <a:r>
              <a:rPr lang="en-US" dirty="0"/>
              <a:t> operations</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Asynchronous operations avoid blocking a thread while the query is executed in the database. </a:t>
            </a:r>
          </a:p>
          <a:p>
            <a:r>
              <a:rPr lang="en-US" dirty="0"/>
              <a:t>This can be useful to avoid freezing the UI of a thick-client application. </a:t>
            </a:r>
          </a:p>
          <a:p>
            <a:r>
              <a:rPr lang="en-US" dirty="0"/>
              <a:t>Asynchronous operations can also increase throughput in a web application, where the thread can be freed up to service other requests while the database operation completes.</a:t>
            </a:r>
          </a:p>
          <a:p>
            <a:r>
              <a:rPr lang="en-US" dirty="0"/>
              <a:t>EF Core </a:t>
            </a:r>
            <a:r>
              <a:rPr lang="en-US" b="1" dirty="0"/>
              <a:t>does not </a:t>
            </a:r>
            <a:r>
              <a:rPr lang="en-US" dirty="0"/>
              <a:t>support multiple parallel operations being run on </a:t>
            </a:r>
            <a:r>
              <a:rPr lang="en-US" b="1" dirty="0"/>
              <a:t>the same context instance</a:t>
            </a:r>
            <a:r>
              <a:rPr lang="en-US" dirty="0"/>
              <a:t>. You should always wait for an operation to complete before beginning the next operation. This is typically done by using the await keyword on each asynchronous operation.</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1486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Global Query Filters</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Global query filters are LINQ query </a:t>
            </a:r>
            <a:r>
              <a:rPr lang="en-US" b="1" dirty="0"/>
              <a:t>predicates</a:t>
            </a:r>
            <a:r>
              <a:rPr lang="en-US" dirty="0"/>
              <a:t> (a </a:t>
            </a:r>
            <a:r>
              <a:rPr lang="en-US" dirty="0" err="1"/>
              <a:t>boolean</a:t>
            </a:r>
            <a:r>
              <a:rPr lang="en-US" dirty="0"/>
              <a:t> expression typically passed to the LINQ </a:t>
            </a:r>
            <a:r>
              <a:rPr lang="en-US" b="1" i="1" dirty="0"/>
              <a:t>Where</a:t>
            </a:r>
            <a:r>
              <a:rPr lang="en-US" dirty="0"/>
              <a:t> query operator) applied to Entity Types in the metadata model (usually in </a:t>
            </a:r>
            <a:r>
              <a:rPr lang="en-US" i="1" dirty="0" err="1"/>
              <a:t>OnModelCreating</a:t>
            </a:r>
            <a:r>
              <a:rPr lang="en-US" dirty="0"/>
              <a:t>). </a:t>
            </a:r>
          </a:p>
          <a:p>
            <a:r>
              <a:rPr lang="en-US" dirty="0"/>
              <a:t>Such filters are automatically applied to any LINQ queries involving those Entity Types, including Entity Types referenced indirectly, such as through the use of Include or direct navigation property references.</a:t>
            </a:r>
          </a:p>
          <a:p>
            <a:r>
              <a:rPr lang="en-US" dirty="0"/>
              <a:t>Soft-delete</a:t>
            </a:r>
            <a:br>
              <a:rPr lang="en-US" dirty="0"/>
            </a:br>
            <a:r>
              <a:rPr lang="en-US" dirty="0" err="1"/>
              <a:t>modelBuilder.Entity</a:t>
            </a:r>
            <a:r>
              <a:rPr lang="en-US" dirty="0"/>
              <a:t>&lt;Person&gt;().</a:t>
            </a:r>
            <a:r>
              <a:rPr lang="en-US" dirty="0" err="1"/>
              <a:t>HasQueryFilter</a:t>
            </a:r>
            <a:r>
              <a:rPr lang="en-US" dirty="0"/>
              <a:t>(p =&gt; !</a:t>
            </a:r>
            <a:r>
              <a:rPr lang="en-US" dirty="0" err="1"/>
              <a:t>p.IsDeleted</a:t>
            </a:r>
            <a:r>
              <a:rPr lang="en-US" dirty="0"/>
              <a:t>);</a:t>
            </a:r>
          </a:p>
          <a:p>
            <a:r>
              <a:rPr lang="en-US" dirty="0"/>
              <a:t>Disabling filters</a:t>
            </a:r>
            <a:br>
              <a:rPr lang="en-US" dirty="0"/>
            </a:br>
            <a:r>
              <a:rPr lang="en-US" dirty="0" err="1"/>
              <a:t>var</a:t>
            </a:r>
            <a:r>
              <a:rPr lang="en-US" dirty="0"/>
              <a:t>  persons = </a:t>
            </a:r>
            <a:r>
              <a:rPr lang="en-US" dirty="0" err="1"/>
              <a:t>db.Persons</a:t>
            </a:r>
            <a:br>
              <a:rPr lang="en-US" dirty="0"/>
            </a:br>
            <a:r>
              <a:rPr lang="en-US" dirty="0"/>
              <a:t>		.Include(p =&gt; </a:t>
            </a:r>
            <a:r>
              <a:rPr lang="en-US" dirty="0" err="1"/>
              <a:t>p.Contacts</a:t>
            </a:r>
            <a:r>
              <a:rPr lang="en-US" dirty="0"/>
              <a:t>).</a:t>
            </a:r>
            <a:r>
              <a:rPr lang="en-US" dirty="0" err="1"/>
              <a:t>IgnoreQueryFilters</a:t>
            </a:r>
            <a:r>
              <a:rPr lang="en-US" dirty="0"/>
              <a:t>() .</a:t>
            </a:r>
            <a:r>
              <a:rPr lang="en-US" dirty="0" err="1"/>
              <a:t>ToList</a:t>
            </a:r>
            <a:r>
              <a:rPr lang="en-US" dirty="0"/>
              <a:t>();</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66352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pic>
        <p:nvPicPr>
          <p:cNvPr id="5" name="Picture 4"/>
          <p:cNvPicPr>
            <a:picLocks noChangeAspect="1"/>
          </p:cNvPicPr>
          <p:nvPr/>
        </p:nvPicPr>
        <p:blipFill>
          <a:blip r:embed="rId2"/>
          <a:stretch>
            <a:fillRect/>
          </a:stretch>
        </p:blipFill>
        <p:spPr>
          <a:xfrm>
            <a:off x="721568" y="553618"/>
            <a:ext cx="10671172" cy="5809860"/>
          </a:xfrm>
          <a:prstGeom prst="rect">
            <a:avLst/>
          </a:prstGeom>
        </p:spPr>
      </p:pic>
    </p:spTree>
    <p:extLst>
      <p:ext uri="{BB962C8B-B14F-4D97-AF65-F5344CB8AC3E}">
        <p14:creationId xmlns:p14="http://schemas.microsoft.com/office/powerpoint/2010/main" val="193758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5982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Querying data</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Entity Framework Core uses Language Integrated Query (LINQ) to query data from the database. LINQ allows you to use C# (or your .NET language of choice) to write strongly typed queries based on your derived context and entity classes. A representation of the LINQ query is passed to the database provider, to be translated in database-specific query language (for example, SQL for a relational database).</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97571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Query Basics</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err="1"/>
              <a:t>var</a:t>
            </a:r>
            <a:r>
              <a:rPr lang="en-US" dirty="0"/>
              <a:t> persons = </a:t>
            </a:r>
            <a:r>
              <a:rPr lang="en-US" dirty="0" err="1"/>
              <a:t>context.Persons.ToList</a:t>
            </a:r>
            <a:r>
              <a:rPr lang="en-US" dirty="0"/>
              <a:t>();</a:t>
            </a:r>
          </a:p>
          <a:p>
            <a:r>
              <a:rPr lang="en-US" dirty="0" err="1"/>
              <a:t>var</a:t>
            </a:r>
            <a:r>
              <a:rPr lang="en-US" dirty="0"/>
              <a:t> person = </a:t>
            </a:r>
            <a:r>
              <a:rPr lang="en-US" dirty="0" err="1"/>
              <a:t>context.Persons</a:t>
            </a:r>
            <a:r>
              <a:rPr lang="en-US" dirty="0"/>
              <a:t> .Single(p =&gt; </a:t>
            </a:r>
            <a:r>
              <a:rPr lang="en-US" dirty="0" err="1"/>
              <a:t>p.PersonId</a:t>
            </a:r>
            <a:r>
              <a:rPr lang="en-US" dirty="0"/>
              <a:t> == 1);</a:t>
            </a:r>
          </a:p>
          <a:p>
            <a:r>
              <a:rPr lang="en-US" dirty="0" err="1"/>
              <a:t>var</a:t>
            </a:r>
            <a:r>
              <a:rPr lang="en-US" dirty="0"/>
              <a:t> persons = </a:t>
            </a:r>
            <a:r>
              <a:rPr lang="en-US" dirty="0" err="1"/>
              <a:t>context.Persons</a:t>
            </a:r>
            <a:br>
              <a:rPr lang="en-US" dirty="0"/>
            </a:br>
            <a:r>
              <a:rPr lang="en-US" dirty="0"/>
              <a:t>		.Where(b =&gt; </a:t>
            </a:r>
            <a:r>
              <a:rPr lang="en-US" dirty="0" err="1"/>
              <a:t>b.FirstName.Contains</a:t>
            </a:r>
            <a:r>
              <a:rPr lang="en-US" dirty="0"/>
              <a:t>(”</a:t>
            </a:r>
            <a:r>
              <a:rPr lang="en-US" dirty="0" err="1"/>
              <a:t>ndres</a:t>
            </a:r>
            <a:r>
              <a:rPr lang="en-US" dirty="0"/>
              <a:t>")) .</a:t>
            </a:r>
            <a:r>
              <a:rPr lang="en-US" dirty="0" err="1"/>
              <a:t>ToList</a:t>
            </a:r>
            <a:r>
              <a:rPr lang="en-US" dirty="0"/>
              <a:t>();</a:t>
            </a:r>
          </a:p>
          <a:p>
            <a:endParaRPr lang="en-US" dirty="0"/>
          </a:p>
          <a:p>
            <a:endParaRPr lang="en-US" dirty="0"/>
          </a:p>
          <a:p>
            <a:r>
              <a:rPr lang="en-US" dirty="0" err="1"/>
              <a:t>Linq</a:t>
            </a:r>
            <a:r>
              <a:rPr lang="en-US" dirty="0"/>
              <a:t> lecture – upcoming….</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71015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Loading related data</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Eager loading (joins)</a:t>
            </a:r>
          </a:p>
          <a:p>
            <a:pPr lvl="1"/>
            <a:r>
              <a:rPr lang="en-US" dirty="0"/>
              <a:t>Include and </a:t>
            </a:r>
            <a:r>
              <a:rPr lang="en-US" dirty="0" err="1"/>
              <a:t>ThenInclude</a:t>
            </a:r>
            <a:endParaRPr lang="en-US" dirty="0"/>
          </a:p>
          <a:p>
            <a:pPr lvl="1"/>
            <a:r>
              <a:rPr lang="en-US" dirty="0"/>
              <a:t>Include always starts from the top of the graph</a:t>
            </a:r>
          </a:p>
          <a:p>
            <a:pPr lvl="1"/>
            <a:r>
              <a:rPr lang="en-US" dirty="0"/>
              <a:t>You can go several levels down with more </a:t>
            </a:r>
            <a:r>
              <a:rPr lang="en-US" dirty="0" err="1"/>
              <a:t>ThenIncludes</a:t>
            </a:r>
            <a:endParaRPr lang="en-US" dirty="0"/>
          </a:p>
          <a:p>
            <a:pPr lvl="1"/>
            <a:endParaRPr lang="en-US"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3</a:t>
            </a:fld>
            <a:endParaRPr lang="en-US" dirty="0"/>
          </a:p>
        </p:txBody>
      </p:sp>
      <p:sp>
        <p:nvSpPr>
          <p:cNvPr id="5" name="TextBox 4">
            <a:extLst>
              <a:ext uri="{FF2B5EF4-FFF2-40B4-BE49-F238E27FC236}">
                <a16:creationId xmlns:a16="http://schemas.microsoft.com/office/drawing/2014/main" id="{90FC7C9B-413E-8D48-B2BE-4AD40EE2A8E4}"/>
              </a:ext>
            </a:extLst>
          </p:cNvPr>
          <p:cNvSpPr txBox="1"/>
          <p:nvPr/>
        </p:nvSpPr>
        <p:spPr>
          <a:xfrm>
            <a:off x="4334835" y="4150658"/>
            <a:ext cx="7201786" cy="2031325"/>
          </a:xfrm>
          <a:prstGeom prst="rect">
            <a:avLst/>
          </a:prstGeom>
          <a:solidFill>
            <a:schemeClr val="tx1"/>
          </a:solidFill>
        </p:spPr>
        <p:txBody>
          <a:bodyPr wrap="square" rtlCol="0">
            <a:spAutoFit/>
          </a:bodyPr>
          <a:lstStyle/>
          <a:p>
            <a:r>
              <a:rPr lang="en-US" dirty="0" err="1">
                <a:solidFill>
                  <a:srgbClr val="0000FC"/>
                </a:solidFill>
                <a:latin typeface="Menlo-Regular" panose="020B0609030804020204" pitchFamily="49" charset="0"/>
              </a:rPr>
              <a:t>var</a:t>
            </a:r>
            <a:r>
              <a:rPr lang="en-US" dirty="0">
                <a:solidFill>
                  <a:prstClr val="black"/>
                </a:solidFill>
                <a:latin typeface="Menlo-Regular" panose="020B0609030804020204" pitchFamily="49" charset="0"/>
              </a:rPr>
              <a:t> persons = </a:t>
            </a:r>
            <a:r>
              <a:rPr lang="en-US" dirty="0" err="1">
                <a:solidFill>
                  <a:prstClr val="black"/>
                </a:solidFill>
                <a:latin typeface="Menlo-Regular" panose="020B0609030804020204" pitchFamily="49" charset="0"/>
              </a:rPr>
              <a:t>context.Persons</a:t>
            </a:r>
            <a:endParaRPr lang="en-US" dirty="0">
              <a:solidFill>
                <a:prstClr val="black"/>
              </a:solidFill>
              <a:latin typeface="Menlo-Regular" panose="020B0609030804020204" pitchFamily="49" charset="0"/>
            </a:endParaRPr>
          </a:p>
          <a:p>
            <a:r>
              <a:rPr lang="en-US" dirty="0">
                <a:solidFill>
                  <a:prstClr val="black"/>
                </a:solidFill>
                <a:latin typeface="Menlo-Regular" panose="020B0609030804020204" pitchFamily="49" charset="0"/>
              </a:rPr>
              <a:t>        .Include(p =&gt; </a:t>
            </a:r>
            <a:r>
              <a:rPr lang="en-US" dirty="0" err="1">
                <a:solidFill>
                  <a:prstClr val="black"/>
                </a:solidFill>
                <a:latin typeface="Menlo-Regular" panose="020B0609030804020204" pitchFamily="49" charset="0"/>
              </a:rPr>
              <a:t>p.Contacts</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ThenInclude</a:t>
            </a:r>
            <a:r>
              <a:rPr lang="en-US" dirty="0">
                <a:solidFill>
                  <a:prstClr val="black"/>
                </a:solidFill>
                <a:latin typeface="Menlo-Regular" panose="020B0609030804020204" pitchFamily="49" charset="0"/>
              </a:rPr>
              <a:t>(c =&gt; </a:t>
            </a:r>
            <a:r>
              <a:rPr lang="en-US" dirty="0" err="1">
                <a:solidFill>
                  <a:prstClr val="black"/>
                </a:solidFill>
                <a:latin typeface="Menlo-Regular" panose="020B0609030804020204" pitchFamily="49" charset="0"/>
              </a:rPr>
              <a:t>c.ContactType</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ThenInclude</a:t>
            </a:r>
            <a:r>
              <a:rPr lang="en-US" dirty="0">
                <a:solidFill>
                  <a:prstClr val="black"/>
                </a:solidFill>
                <a:latin typeface="Menlo-Regular" panose="020B0609030804020204" pitchFamily="49" charset="0"/>
              </a:rPr>
              <a:t>(</a:t>
            </a:r>
            <a:r>
              <a:rPr lang="en-US" dirty="0" err="1">
                <a:solidFill>
                  <a:prstClr val="black"/>
                </a:solidFill>
                <a:latin typeface="Menlo-Regular" panose="020B0609030804020204" pitchFamily="49" charset="0"/>
              </a:rPr>
              <a:t>ct</a:t>
            </a:r>
            <a:r>
              <a:rPr lang="en-US" dirty="0">
                <a:solidFill>
                  <a:prstClr val="black"/>
                </a:solidFill>
                <a:latin typeface="Menlo-Regular" panose="020B0609030804020204" pitchFamily="49" charset="0"/>
              </a:rPr>
              <a:t> =&gt; </a:t>
            </a:r>
            <a:r>
              <a:rPr lang="en-US" dirty="0" err="1">
                <a:solidFill>
                  <a:prstClr val="black"/>
                </a:solidFill>
                <a:latin typeface="Menlo-Regular" panose="020B0609030804020204" pitchFamily="49" charset="0"/>
              </a:rPr>
              <a:t>ct.Image</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.Include(p =&gt; </a:t>
            </a:r>
            <a:r>
              <a:rPr lang="en-US" dirty="0" err="1">
                <a:solidFill>
                  <a:prstClr val="black"/>
                </a:solidFill>
                <a:latin typeface="Menlo-Regular" panose="020B0609030804020204" pitchFamily="49" charset="0"/>
              </a:rPr>
              <a:t>p.MetaData</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ThenInclude</a:t>
            </a:r>
            <a:r>
              <a:rPr lang="en-US" dirty="0">
                <a:solidFill>
                  <a:prstClr val="black"/>
                </a:solidFill>
                <a:latin typeface="Menlo-Regular" panose="020B0609030804020204" pitchFamily="49" charset="0"/>
              </a:rPr>
              <a:t>(m =&gt; </a:t>
            </a:r>
            <a:r>
              <a:rPr lang="en-US" dirty="0" err="1">
                <a:solidFill>
                  <a:prstClr val="black"/>
                </a:solidFill>
                <a:latin typeface="Menlo-Regular" panose="020B0609030804020204" pitchFamily="49" charset="0"/>
              </a:rPr>
              <a:t>m.Photo</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ToList</a:t>
            </a:r>
            <a:r>
              <a:rPr lang="en-US" dirty="0">
                <a:solidFill>
                  <a:prstClr val="black"/>
                </a:solidFill>
                <a:latin typeface="Menlo-Regular" panose="020B0609030804020204" pitchFamily="49" charset="0"/>
              </a:rPr>
              <a:t>();</a:t>
            </a:r>
            <a:endParaRPr lang="en-US" dirty="0"/>
          </a:p>
        </p:txBody>
      </p:sp>
    </p:spTree>
    <p:extLst>
      <p:ext uri="{BB962C8B-B14F-4D97-AF65-F5344CB8AC3E}">
        <p14:creationId xmlns:p14="http://schemas.microsoft.com/office/powerpoint/2010/main" val="203388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Loading related data</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Explicit loading</a:t>
            </a:r>
          </a:p>
          <a:p>
            <a:pPr lvl="1"/>
            <a:r>
              <a:rPr lang="en-US" dirty="0"/>
              <a:t>You can explicitly load a navigation property via the </a:t>
            </a:r>
            <a:r>
              <a:rPr lang="en-US" dirty="0" err="1"/>
              <a:t>DbContext.Entry</a:t>
            </a:r>
            <a:r>
              <a:rPr lang="en-US" dirty="0"/>
              <a:t>(...) API</a:t>
            </a:r>
          </a:p>
          <a:p>
            <a:pPr lvl="1"/>
            <a:endParaRPr lang="en-US" dirty="0"/>
          </a:p>
          <a:p>
            <a:pPr lvl="1"/>
            <a:r>
              <a:rPr lang="en-US" dirty="0" err="1"/>
              <a:t>context.Entry</a:t>
            </a:r>
            <a:r>
              <a:rPr lang="en-US" dirty="0"/>
              <a:t>(person).Collection(p =&gt; </a:t>
            </a:r>
            <a:r>
              <a:rPr lang="en-US" dirty="0" err="1"/>
              <a:t>p.Contacts</a:t>
            </a:r>
            <a:r>
              <a:rPr lang="en-US" dirty="0"/>
              <a:t>).Load();</a:t>
            </a:r>
          </a:p>
          <a:p>
            <a:pPr lvl="1"/>
            <a:r>
              <a:rPr lang="en-US" dirty="0" err="1"/>
              <a:t>context.Entry</a:t>
            </a:r>
            <a:r>
              <a:rPr lang="en-US" dirty="0"/>
              <a:t>(contact).Reference(c =&gt; </a:t>
            </a:r>
            <a:r>
              <a:rPr lang="en-US" dirty="0" err="1"/>
              <a:t>c.ContactType</a:t>
            </a:r>
            <a:r>
              <a:rPr lang="en-US" dirty="0"/>
              <a:t>).Load();</a:t>
            </a:r>
          </a:p>
          <a:p>
            <a:pPr lvl="1"/>
            <a:endParaRPr lang="en-US"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50725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Loading related data</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Querying related entities</a:t>
            </a:r>
          </a:p>
          <a:p>
            <a:pPr lvl="1"/>
            <a:r>
              <a:rPr lang="en-US" dirty="0"/>
              <a:t>You can also get a LINQ query that represents the contents of a navigation property.</a:t>
            </a:r>
          </a:p>
          <a:p>
            <a:pPr lvl="1"/>
            <a:r>
              <a:rPr lang="en-US" dirty="0"/>
              <a:t>This allows you to do things such as running an aggregate operator over the related entities without loading them into memory.</a:t>
            </a:r>
          </a:p>
          <a:p>
            <a:pPr lvl="1"/>
            <a:endParaRPr lang="en-US"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5</a:t>
            </a:fld>
            <a:endParaRPr lang="en-US" dirty="0"/>
          </a:p>
        </p:txBody>
      </p:sp>
      <p:sp>
        <p:nvSpPr>
          <p:cNvPr id="5" name="TextBox 4">
            <a:extLst>
              <a:ext uri="{FF2B5EF4-FFF2-40B4-BE49-F238E27FC236}">
                <a16:creationId xmlns:a16="http://schemas.microsoft.com/office/drawing/2014/main" id="{96E18687-B6CF-E849-A3C8-9018472B07A9}"/>
              </a:ext>
            </a:extLst>
          </p:cNvPr>
          <p:cNvSpPr txBox="1"/>
          <p:nvPr/>
        </p:nvSpPr>
        <p:spPr>
          <a:xfrm>
            <a:off x="1592197" y="4150658"/>
            <a:ext cx="9179442" cy="2308324"/>
          </a:xfrm>
          <a:prstGeom prst="rect">
            <a:avLst/>
          </a:prstGeom>
          <a:solidFill>
            <a:schemeClr val="tx1"/>
          </a:solidFill>
        </p:spPr>
        <p:txBody>
          <a:bodyPr wrap="square" rtlCol="0">
            <a:spAutoFit/>
          </a:bodyPr>
          <a:lstStyle/>
          <a:p>
            <a:r>
              <a:rPr lang="en-US" dirty="0" err="1">
                <a:solidFill>
                  <a:srgbClr val="0000FC"/>
                </a:solidFill>
                <a:latin typeface="Menlo-Regular" panose="020B0609030804020204" pitchFamily="49" charset="0"/>
              </a:rPr>
              <a:t>var</a:t>
            </a:r>
            <a:r>
              <a:rPr lang="en-US" dirty="0">
                <a:solidFill>
                  <a:prstClr val="black"/>
                </a:solidFill>
                <a:latin typeface="Menlo-Regular" panose="020B0609030804020204" pitchFamily="49" charset="0"/>
              </a:rPr>
              <a:t> person = </a:t>
            </a:r>
            <a:r>
              <a:rPr lang="en-US" dirty="0" err="1">
                <a:solidFill>
                  <a:prstClr val="black"/>
                </a:solidFill>
                <a:latin typeface="Menlo-Regular" panose="020B0609030804020204" pitchFamily="49" charset="0"/>
              </a:rPr>
              <a:t>context.Persons</a:t>
            </a:r>
            <a:endParaRPr lang="en-US" dirty="0">
              <a:solidFill>
                <a:prstClr val="black"/>
              </a:solidFill>
              <a:latin typeface="Menlo-Regular" panose="020B0609030804020204" pitchFamily="49" charset="0"/>
            </a:endParaRPr>
          </a:p>
          <a:p>
            <a:r>
              <a:rPr lang="en-US" dirty="0">
                <a:solidFill>
                  <a:prstClr val="black"/>
                </a:solidFill>
                <a:latin typeface="Menlo-Regular" panose="020B0609030804020204" pitchFamily="49" charset="0"/>
              </a:rPr>
              <a:t>        .Single(p =&gt; </a:t>
            </a:r>
            <a:r>
              <a:rPr lang="en-US" dirty="0" err="1">
                <a:solidFill>
                  <a:prstClr val="black"/>
                </a:solidFill>
                <a:latin typeface="Menlo-Regular" panose="020B0609030804020204" pitchFamily="49" charset="0"/>
              </a:rPr>
              <a:t>p.PersonId</a:t>
            </a:r>
            <a:r>
              <a:rPr lang="en-US" dirty="0">
                <a:solidFill>
                  <a:prstClr val="black"/>
                </a:solidFill>
                <a:latin typeface="Menlo-Regular" panose="020B0609030804020204" pitchFamily="49" charset="0"/>
              </a:rPr>
              <a:t> == 1);</a:t>
            </a:r>
          </a:p>
          <a:p>
            <a:endParaRPr lang="en-US" dirty="0">
              <a:solidFill>
                <a:prstClr val="black"/>
              </a:solidFill>
              <a:latin typeface="Menlo-Regular" panose="020B0609030804020204" pitchFamily="49" charset="0"/>
            </a:endParaRPr>
          </a:p>
          <a:p>
            <a:r>
              <a:rPr lang="en-US" dirty="0" err="1">
                <a:solidFill>
                  <a:srgbClr val="0000FC"/>
                </a:solidFill>
                <a:latin typeface="Menlo-Regular" panose="020B0609030804020204" pitchFamily="49" charset="0"/>
              </a:rPr>
              <a:t>var</a:t>
            </a:r>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skypeContacts</a:t>
            </a:r>
            <a:r>
              <a:rPr lang="en-US" dirty="0">
                <a:solidFill>
                  <a:prstClr val="black"/>
                </a:solidFill>
                <a:latin typeface="Menlo-Regular" panose="020B0609030804020204" pitchFamily="49" charset="0"/>
              </a:rPr>
              <a:t> = </a:t>
            </a:r>
            <a:r>
              <a:rPr lang="en-US" dirty="0" err="1">
                <a:solidFill>
                  <a:prstClr val="black"/>
                </a:solidFill>
                <a:latin typeface="Menlo-Regular" panose="020B0609030804020204" pitchFamily="49" charset="0"/>
              </a:rPr>
              <a:t>context.Entry</a:t>
            </a:r>
            <a:r>
              <a:rPr lang="en-US" dirty="0">
                <a:solidFill>
                  <a:prstClr val="black"/>
                </a:solidFill>
                <a:latin typeface="Menlo-Regular" panose="020B0609030804020204" pitchFamily="49" charset="0"/>
              </a:rPr>
              <a:t>(person)</a:t>
            </a:r>
          </a:p>
          <a:p>
            <a:r>
              <a:rPr lang="en-US" dirty="0">
                <a:solidFill>
                  <a:prstClr val="black"/>
                </a:solidFill>
                <a:latin typeface="Menlo-Regular" panose="020B0609030804020204" pitchFamily="49" charset="0"/>
              </a:rPr>
              <a:t>        .Collection(b =&gt; </a:t>
            </a:r>
            <a:r>
              <a:rPr lang="en-US" dirty="0" err="1">
                <a:solidFill>
                  <a:prstClr val="black"/>
                </a:solidFill>
                <a:latin typeface="Menlo-Regular" panose="020B0609030804020204" pitchFamily="49" charset="0"/>
              </a:rPr>
              <a:t>b.Contacts</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.Query()</a:t>
            </a:r>
          </a:p>
          <a:p>
            <a:r>
              <a:rPr lang="en-US" dirty="0">
                <a:solidFill>
                  <a:prstClr val="black"/>
                </a:solidFill>
                <a:latin typeface="Menlo-Regular" panose="020B0609030804020204" pitchFamily="49" charset="0"/>
              </a:rPr>
              <a:t>        .Where(c =&gt; </a:t>
            </a:r>
            <a:r>
              <a:rPr lang="en-US" dirty="0" err="1">
                <a:solidFill>
                  <a:prstClr val="black"/>
                </a:solidFill>
                <a:latin typeface="Menlo-Regular" panose="020B0609030804020204" pitchFamily="49" charset="0"/>
              </a:rPr>
              <a:t>c.ContactType.Name</a:t>
            </a:r>
            <a:r>
              <a:rPr lang="en-US" dirty="0">
                <a:solidFill>
                  <a:prstClr val="black"/>
                </a:solidFill>
                <a:latin typeface="Menlo-Regular" panose="020B0609030804020204" pitchFamily="49" charset="0"/>
              </a:rPr>
              <a:t> == “Skype”)</a:t>
            </a:r>
          </a:p>
          <a:p>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ToList</a:t>
            </a:r>
            <a:r>
              <a:rPr lang="en-US" dirty="0">
                <a:solidFill>
                  <a:prstClr val="black"/>
                </a:solidFill>
                <a:latin typeface="Menlo-Regular" panose="020B0609030804020204" pitchFamily="49" charset="0"/>
              </a:rPr>
              <a:t>();</a:t>
            </a:r>
            <a:endParaRPr lang="en-US" dirty="0"/>
          </a:p>
        </p:txBody>
      </p:sp>
    </p:spTree>
    <p:extLst>
      <p:ext uri="{BB962C8B-B14F-4D97-AF65-F5344CB8AC3E}">
        <p14:creationId xmlns:p14="http://schemas.microsoft.com/office/powerpoint/2010/main" val="256321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Lazy Loading</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normAutofit/>
          </a:bodyPr>
          <a:lstStyle/>
          <a:p>
            <a:pPr marL="0" indent="0" algn="ctr">
              <a:buNone/>
            </a:pPr>
            <a:r>
              <a:rPr lang="en-US" sz="6000" b="1" dirty="0"/>
              <a:t>NO!</a:t>
            </a:r>
          </a:p>
          <a:p>
            <a:pPr marL="0" indent="0" algn="ctr">
              <a:buNone/>
            </a:pPr>
            <a:endParaRPr lang="en-US" sz="6000" b="1" dirty="0"/>
          </a:p>
          <a:p>
            <a:pPr marL="0" indent="0" algn="ctr">
              <a:buNone/>
            </a:pPr>
            <a:r>
              <a:rPr lang="en-US" sz="6000" b="1" dirty="0"/>
              <a:t>Just NO!</a:t>
            </a:r>
          </a:p>
          <a:p>
            <a:endParaRPr lang="en-US" sz="6000" b="1" dirty="0"/>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02886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Lazy Loading</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lstStyle/>
          <a:p>
            <a:r>
              <a:rPr lang="en-US" dirty="0"/>
              <a:t>Install </a:t>
            </a:r>
            <a:r>
              <a:rPr lang="en-US" dirty="0" err="1"/>
              <a:t>Microsoft.EntityFrameworkCore.Proxies</a:t>
            </a:r>
            <a:r>
              <a:rPr lang="en-US" dirty="0"/>
              <a:t> package</a:t>
            </a:r>
            <a:br>
              <a:rPr lang="en-US" dirty="0"/>
            </a:br>
            <a:r>
              <a:rPr lang="en-US" dirty="0"/>
              <a:t>.</a:t>
            </a:r>
            <a:r>
              <a:rPr lang="en-US" dirty="0" err="1"/>
              <a:t>AddDbContext</a:t>
            </a:r>
            <a:r>
              <a:rPr lang="en-US" dirty="0"/>
              <a:t>&lt;</a:t>
            </a:r>
            <a:r>
              <a:rPr lang="en-US" dirty="0" err="1"/>
              <a:t>BloggingContext</a:t>
            </a:r>
            <a:r>
              <a:rPr lang="en-US" dirty="0"/>
              <a:t>&gt;</a:t>
            </a:r>
            <a:br>
              <a:rPr lang="en-US" dirty="0"/>
            </a:br>
            <a:r>
              <a:rPr lang="en-US" dirty="0"/>
              <a:t>		( b =&gt; </a:t>
            </a:r>
            <a:r>
              <a:rPr lang="en-US" dirty="0" err="1"/>
              <a:t>b.UseLazyLoadingProxies</a:t>
            </a:r>
            <a:r>
              <a:rPr lang="en-US" dirty="0"/>
              <a:t>() .</a:t>
            </a:r>
            <a:r>
              <a:rPr lang="en-US" dirty="0" err="1"/>
              <a:t>UseSqlServer</a:t>
            </a:r>
            <a:r>
              <a:rPr lang="en-US" dirty="0"/>
              <a:t>(</a:t>
            </a:r>
            <a:r>
              <a:rPr lang="en-US" dirty="0" err="1"/>
              <a:t>myConnectionString</a:t>
            </a:r>
            <a:r>
              <a:rPr lang="en-US" dirty="0"/>
              <a:t>));</a:t>
            </a:r>
          </a:p>
          <a:p>
            <a:endParaRPr lang="en-US" dirty="0"/>
          </a:p>
          <a:p>
            <a:r>
              <a:rPr lang="en-US" dirty="0"/>
              <a:t>EF Core will then enable lazy loading for any navigation property that can be overridden--that is, it must be virtual and on a class that can be inherited from (not sealed).</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48660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120-AE8E-D940-810D-A3A5A869760A}"/>
              </a:ext>
            </a:extLst>
          </p:cNvPr>
          <p:cNvSpPr>
            <a:spLocks noGrp="1"/>
          </p:cNvSpPr>
          <p:nvPr>
            <p:ph type="title"/>
          </p:nvPr>
        </p:nvSpPr>
        <p:spPr/>
        <p:txBody>
          <a:bodyPr/>
          <a:lstStyle/>
          <a:p>
            <a:r>
              <a:rPr lang="en-US" dirty="0"/>
              <a:t>EF – Tracking vs No-Tracking </a:t>
            </a:r>
          </a:p>
        </p:txBody>
      </p:sp>
      <p:sp>
        <p:nvSpPr>
          <p:cNvPr id="3" name="Content Placeholder 2">
            <a:extLst>
              <a:ext uri="{FF2B5EF4-FFF2-40B4-BE49-F238E27FC236}">
                <a16:creationId xmlns:a16="http://schemas.microsoft.com/office/drawing/2014/main" id="{BD3D71F0-0056-BB46-BA18-D2E20904A284}"/>
              </a:ext>
            </a:extLst>
          </p:cNvPr>
          <p:cNvSpPr>
            <a:spLocks noGrp="1"/>
          </p:cNvSpPr>
          <p:nvPr>
            <p:ph idx="1"/>
          </p:nvPr>
        </p:nvSpPr>
        <p:spPr/>
        <p:txBody>
          <a:bodyPr>
            <a:normAutofit/>
          </a:bodyPr>
          <a:lstStyle/>
          <a:p>
            <a:r>
              <a:rPr lang="en-US" dirty="0"/>
              <a:t>Tracking behavior controls whether or not Entity Framework Core will keep information about an entity instance in its change tracker. </a:t>
            </a:r>
          </a:p>
          <a:p>
            <a:r>
              <a:rPr lang="en-US" dirty="0"/>
              <a:t>If an entity is tracked, any changes detected in the entity will be persisted to the database during </a:t>
            </a:r>
            <a:r>
              <a:rPr lang="en-US" dirty="0" err="1"/>
              <a:t>SaveChanges</a:t>
            </a:r>
            <a:r>
              <a:rPr lang="en-US" dirty="0"/>
              <a:t>(). </a:t>
            </a:r>
          </a:p>
          <a:p>
            <a:r>
              <a:rPr lang="en-US" dirty="0"/>
              <a:t>Entity Framework Core will also fix-up navigation properties between entities that are obtained from a tracking query and entities that were previously loaded into the </a:t>
            </a:r>
            <a:r>
              <a:rPr lang="en-US" dirty="0" err="1"/>
              <a:t>DbContext</a:t>
            </a:r>
            <a:r>
              <a:rPr lang="en-US" dirty="0"/>
              <a:t> instance.</a:t>
            </a:r>
          </a:p>
          <a:p>
            <a:r>
              <a:rPr lang="en-US" dirty="0"/>
              <a:t>No tracking queries are useful when the results are used in a read-only scenario. They are quicker to execute because there is no need to setup change tracking information.</a:t>
            </a:r>
            <a:br>
              <a:rPr lang="en-US" dirty="0"/>
            </a:br>
            <a:br>
              <a:rPr lang="en-US" dirty="0"/>
            </a:br>
            <a:r>
              <a:rPr lang="en-US" dirty="0" err="1"/>
              <a:t>var</a:t>
            </a:r>
            <a:r>
              <a:rPr lang="en-US"/>
              <a:t> persons </a:t>
            </a:r>
            <a:r>
              <a:rPr lang="en-US" dirty="0"/>
              <a:t>= </a:t>
            </a:r>
            <a:r>
              <a:rPr lang="en-US" dirty="0" err="1"/>
              <a:t>context.Persons.AsNoTracking</a:t>
            </a:r>
            <a:r>
              <a:rPr lang="en-US" dirty="0"/>
              <a:t>().</a:t>
            </a:r>
            <a:r>
              <a:rPr lang="en-US" dirty="0" err="1"/>
              <a:t>ToList</a:t>
            </a:r>
            <a:r>
              <a:rPr lang="en-US" dirty="0"/>
              <a:t>();</a:t>
            </a:r>
          </a:p>
        </p:txBody>
      </p:sp>
      <p:sp>
        <p:nvSpPr>
          <p:cNvPr id="4" name="Slide Number Placeholder 3">
            <a:extLst>
              <a:ext uri="{FF2B5EF4-FFF2-40B4-BE49-F238E27FC236}">
                <a16:creationId xmlns:a16="http://schemas.microsoft.com/office/drawing/2014/main" id="{206DBF07-B2DA-8240-8E36-D483BAA06DB7}"/>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032655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9184</TotalTime>
  <Words>625</Words>
  <Application>Microsoft Macintosh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Menlo-Regular</vt:lpstr>
      <vt:lpstr>Wingdings 3</vt:lpstr>
      <vt:lpstr>Ion</vt:lpstr>
      <vt:lpstr>Building Distributed Systems – ICD0009 Network Applications II: Distributed Systems – I371</vt:lpstr>
      <vt:lpstr>EF – Querying data</vt:lpstr>
      <vt:lpstr>EF – Query Basics</vt:lpstr>
      <vt:lpstr>EF – Loading related data</vt:lpstr>
      <vt:lpstr>EF – Loading related data</vt:lpstr>
      <vt:lpstr>EF - Loading related data</vt:lpstr>
      <vt:lpstr>EF – Lazy Loading</vt:lpstr>
      <vt:lpstr>EF – Lazy Loading</vt:lpstr>
      <vt:lpstr>EF – Tracking vs No-Tracking </vt:lpstr>
      <vt:lpstr>EF – Raw SQL queries</vt:lpstr>
      <vt:lpstr>EF - Raw SQL queries</vt:lpstr>
      <vt:lpstr>EF – Async operations</vt:lpstr>
      <vt:lpstr>EF – Global Query Filters</vt:lpstr>
      <vt:lpstr>PowerPoint Presentation</vt:lpstr>
      <vt:lpstr>EF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111</cp:revision>
  <dcterms:created xsi:type="dcterms:W3CDTF">2015-10-15T12:35:18Z</dcterms:created>
  <dcterms:modified xsi:type="dcterms:W3CDTF">2019-02-18T10:35:36Z</dcterms:modified>
</cp:coreProperties>
</file>