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8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86382"/>
  </p:normalViewPr>
  <p:slideViewPr>
    <p:cSldViewPr snapToGrid="0">
      <p:cViewPr varScale="1">
        <p:scale>
          <a:sx n="91" d="100"/>
          <a:sy n="91" d="100"/>
        </p:scale>
        <p:origin x="12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18.03.19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3/18/19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3/18/19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3/18/19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t-EE" sz="6000" dirty="0" err="1"/>
              <a:t>Building</a:t>
            </a:r>
            <a:r>
              <a:rPr lang="et-EE" sz="6000" dirty="0"/>
              <a:t>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ICD0009</a:t>
            </a:r>
            <a:br>
              <a:rPr lang="et-EE" sz="6000" dirty="0"/>
            </a:br>
            <a:r>
              <a:rPr lang="et-EE" sz="6000" dirty="0"/>
              <a:t>Network </a:t>
            </a:r>
            <a:r>
              <a:rPr lang="et-EE" sz="6000" dirty="0" err="1"/>
              <a:t>Applications</a:t>
            </a:r>
            <a:r>
              <a:rPr lang="et-EE" sz="6000" dirty="0"/>
              <a:t> II: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I371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DistributedSystems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b="1" cap="none" dirty="0"/>
              <a:t>akaver</a:t>
            </a:r>
            <a:r>
              <a:rPr lang="en-US" cap="none" dirty="0"/>
              <a:t>   Email: </a:t>
            </a:r>
            <a:r>
              <a:rPr lang="en-US" b="1" cap="none" dirty="0">
                <a:hlinkClick r:id="rId2"/>
              </a:rPr>
              <a:t>akaver@itcollege.ee</a:t>
            </a:r>
            <a:endParaRPr lang="en-US" b="1" cap="none" dirty="0"/>
          </a:p>
          <a:p>
            <a:endParaRPr lang="en-US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8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3BB6-CCDC-6F41-BFBD-63258D93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8ACD-4F90-0344-A8DB-C035236E4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identity is based on </a:t>
            </a:r>
            <a:r>
              <a:rPr lang="en-US" dirty="0" err="1"/>
              <a:t>IdentityUser</a:t>
            </a:r>
            <a:r>
              <a:rPr lang="en-US" dirty="0"/>
              <a:t> and </a:t>
            </a:r>
            <a:r>
              <a:rPr lang="en-US" dirty="0" err="1"/>
              <a:t>IdentityRole</a:t>
            </a:r>
            <a:r>
              <a:rPr lang="en-US" dirty="0"/>
              <a:t> – both are using strings/</a:t>
            </a:r>
            <a:r>
              <a:rPr lang="en-US" dirty="0" err="1"/>
              <a:t>guid</a:t>
            </a:r>
            <a:r>
              <a:rPr lang="en-US" dirty="0"/>
              <a:t> as primary key. </a:t>
            </a:r>
          </a:p>
          <a:p>
            <a:r>
              <a:rPr lang="en-US" dirty="0"/>
              <a:t>Default UI for identity is based on Razor pages, compiled into class library – not directly visible in code.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3DE2D-36BC-BE4B-837E-9D397FFA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5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DEF2-A3D5-2347-A7D5-08920748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- Extending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B5AD6-A912-174B-85E5-F20D15E58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app specific user and role entities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3955A-398A-A740-BAA2-D80A8CDD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CB12B-D8E7-BD41-9EE1-06E6B2FFE083}"/>
              </a:ext>
            </a:extLst>
          </p:cNvPr>
          <p:cNvSpPr txBox="1"/>
          <p:nvPr/>
        </p:nvSpPr>
        <p:spPr>
          <a:xfrm>
            <a:off x="2672317" y="2754750"/>
            <a:ext cx="9101470" cy="36933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namespace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Domain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Identity</a:t>
            </a:r>
            <a:endParaRPr lang="en-US" dirty="0">
              <a:solidFill>
                <a:srgbClr val="000078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class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AppUser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IdentityUser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D8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// PK type is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int</a:t>
            </a:r>
            <a:endParaRPr lang="en-US" dirty="0">
              <a:solidFill>
                <a:srgbClr val="0F6F03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// add relationships and data fields you need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</a:t>
            </a:r>
          </a:p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	 </a:t>
            </a:r>
          </a:p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    public class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AppRole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IdentityRole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D8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// PK type is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int</a:t>
            </a:r>
            <a:endParaRPr lang="en-US" dirty="0">
              <a:solidFill>
                <a:srgbClr val="0F6F03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{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>
                <a:solidFill>
                  <a:srgbClr val="000000"/>
                </a:solidFill>
                <a:latin typeface="Menlo" panose="020B0609030804020204" pitchFamily="49" charset="0"/>
              </a:rPr>
              <a:t>    }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endParaRPr lang="en-US" dirty="0">
              <a:solidFill>
                <a:srgbClr val="0000D8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7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47A9-ACB5-9B44-99CD-7A74DE70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extending - </a:t>
            </a:r>
            <a:r>
              <a:rPr lang="en-US" dirty="0" err="1"/>
              <a:t>AppDbContext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A6A0-5179-3B49-BBC5-967ABD9B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Derive your app </a:t>
            </a:r>
            <a:r>
              <a:rPr lang="en-US" dirty="0" err="1"/>
              <a:t>DbContext</a:t>
            </a:r>
            <a:r>
              <a:rPr lang="en-US" dirty="0"/>
              <a:t> from </a:t>
            </a:r>
            <a:r>
              <a:rPr lang="en-US" dirty="0" err="1"/>
              <a:t>IdentityDbContext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DD05-B615-0344-B0B1-8AF2B9A7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38136-D28A-764E-9539-D7FE977C7E9B}"/>
              </a:ext>
            </a:extLst>
          </p:cNvPr>
          <p:cNvSpPr txBox="1"/>
          <p:nvPr/>
        </p:nvSpPr>
        <p:spPr>
          <a:xfrm>
            <a:off x="574158" y="3182679"/>
            <a:ext cx="1149734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namespace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DAL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EF</a:t>
            </a:r>
            <a:endParaRPr lang="en-US" dirty="0">
              <a:solidFill>
                <a:srgbClr val="000078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// Force identity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db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 context to use our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AppUser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 and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AppRole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 –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// with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 as PK type</a:t>
            </a:r>
          </a:p>
          <a:p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class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IdentityDbContext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AppUser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AppRole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0000D8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DbContextOptions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 options)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   :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base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(options)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}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// App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DbSets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1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47A9-ACB5-9B44-99CD-7A74DE70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Configure startup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A6A0-5179-3B49-BBC5-967ABD9B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your </a:t>
            </a:r>
            <a:r>
              <a:rPr lang="en-US" dirty="0" err="1"/>
              <a:t>AppDbContext</a:t>
            </a:r>
            <a:r>
              <a:rPr lang="en-US" dirty="0"/>
              <a:t> and user/role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Don’t forget to update to </a:t>
            </a:r>
            <a:r>
              <a:rPr lang="en-US" dirty="0" err="1"/>
              <a:t>AppUser</a:t>
            </a:r>
            <a:r>
              <a:rPr lang="en-US" dirty="0"/>
              <a:t> in 			/Views/Shared/_</a:t>
            </a:r>
            <a:r>
              <a:rPr lang="en-US" dirty="0" err="1"/>
              <a:t>LoginPartial.cshtml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DD05-B615-0344-B0B1-8AF2B9A7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7BD8-5BAA-0943-A05D-3A72B736EB01}"/>
              </a:ext>
            </a:extLst>
          </p:cNvPr>
          <p:cNvSpPr txBox="1"/>
          <p:nvPr/>
        </p:nvSpPr>
        <p:spPr>
          <a:xfrm>
            <a:off x="1807535" y="2600651"/>
            <a:ext cx="971107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services.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AddDefaultIdentity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AppUser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&gt;()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AddDefaultUI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UIFramework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b="1" dirty="0">
                <a:solidFill>
                  <a:srgbClr val="6B006D"/>
                </a:solidFill>
                <a:latin typeface="Menlo" panose="020B0609030804020204" pitchFamily="49" charset="0"/>
              </a:rPr>
              <a:t>Bootstrap4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AddEntityFrameworkStores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&gt;();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6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47A9-ACB5-9B44-99CD-7A74DE70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Custom UI (Extended </a:t>
            </a:r>
            <a:r>
              <a:rPr lang="en-US" dirty="0" err="1"/>
              <a:t>AppUser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A6A0-5179-3B49-BBC5-967ABD9BE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57823" cy="4195481"/>
          </a:xfrm>
        </p:spPr>
        <p:txBody>
          <a:bodyPr/>
          <a:lstStyle/>
          <a:p>
            <a:r>
              <a:rPr lang="en-US" dirty="0"/>
              <a:t>Scaffold identity Razor pages into Web project</a:t>
            </a:r>
          </a:p>
          <a:p>
            <a:pPr lvl="1"/>
            <a:r>
              <a:rPr lang="en-US" dirty="0"/>
              <a:t>Prerequired: &gt; dotnet tool install -g dotnet-</a:t>
            </a:r>
            <a:r>
              <a:rPr lang="en-US" dirty="0" err="1"/>
              <a:t>aspnet</a:t>
            </a:r>
            <a:r>
              <a:rPr lang="en-US" dirty="0"/>
              <a:t>-</a:t>
            </a:r>
            <a:r>
              <a:rPr lang="en-US" dirty="0" err="1"/>
              <a:t>codegenerator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From inside Web project directory, run</a:t>
            </a:r>
            <a:br>
              <a:rPr lang="en-US" dirty="0"/>
            </a:br>
            <a:r>
              <a:rPr lang="en-US" dirty="0"/>
              <a:t>&gt; </a:t>
            </a:r>
            <a:r>
              <a:rPr lang="en-US" b="1" dirty="0"/>
              <a:t>dotnet </a:t>
            </a:r>
            <a:r>
              <a:rPr lang="en-US" b="1" dirty="0" err="1"/>
              <a:t>aspnet-codegenerator</a:t>
            </a:r>
            <a:r>
              <a:rPr lang="en-US" b="1" dirty="0"/>
              <a:t> identity -dc </a:t>
            </a:r>
            <a:r>
              <a:rPr lang="en-US" b="1" dirty="0" err="1"/>
              <a:t>DAL.App.EF.AppDbContext</a:t>
            </a:r>
            <a:r>
              <a:rPr lang="en-US" b="1" dirty="0"/>
              <a:t> -f </a:t>
            </a:r>
          </a:p>
          <a:p>
            <a:endParaRPr lang="en-US" b="1" dirty="0"/>
          </a:p>
          <a:p>
            <a:r>
              <a:rPr lang="en-US" dirty="0"/>
              <a:t>Make no mistakes with </a:t>
            </a:r>
            <a:r>
              <a:rPr lang="en-US" dirty="0" err="1"/>
              <a:t>DbContext</a:t>
            </a:r>
            <a:r>
              <a:rPr lang="en-US" dirty="0"/>
              <a:t> name – new context and startup will be generated in case of mismatch! (it is CASE sensitive)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DD05-B615-0344-B0B1-8AF2B9A7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87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D66B2-7083-3646-971F-7F15A55C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Custom UI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0FB6562-DAD0-5940-B84A-E7532DE92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773" y="1280785"/>
            <a:ext cx="8976061" cy="52544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3C5EE-8A98-224B-B479-A2AEF72A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5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F820-EFE8-644F-A04E-E697082D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Full identity UI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4F5C6-9C00-6B4C-A9E5-7DBCF299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obtain full control over identity, modify startup: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E73C7-E4EC-534C-BE2D-EE8FE183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9E091-9EF8-1E48-A32D-81A660C14615}"/>
              </a:ext>
            </a:extLst>
          </p:cNvPr>
          <p:cNvSpPr txBox="1"/>
          <p:nvPr/>
        </p:nvSpPr>
        <p:spPr>
          <a:xfrm>
            <a:off x="361507" y="2516372"/>
            <a:ext cx="11561135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services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AddIdentity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AppUser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AppRole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&gt;()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AddEntityFrameworkStores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&gt;()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AddDefaultTokenProviders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();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services.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AddMvc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SetCompatibilityVersion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CompatibilityVersion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b="1" dirty="0">
                <a:solidFill>
                  <a:srgbClr val="6B006D"/>
                </a:solidFill>
                <a:latin typeface="Menlo" panose="020B0609030804020204" pitchFamily="49" charset="0"/>
              </a:rPr>
              <a:t>Version_2_2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AddRazorPagesOptions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(options =&gt;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AllowAreas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Conventions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AuthorizeAreaFolder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"Identity"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"/Account/Manage"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Conventions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AuthorizeAreaPage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"Identity"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"/Account/Logout"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79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F8538-880C-0D43-A55C-AF78B7CD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Full identity UI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2135E-7EE6-054B-AEA5-62D585195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obtain full control over identity, modify startup - </a:t>
            </a:r>
            <a:r>
              <a:rPr lang="en-US" dirty="0" err="1"/>
              <a:t>cont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67DC1-9CB5-AE4E-8E58-2C9C1E44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29F26-56B1-7B45-873C-3DB2AA6D6496}"/>
              </a:ext>
            </a:extLst>
          </p:cNvPr>
          <p:cNvSpPr txBox="1"/>
          <p:nvPr/>
        </p:nvSpPr>
        <p:spPr>
          <a:xfrm>
            <a:off x="1155404" y="3052378"/>
            <a:ext cx="10391553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services.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ConfigureApplicationCookie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(options =&gt;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LoginPath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999999"/>
                </a:solidFill>
                <a:latin typeface="Menlo" panose="020B0609030804020204" pitchFamily="49" charset="0"/>
              </a:rPr>
              <a:t>$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"/Identity/Account/Login"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LogoutPath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999999"/>
                </a:solidFill>
                <a:latin typeface="Menlo" panose="020B0609030804020204" pitchFamily="49" charset="0"/>
              </a:rPr>
              <a:t>$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"/Identity/Account/Logout"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AccessDeniedPath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999999"/>
                </a:solidFill>
                <a:latin typeface="Menlo" panose="020B0609030804020204" pitchFamily="49" charset="0"/>
              </a:rPr>
              <a:t>$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"/Identity/Account/</a:t>
            </a:r>
            <a:r>
              <a:rPr lang="en-US" dirty="0" err="1">
                <a:solidFill>
                  <a:srgbClr val="900512"/>
                </a:solidFill>
                <a:latin typeface="Menlo" panose="020B0609030804020204" pitchFamily="49" charset="0"/>
              </a:rPr>
              <a:t>AccessDenied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});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services.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AddSingleton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IEmailSender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EmailSender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&gt;();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7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780B-54C0-4440-BCB7-6E83707B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Full identity UI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0C137-EE29-FE49-A3F2-E978B6876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dummy </a:t>
            </a:r>
            <a:r>
              <a:rPr lang="en-US" dirty="0" err="1"/>
              <a:t>IEmailSender</a:t>
            </a:r>
            <a:r>
              <a:rPr lang="en-US" dirty="0"/>
              <a:t> implementation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C71E5-E371-634E-A3AF-37684F21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AE733-82C5-9D45-811E-FF4194F77D41}"/>
              </a:ext>
            </a:extLst>
          </p:cNvPr>
          <p:cNvSpPr txBox="1"/>
          <p:nvPr/>
        </p:nvSpPr>
        <p:spPr>
          <a:xfrm>
            <a:off x="646111" y="2615609"/>
            <a:ext cx="11273199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namespace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WebApp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Helpers</a:t>
            </a:r>
            <a:endParaRPr lang="en-US" dirty="0">
              <a:solidFill>
                <a:srgbClr val="000078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class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EmailSender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IEmailSender</a:t>
            </a:r>
            <a:endParaRPr lang="en-US" dirty="0">
              <a:solidFill>
                <a:srgbClr val="000078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Task 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SendEmailAsync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string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email,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string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subject,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string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message)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return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Task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CompletedTask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788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3435-F1E1-3E48-9890-7B482C71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UI – Layout 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1930-A5EB-3348-A6FA-8D62F7C8B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 layout issues in /Areas/Identity/Pages/Account/Manage</a:t>
            </a:r>
          </a:p>
          <a:p>
            <a:pPr lvl="1"/>
            <a:r>
              <a:rPr lang="en-US" dirty="0"/>
              <a:t>In _</a:t>
            </a:r>
            <a:r>
              <a:rPr lang="en-US" dirty="0" err="1"/>
              <a:t>Layout.cshtml</a:t>
            </a:r>
            <a:br>
              <a:rPr lang="en-US" dirty="0"/>
            </a:br>
            <a:r>
              <a:rPr lang="en-US" dirty="0"/>
              <a:t>Layout = "/Views/Shared/_</a:t>
            </a:r>
            <a:r>
              <a:rPr lang="en-US" dirty="0" err="1"/>
              <a:t>Layout.cshtml</a:t>
            </a:r>
            <a:r>
              <a:rPr lang="en-US" dirty="0"/>
              <a:t>";</a:t>
            </a:r>
          </a:p>
          <a:p>
            <a:pPr lvl="1"/>
            <a:r>
              <a:rPr lang="en-US" dirty="0"/>
              <a:t>Create _</a:t>
            </a:r>
            <a:r>
              <a:rPr lang="en-US" dirty="0" err="1"/>
              <a:t>ViewStart.chtml</a:t>
            </a:r>
            <a:br>
              <a:rPr lang="en-US" dirty="0"/>
            </a:br>
            <a:r>
              <a:rPr lang="en-US" dirty="0"/>
              <a:t>@{</a:t>
            </a:r>
            <a:br>
              <a:rPr lang="en-US" dirty="0"/>
            </a:br>
            <a:r>
              <a:rPr lang="en-US" dirty="0"/>
              <a:t>	Layout = "_Layout";</a:t>
            </a:r>
            <a:br>
              <a:rPr lang="en-US" dirty="0"/>
            </a:br>
            <a:r>
              <a:rPr lang="en-US" dirty="0"/>
              <a:t>}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aspnet</a:t>
            </a:r>
            <a:r>
              <a:rPr lang="en-US" dirty="0"/>
              <a:t>/Docs/issues/8440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4925C-9280-4943-BEE0-7BF04D88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327C-CD09-7446-AD92-5CA88E2C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45A48-EEE7-A54B-94FE-F9C37223D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Authentication</a:t>
            </a:r>
          </a:p>
          <a:p>
            <a:pPr lvl="1"/>
            <a:r>
              <a:rPr lang="en-US" dirty="0"/>
              <a:t>No authentication/authorization</a:t>
            </a:r>
          </a:p>
          <a:p>
            <a:r>
              <a:rPr lang="en-US" dirty="0"/>
              <a:t>Individual User Accounts</a:t>
            </a:r>
          </a:p>
          <a:p>
            <a:pPr lvl="1"/>
            <a:r>
              <a:rPr lang="en-US" dirty="0"/>
              <a:t>Login info stored in app </a:t>
            </a:r>
            <a:r>
              <a:rPr lang="en-US" dirty="0" err="1"/>
              <a:t>db</a:t>
            </a:r>
            <a:r>
              <a:rPr lang="en-US" dirty="0"/>
              <a:t> – supports 3</a:t>
            </a:r>
            <a:r>
              <a:rPr lang="en-US" baseline="30000" dirty="0"/>
              <a:t>rd</a:t>
            </a:r>
            <a:r>
              <a:rPr lang="en-US" dirty="0"/>
              <a:t> party logins – FB, Google, etc.</a:t>
            </a:r>
          </a:p>
          <a:p>
            <a:r>
              <a:rPr lang="en-US" dirty="0"/>
              <a:t>Work or School Accounts</a:t>
            </a:r>
          </a:p>
          <a:p>
            <a:pPr lvl="1"/>
            <a:r>
              <a:rPr lang="en-US" dirty="0"/>
              <a:t>Active directory</a:t>
            </a:r>
          </a:p>
          <a:p>
            <a:r>
              <a:rPr lang="en-US" dirty="0"/>
              <a:t>Windows Authentication</a:t>
            </a:r>
          </a:p>
          <a:p>
            <a:pPr lvl="1"/>
            <a:r>
              <a:rPr lang="en-US" dirty="0"/>
              <a:t>Intranet apps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91195-37AB-6E40-854A-ADDAAD6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90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5E61-8539-7943-AB70-597EAB5A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Custom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15427-054D-064C-8741-D89F042BE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you have full control over Identity in your Web project.</a:t>
            </a:r>
          </a:p>
          <a:p>
            <a:r>
              <a:rPr lang="en-US" dirty="0"/>
              <a:t>Modify </a:t>
            </a:r>
            <a:r>
              <a:rPr lang="en-US" dirty="0" err="1"/>
              <a:t>AppUser</a:t>
            </a:r>
            <a:r>
              <a:rPr lang="en-US" dirty="0"/>
              <a:t>, </a:t>
            </a:r>
            <a:r>
              <a:rPr lang="en-US" dirty="0" err="1"/>
              <a:t>AppRole</a:t>
            </a:r>
            <a:r>
              <a:rPr lang="en-US" dirty="0"/>
              <a:t> – and update Razor pages when/where needed</a:t>
            </a:r>
          </a:p>
          <a:p>
            <a:r>
              <a:rPr lang="en-US" dirty="0"/>
              <a:t>NB! There is no UI for role management – implement your own.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Use: </a:t>
            </a:r>
            <a:r>
              <a:rPr lang="en-US" b="1" dirty="0" err="1"/>
              <a:t>RoleManager</a:t>
            </a:r>
            <a:r>
              <a:rPr lang="en-US" b="1" dirty="0"/>
              <a:t>&lt;</a:t>
            </a:r>
            <a:r>
              <a:rPr lang="en-US" b="1" dirty="0" err="1"/>
              <a:t>AppRole</a:t>
            </a:r>
            <a:r>
              <a:rPr lang="en-US" b="1" dirty="0"/>
              <a:t>&gt; _</a:t>
            </a:r>
            <a:r>
              <a:rPr lang="en-US" b="1" dirty="0" err="1"/>
              <a:t>roleManager</a:t>
            </a:r>
            <a:r>
              <a:rPr lang="en-US" b="1" dirty="0"/>
              <a:t>;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Similar to </a:t>
            </a:r>
            <a:r>
              <a:rPr lang="en-US" dirty="0" err="1"/>
              <a:t>UserManager</a:t>
            </a:r>
            <a:r>
              <a:rPr lang="en-US" dirty="0"/>
              <a:t> – add, create and modify roles.</a:t>
            </a:r>
            <a:br>
              <a:rPr lang="en-US" dirty="0"/>
            </a:br>
            <a:r>
              <a:rPr lang="en-US" dirty="0"/>
              <a:t>Roles are assigned to users via </a:t>
            </a:r>
            <a:r>
              <a:rPr lang="en-US" dirty="0" err="1"/>
              <a:t>UserManager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38E44-F7FF-B449-81FA-4FD54AB9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0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1A59-2A24-0D4E-90BF-EFF963F1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methods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3597-8494-8B49-AEFB-CCC6369CF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initial setup is done by the middleware</a:t>
            </a:r>
          </a:p>
          <a:p>
            <a:pPr lvl="1"/>
            <a:r>
              <a:rPr lang="en-US" dirty="0" err="1"/>
              <a:t>User.IsAuthenticated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User.IsInRole</a:t>
            </a:r>
            <a:r>
              <a:rPr lang="en-US" dirty="0"/>
              <a:t>(“</a:t>
            </a:r>
            <a:r>
              <a:rPr lang="en-US" dirty="0" err="1"/>
              <a:t>rolename</a:t>
            </a:r>
            <a:r>
              <a:rPr lang="en-US" dirty="0"/>
              <a:t>”)</a:t>
            </a:r>
          </a:p>
          <a:p>
            <a:pPr lvl="1"/>
            <a:r>
              <a:rPr lang="en-US" dirty="0" err="1"/>
              <a:t>User.GetDisplayName</a:t>
            </a:r>
            <a:endParaRPr lang="en-US" dirty="0"/>
          </a:p>
          <a:p>
            <a:pPr lvl="1"/>
            <a:r>
              <a:rPr lang="en-US" dirty="0" err="1"/>
              <a:t>UserManager.GetUserName</a:t>
            </a:r>
            <a:r>
              <a:rPr lang="en-US" dirty="0"/>
              <a:t>(User)</a:t>
            </a:r>
          </a:p>
          <a:p>
            <a:pPr lvl="1"/>
            <a:r>
              <a:rPr lang="en-US" dirty="0" err="1"/>
              <a:t>SignInManager.IsSignedIn</a:t>
            </a:r>
            <a:r>
              <a:rPr lang="en-US" dirty="0"/>
              <a:t>(User)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4F570-0AEC-294E-8C3B-8E8AC3E9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5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CA37-F8B6-F241-9BB8-98637402D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15BF-C95A-E043-8078-FF905E3C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97572"/>
            <a:ext cx="8946541" cy="4650827"/>
          </a:xfrm>
        </p:spPr>
        <p:txBody>
          <a:bodyPr>
            <a:normAutofit/>
          </a:bodyPr>
          <a:lstStyle/>
          <a:p>
            <a:r>
              <a:rPr lang="en-US" dirty="0"/>
              <a:t>[Authorize] – controller or action method</a:t>
            </a:r>
          </a:p>
          <a:p>
            <a:pPr lvl="1"/>
            <a:r>
              <a:rPr lang="en-US" dirty="0"/>
              <a:t>Only logged in users (redirect to login page)</a:t>
            </a:r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AllowAnonymous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Will always override [Authorize]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[Authorize(Roles=“admin, sales”)]</a:t>
            </a:r>
          </a:p>
          <a:p>
            <a:pPr lvl="1"/>
            <a:r>
              <a:rPr lang="en-US" dirty="0"/>
              <a:t>Roles in single list are OR-</a:t>
            </a:r>
            <a:r>
              <a:rPr lang="en-US" dirty="0" err="1"/>
              <a:t>ed</a:t>
            </a:r>
            <a:endParaRPr lang="en-US" dirty="0"/>
          </a:p>
          <a:p>
            <a:r>
              <a:rPr lang="en-US" dirty="0"/>
              <a:t>[Authorize(Roles=“admin”)]</a:t>
            </a:r>
            <a:br>
              <a:rPr lang="en-US" dirty="0"/>
            </a:br>
            <a:r>
              <a:rPr lang="en-US" dirty="0"/>
              <a:t>[Authorize(Roles=“sales”)]</a:t>
            </a:r>
          </a:p>
          <a:p>
            <a:pPr lvl="1"/>
            <a:r>
              <a:rPr lang="en-US" dirty="0"/>
              <a:t>Two or more attributes are AND-</a:t>
            </a:r>
            <a:r>
              <a:rPr lang="en-US" dirty="0" err="1"/>
              <a:t>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CF307-CEB0-4943-843B-071D2C08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4BE6-BB7F-B844-929B-23D4283B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SQL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E2DD-6BE4-0547-8CF9-CAC3BCF0F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 does not protect against SQL injection / resource probing!!</a:t>
            </a:r>
          </a:p>
          <a:p>
            <a:r>
              <a:rPr lang="en-US" dirty="0"/>
              <a:t>…/</a:t>
            </a:r>
            <a:r>
              <a:rPr lang="en-US" dirty="0" err="1"/>
              <a:t>foobars</a:t>
            </a:r>
            <a:r>
              <a:rPr lang="en-US" dirty="0"/>
              <a:t>/1 vs …/</a:t>
            </a:r>
            <a:r>
              <a:rPr lang="en-US" dirty="0" err="1"/>
              <a:t>foobars</a:t>
            </a:r>
            <a:r>
              <a:rPr lang="en-US" dirty="0"/>
              <a:t>/27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60B5-7581-9A4B-A83F-7F79C2D8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E35AE-740C-9C4D-B6C4-23C83891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middleware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DFD76-227F-094F-9298-E53522E8D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ConfigureServices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D3E74-A149-CF4B-964E-A59EBE82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33811-A899-9F4A-B81A-DCD82C7492D8}"/>
              </a:ext>
            </a:extLst>
          </p:cNvPr>
          <p:cNvSpPr txBox="1"/>
          <p:nvPr/>
        </p:nvSpPr>
        <p:spPr>
          <a:xfrm>
            <a:off x="396852" y="2513474"/>
            <a:ext cx="11274249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services.Configure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&lt;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IdentityOptions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&gt;(options =&gt;    {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Password settings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options.Password.RequireDigit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options.Password.RequiredLength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8;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options.Password.RequireNonAlphanumeric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false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options.Password.RequireUppercase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options.Password.RequireLowercase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false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options.Password.RequiredUniqueChars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6;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Lockout settings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options.Lockout.DefaultLockoutTimeSpan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TimeSpan.FromMinutes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(30);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options.Lockout.MaxFailedAccessAttempts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10;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options.Lockout.AllowedForNewUsers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User settings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options.User.RequireUniqueEmail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8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6C93-E759-474E-9594-24448862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middleware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6787-97BF-AB49-BEBD-7C6D9CB00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E814C-F506-BB45-8B88-E7872695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D8BE5-027C-154A-84BA-469515C193F6}"/>
              </a:ext>
            </a:extLst>
          </p:cNvPr>
          <p:cNvSpPr txBox="1"/>
          <p:nvPr/>
        </p:nvSpPr>
        <p:spPr>
          <a:xfrm>
            <a:off x="492369" y="2052918"/>
            <a:ext cx="1069837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services.ConfigureApplicationCookie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(options =&gt;    {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Cookie settings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options.Cookie.HttpOnly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options.ExpireTimeSpan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TimeSpan.FromMinutes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(30);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If the </a:t>
            </a:r>
            <a:r>
              <a:rPr lang="en-US" dirty="0" err="1">
                <a:solidFill>
                  <a:srgbClr val="0F7001"/>
                </a:solidFill>
                <a:latin typeface="Menlo-Regular" panose="020B0609030804020204" pitchFamily="49" charset="0"/>
              </a:rPr>
              <a:t>LoginPath</a:t>
            </a:r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 isn't set, ASP.NET Core defaults 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the path to /Account/Login.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options.LoginPath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900112"/>
                </a:solidFill>
                <a:latin typeface="Menlo-Regular" panose="020B0609030804020204" pitchFamily="49" charset="0"/>
              </a:rPr>
              <a:t>"/Account/Login"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If the </a:t>
            </a:r>
            <a:r>
              <a:rPr lang="en-US" dirty="0" err="1">
                <a:solidFill>
                  <a:srgbClr val="0F7001"/>
                </a:solidFill>
                <a:latin typeface="Menlo-Regular" panose="020B0609030804020204" pitchFamily="49" charset="0"/>
              </a:rPr>
              <a:t>AccessDeniedPath</a:t>
            </a:r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 isn't set, ASP.NET Core defaults 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the path to /Account/</a:t>
            </a:r>
            <a:r>
              <a:rPr lang="en-US" dirty="0" err="1">
                <a:solidFill>
                  <a:srgbClr val="0F7001"/>
                </a:solidFill>
                <a:latin typeface="Menlo-Regular" panose="020B0609030804020204" pitchFamily="49" charset="0"/>
              </a:rPr>
              <a:t>AccessDenied</a:t>
            </a:r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.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options.AccessDeniedPath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900112"/>
                </a:solidFill>
                <a:latin typeface="Menlo-Regular" panose="020B0609030804020204" pitchFamily="49" charset="0"/>
              </a:rPr>
              <a:t>"/Account/</a:t>
            </a:r>
            <a:r>
              <a:rPr lang="en-US" dirty="0" err="1">
                <a:solidFill>
                  <a:srgbClr val="900112"/>
                </a:solidFill>
                <a:latin typeface="Menlo-Regular" panose="020B0609030804020204" pitchFamily="49" charset="0"/>
              </a:rPr>
              <a:t>AccessDenied</a:t>
            </a:r>
            <a:r>
              <a:rPr lang="en-US" dirty="0">
                <a:solidFill>
                  <a:srgbClr val="900112"/>
                </a:solidFill>
                <a:latin typeface="Menlo-Regular" panose="020B0609030804020204" pitchFamily="49" charset="0"/>
              </a:rPr>
              <a:t>"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options.SlidingExpiration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ED44-D7CC-E348-BFD0-4E958AE4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middleware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AF7F0-E8F2-1340-BF8A-DD6B194B1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configured middleware in Configure…</a:t>
            </a:r>
            <a:br>
              <a:rPr lang="en-US" dirty="0"/>
            </a:br>
            <a:r>
              <a:rPr lang="en-US" dirty="0" err="1"/>
              <a:t>app.UseAuthentication</a:t>
            </a:r>
            <a:r>
              <a:rPr lang="en-US" dirty="0"/>
              <a:t>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10A90-977E-F84F-AB66-90720B12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2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1B69-E985-DB4A-A7F2-E0FFE3A3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DB740-8068-0D4C-87B9-9DC6E536A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 is based on claims</a:t>
            </a:r>
          </a:p>
          <a:p>
            <a:r>
              <a:rPr lang="en-US" dirty="0"/>
              <a:t>Dictionary of string keys and values</a:t>
            </a:r>
          </a:p>
          <a:p>
            <a:r>
              <a:rPr lang="en-US" dirty="0"/>
              <a:t>Some keys are standardized</a:t>
            </a:r>
          </a:p>
          <a:p>
            <a:r>
              <a:rPr lang="en-US" dirty="0"/>
              <a:t>Roles, user, user in role, etc. – abstractions constructed out of claims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E541-A620-D640-9968-3AC08E41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02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31748</TotalTime>
  <Words>972</Words>
  <Application>Microsoft Macintosh PowerPoint</Application>
  <PresentationFormat>Widescreen</PresentationFormat>
  <Paragraphs>183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Menlo</vt:lpstr>
      <vt:lpstr>Menlo-Regular</vt:lpstr>
      <vt:lpstr>Wingdings 3</vt:lpstr>
      <vt:lpstr>Ion</vt:lpstr>
      <vt:lpstr>Building Distributed Systems – ICD0009 Network Applications II: Distributed Systems – I371</vt:lpstr>
      <vt:lpstr>Identity</vt:lpstr>
      <vt:lpstr>Identity methods in code</vt:lpstr>
      <vt:lpstr>Identity Attributes</vt:lpstr>
      <vt:lpstr>Identity – SQL injection</vt:lpstr>
      <vt:lpstr>Identity middleware options</vt:lpstr>
      <vt:lpstr>Identity middleware options</vt:lpstr>
      <vt:lpstr>Identity middleware</vt:lpstr>
      <vt:lpstr>Identity</vt:lpstr>
      <vt:lpstr>Identity</vt:lpstr>
      <vt:lpstr>Identity - Extending</vt:lpstr>
      <vt:lpstr>Identity – extending - AppDbContext</vt:lpstr>
      <vt:lpstr>Identity – Configure startup</vt:lpstr>
      <vt:lpstr>Identity – Custom UI (Extended AppUser)</vt:lpstr>
      <vt:lpstr>Identity – Custom UI</vt:lpstr>
      <vt:lpstr>Identity – Full identity UI source</vt:lpstr>
      <vt:lpstr>Identity – Full identity UI source</vt:lpstr>
      <vt:lpstr>Identity – Full identity UI source</vt:lpstr>
      <vt:lpstr>Identity – UI – Layout fixes</vt:lpstr>
      <vt:lpstr>Identity – Custom UI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120</cp:revision>
  <dcterms:created xsi:type="dcterms:W3CDTF">2015-10-15T12:35:18Z</dcterms:created>
  <dcterms:modified xsi:type="dcterms:W3CDTF">2019-03-18T07:22:55Z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