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14.09.18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TTU IT College, Andres Käver, 2018-2019, Autumn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/android</a:t>
            </a:r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NDK - C/C++</a:t>
            </a:r>
          </a:p>
          <a:p>
            <a:pPr lvl="1"/>
            <a:r>
              <a:rPr lang="en-US" dirty="0"/>
              <a:t>Close to hardware and </a:t>
            </a:r>
            <a:r>
              <a:rPr lang="en-US" dirty="0" err="1"/>
              <a:t>opsys</a:t>
            </a:r>
            <a:endParaRPr lang="en-US" dirty="0"/>
          </a:p>
          <a:p>
            <a:r>
              <a:rPr lang="en-US" dirty="0"/>
              <a:t>SDK - Native &lt;- this course!!!!</a:t>
            </a:r>
          </a:p>
          <a:p>
            <a:pPr lvl="1"/>
            <a:r>
              <a:rPr lang="en-US" dirty="0"/>
              <a:t>Java (ART/</a:t>
            </a:r>
            <a:r>
              <a:rPr lang="en-US" dirty="0" err="1"/>
              <a:t>Dalvik</a:t>
            </a:r>
            <a:r>
              <a:rPr lang="en-US" dirty="0"/>
              <a:t>), using system libraries</a:t>
            </a:r>
          </a:p>
          <a:p>
            <a:r>
              <a:rPr lang="en-US" dirty="0"/>
              <a:t>Hybrid – React Native, Ionic, Swift</a:t>
            </a:r>
          </a:p>
          <a:p>
            <a:r>
              <a:rPr lang="en-US" dirty="0" err="1"/>
              <a:t>Crossplatform</a:t>
            </a:r>
            <a:r>
              <a:rPr lang="en-US" dirty="0"/>
              <a:t> – </a:t>
            </a:r>
            <a:r>
              <a:rPr lang="en-US" dirty="0" err="1"/>
              <a:t>Xamarin</a:t>
            </a:r>
            <a:r>
              <a:rPr lang="en-US" dirty="0"/>
              <a:t> (C#),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Html</a:t>
            </a:r>
          </a:p>
          <a:p>
            <a:pPr lvl="1"/>
            <a:r>
              <a:rPr lang="en-US" dirty="0"/>
              <a:t>One codebase/layout for different platforms</a:t>
            </a:r>
          </a:p>
          <a:p>
            <a:pPr lvl="1"/>
            <a:r>
              <a:rPr lang="en-US" dirty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App architecture</a:t>
            </a:r>
            <a:br>
              <a:rPr lang="en-US" dirty="0"/>
            </a:br>
            <a:r>
              <a:rPr lang="en-US" dirty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code.</a:t>
            </a:r>
          </a:p>
          <a:p>
            <a:r>
              <a:rPr lang="en-US" dirty="0"/>
              <a:t>Describes the components of the application — the activities, services, broadcast receivers, and content providers that the application is composed of.</a:t>
            </a:r>
          </a:p>
          <a:p>
            <a:r>
              <a:rPr lang="en-US" dirty="0"/>
              <a:t>Declares which permissions the application must have in order to access protected parts of the API and interact with other applications.</a:t>
            </a:r>
          </a:p>
          <a:p>
            <a:r>
              <a:rPr lang="en-US" dirty="0"/>
              <a:t>Declares 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AndroidManifest.xml</a:t>
            </a:r>
            <a:br>
              <a:rPr lang="en-US" dirty="0"/>
            </a:br>
            <a:r>
              <a:rPr lang="en-US" dirty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1862277"/>
            <a:ext cx="1054462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package=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:allowBackup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:label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"@string/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app_name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:roundIcon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ic_launcher_round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:supportsRtl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:theme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"@style/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AppTheme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activity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".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MainActivity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action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android.intent.action.MAIN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category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android.intent.category.LAUNCHER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activity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Java code</a:t>
            </a:r>
            <a:br>
              <a:rPr lang="en-US" dirty="0"/>
            </a:br>
            <a:r>
              <a:rPr lang="en-US" dirty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4550" y="2130246"/>
            <a:ext cx="949900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package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com.example.akaver.demo201801;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android.support.v7.app.AppCompatActivity;</a:t>
            </a: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android.os.Bundle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public class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MainActivity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extends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AppCompatActivity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{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</a:t>
            </a:r>
            <a:r>
              <a:rPr lang="en-US" dirty="0">
                <a:solidFill>
                  <a:srgbClr val="6D6F05"/>
                </a:solidFill>
                <a:latin typeface="Menlo" charset="0"/>
              </a:rPr>
              <a:t>@Override</a:t>
            </a:r>
          </a:p>
          <a:p>
            <a:r>
              <a:rPr lang="en-US" dirty="0">
                <a:solidFill>
                  <a:srgbClr val="6D6F05"/>
                </a:solidFill>
                <a:latin typeface="Menlo" charset="0"/>
              </a:rPr>
              <a:t>   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protected void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(Bundle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b="1" dirty="0" err="1">
                <a:solidFill>
                  <a:srgbClr val="00006D"/>
                </a:solidFill>
                <a:latin typeface="Menlo" charset="0"/>
              </a:rPr>
              <a:t>super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.onCreate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setContentView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R.layout.</a:t>
            </a:r>
            <a:r>
              <a:rPr lang="en-US" b="1" i="1" dirty="0" err="1">
                <a:solidFill>
                  <a:srgbClr val="520067"/>
                </a:solidFill>
                <a:latin typeface="Menlo" charset="0"/>
              </a:rPr>
              <a:t>activity_main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    }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}</a:t>
            </a:r>
          </a:p>
          <a:p>
            <a:endParaRPr lang="mr-IN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/>
              <a:t>Android – Layout - Resource files</a:t>
            </a:r>
            <a:br>
              <a:rPr lang="en-US" dirty="0"/>
            </a:br>
            <a:r>
              <a:rPr lang="en-US" dirty="0" err="1"/>
              <a:t>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0201" y="2027561"/>
            <a:ext cx="6959545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/res-auto"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/tools"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:context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"com.example.akaver.demo201801.MainActivity"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TextView</a:t>
            </a:r>
            <a:endParaRPr lang="en-US" sz="1400" b="1" dirty="0">
              <a:solidFill>
                <a:srgbClr val="00006D"/>
              </a:solidFill>
              <a:latin typeface="Menlo" charset="0"/>
            </a:endParaRP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"Hello World!"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:layout_constraintBottom_toBottomOf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:layout_constraintLeft_toLeftOf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:layout_constraintRight_toRightOf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:layout_constraintTop_toTopOf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59" y="1667435"/>
            <a:ext cx="3002697" cy="49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dirty="0"/>
              <a:t>Animations</a:t>
            </a:r>
          </a:p>
          <a:p>
            <a:r>
              <a:rPr lang="en-US" dirty="0"/>
              <a:t>Menu</a:t>
            </a:r>
          </a:p>
          <a:p>
            <a:r>
              <a:rPr lang="en-US" dirty="0"/>
              <a:t>Strings</a:t>
            </a:r>
          </a:p>
          <a:p>
            <a:r>
              <a:rPr lang="en-US" dirty="0" err="1"/>
              <a:t>Misc</a:t>
            </a:r>
            <a:r>
              <a:rPr lang="en-US" dirty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</a:t>
            </a:r>
            <a:r>
              <a:rPr lang="en-US" dirty="0" err="1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Application Package</a:t>
            </a:r>
          </a:p>
          <a:p>
            <a:r>
              <a:rPr lang="en-US" dirty="0"/>
              <a:t>ZIP file, combines all the resources and java bytecode</a:t>
            </a:r>
          </a:p>
          <a:p>
            <a:r>
              <a:rPr lang="en-US" dirty="0"/>
              <a:t>Signed with developer key</a:t>
            </a:r>
          </a:p>
          <a:p>
            <a:r>
              <a:rPr lang="en-US" dirty="0"/>
              <a:t>Developer key must be the same from version to next version</a:t>
            </a:r>
          </a:p>
          <a:p>
            <a:r>
              <a:rPr lang="en-US" dirty="0"/>
              <a:t>Don’t lose your keys (passwords)</a:t>
            </a:r>
          </a:p>
          <a:p>
            <a:r>
              <a:rPr lang="en-US" dirty="0"/>
              <a:t>Android Studio takes care of APK creation</a:t>
            </a:r>
          </a:p>
          <a:p>
            <a:r>
              <a:rPr lang="en-US" dirty="0"/>
              <a:t>APK-s can be downloaded from store, using 3-rd party utilities</a:t>
            </a:r>
          </a:p>
          <a:p>
            <a:r>
              <a:rPr lang="en-US" dirty="0"/>
              <a:t>Resources can be used as is</a:t>
            </a:r>
          </a:p>
          <a:p>
            <a:r>
              <a:rPr lang="en-US" dirty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Google Play - </a:t>
            </a:r>
            <a:r>
              <a:rPr lang="en-US" dirty="0" err="1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no review process</a:t>
            </a:r>
          </a:p>
          <a:p>
            <a:r>
              <a:rPr lang="en-US" dirty="0"/>
              <a:t>Problems are dealt with afterwards</a:t>
            </a:r>
          </a:p>
          <a:p>
            <a:r>
              <a:rPr lang="en-US" dirty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app works in its own private virtual machine (Zygote)</a:t>
            </a:r>
          </a:p>
          <a:p>
            <a:r>
              <a:rPr lang="en-US" dirty="0"/>
              <a:t>Need permission for system resources (confirmed on app install)</a:t>
            </a:r>
          </a:p>
          <a:p>
            <a:r>
              <a:rPr lang="en-US" dirty="0"/>
              <a:t>Data is private, no other app can access directly other app data</a:t>
            </a:r>
          </a:p>
          <a:p>
            <a:r>
              <a:rPr lang="en-US" dirty="0"/>
              <a:t>Everything is possible on rooted device</a:t>
            </a:r>
          </a:p>
          <a:p>
            <a:r>
              <a:rPr lang="en-US" dirty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environment – latest Android Studio</a:t>
            </a:r>
          </a:p>
          <a:p>
            <a:pPr lvl="1"/>
            <a:r>
              <a:rPr lang="et-EE" dirty="0">
                <a:hlinkClick r:id="rId2"/>
              </a:rPr>
              <a:t>http://developer.android.com/sdk/index.html</a:t>
            </a:r>
            <a:endParaRPr lang="en-US" dirty="0"/>
          </a:p>
          <a:p>
            <a:pPr lvl="1"/>
            <a:r>
              <a:rPr lang="en-US" dirty="0"/>
              <a:t>Base OS – free choice (MS Windows, OS X, Linux) </a:t>
            </a:r>
          </a:p>
          <a:p>
            <a:pPr lvl="1"/>
            <a:r>
              <a:rPr lang="en-US" dirty="0"/>
              <a:t>Personal PC – cant use school computers</a:t>
            </a:r>
          </a:p>
          <a:p>
            <a:r>
              <a:rPr lang="en-US" dirty="0"/>
              <a:t>Android based development device for testing – not required.</a:t>
            </a:r>
          </a:p>
          <a:p>
            <a:r>
              <a:rPr lang="en-US" dirty="0"/>
              <a:t>Personal Android device – (phone/tablet) strongly recommended</a:t>
            </a:r>
          </a:p>
          <a:p>
            <a:r>
              <a:rPr lang="en-US" dirty="0"/>
              <a:t>Use personal laptop for development (or </a:t>
            </a:r>
            <a:r>
              <a:rPr lang="en-US" dirty="0" err="1"/>
              <a:t>rdp</a:t>
            </a:r>
            <a:r>
              <a:rPr lang="en-US" dirty="0"/>
              <a:t> to somewhere)</a:t>
            </a:r>
          </a:p>
          <a:p>
            <a:r>
              <a:rPr lang="en-US" dirty="0"/>
              <a:t>Projects in </a:t>
            </a:r>
            <a:r>
              <a:rPr lang="en-US" dirty="0" err="1"/>
              <a:t>git</a:t>
            </a:r>
            <a:r>
              <a:rPr lang="en-US" dirty="0"/>
              <a:t> (</a:t>
            </a:r>
            <a:r>
              <a:rPr lang="en-US" dirty="0" err="1"/>
              <a:t>git.akaver.com</a:t>
            </a:r>
            <a:r>
              <a:rPr lang="en-US" dirty="0"/>
              <a:t>) </a:t>
            </a:r>
            <a:r>
              <a:rPr lang="mr-IN" dirty="0"/>
              <a:t>–</a:t>
            </a:r>
            <a:r>
              <a:rPr lang="en-US" dirty="0"/>
              <a:t> Use your full name (same as in ÕIS)</a:t>
            </a:r>
          </a:p>
          <a:p>
            <a:r>
              <a:rPr lang="en-US" dirty="0"/>
              <a:t>Grade is based on projects (all mandatory)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Gazillion different hardware devices and capabilities</a:t>
            </a:r>
          </a:p>
          <a:p>
            <a:r>
              <a:rPr lang="en-US" dirty="0"/>
              <a:t>Lots of different Android implementations</a:t>
            </a:r>
          </a:p>
          <a:p>
            <a:pPr lvl="1"/>
            <a:r>
              <a:rPr lang="en-US" dirty="0"/>
              <a:t>Samsung </a:t>
            </a:r>
            <a:r>
              <a:rPr lang="en-US" dirty="0" err="1"/>
              <a:t>TouchWiz</a:t>
            </a:r>
            <a:endParaRPr lang="en-US" dirty="0"/>
          </a:p>
          <a:p>
            <a:pPr lvl="1"/>
            <a:r>
              <a:rPr lang="en-US" dirty="0"/>
              <a:t>HTC Sense</a:t>
            </a:r>
          </a:p>
          <a:p>
            <a:pPr lvl="1"/>
            <a:r>
              <a:rPr lang="en-US" dirty="0" err="1"/>
              <a:t>CyanogenMod</a:t>
            </a:r>
            <a:endParaRPr lang="en-US" dirty="0"/>
          </a:p>
          <a:p>
            <a:pPr lvl="1"/>
            <a:r>
              <a:rPr lang="en-US" dirty="0"/>
              <a:t>…..</a:t>
            </a:r>
          </a:p>
          <a:p>
            <a:r>
              <a:rPr lang="en-US" dirty="0"/>
              <a:t>Migration to newer versions very slow (or not done at all)</a:t>
            </a:r>
          </a:p>
          <a:p>
            <a:r>
              <a:rPr lang="en-US" dirty="0"/>
              <a:t>Rooted phones</a:t>
            </a:r>
          </a:p>
          <a:p>
            <a:r>
              <a:rPr lang="en-US" dirty="0"/>
              <a:t>Ca 2X time spent on development compared to iOS</a:t>
            </a:r>
          </a:p>
          <a:p>
            <a:r>
              <a:rPr lang="en-US" dirty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overview</a:t>
            </a:r>
          </a:p>
          <a:p>
            <a:r>
              <a:rPr lang="en-US" dirty="0"/>
              <a:t>Basic Android Studio usage</a:t>
            </a:r>
          </a:p>
          <a:p>
            <a:r>
              <a:rPr lang="en-US" dirty="0"/>
              <a:t>UI creation</a:t>
            </a:r>
          </a:p>
          <a:p>
            <a:r>
              <a:rPr lang="en-US" dirty="0"/>
              <a:t>App lifecycle and state</a:t>
            </a:r>
          </a:p>
          <a:p>
            <a:r>
              <a:rPr lang="en-US" dirty="0"/>
              <a:t>Local storage and data access (SQLite)</a:t>
            </a:r>
          </a:p>
          <a:p>
            <a:r>
              <a:rPr lang="en-US" dirty="0"/>
              <a:t>Sensors (proximity, geomagnetic, motion, GPS, …)</a:t>
            </a:r>
          </a:p>
          <a:p>
            <a:r>
              <a:rPr lang="en-US" dirty="0"/>
              <a:t>Web services (REST API)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add </a:t>
            </a:r>
            <a:r>
              <a:rPr lang="en-US" dirty="0" err="1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system, devised for mobile equipment (mostly)</a:t>
            </a:r>
          </a:p>
          <a:p>
            <a:r>
              <a:rPr lang="en-US" dirty="0"/>
              <a:t>Usage: phones, tablets, TV-s, watches, glasses, cars, laptops, cameras, game consoles, …</a:t>
            </a:r>
          </a:p>
          <a:p>
            <a:r>
              <a:rPr lang="en-US" dirty="0"/>
              <a:t>Market share among smartphones – ca 85% (iOS 13%)</a:t>
            </a:r>
          </a:p>
          <a:p>
            <a:r>
              <a:rPr lang="en-US" dirty="0"/>
              <a:t>Open source project</a:t>
            </a:r>
          </a:p>
          <a:p>
            <a:r>
              <a:rPr lang="en-US" dirty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mobile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0" y="1295683"/>
            <a:ext cx="9249784" cy="53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tablet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7" y="1216854"/>
            <a:ext cx="9330337" cy="53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2003 – founded (lead: Andy Rubin)</a:t>
            </a:r>
          </a:p>
          <a:p>
            <a:pPr lvl="1"/>
            <a:r>
              <a:rPr lang="en-US" dirty="0"/>
              <a:t>Initial idea – OS for cameras</a:t>
            </a:r>
          </a:p>
          <a:p>
            <a:pPr lvl="1"/>
            <a:r>
              <a:rPr lang="en-US" dirty="0"/>
              <a:t>New plan – Mobile OS, (others: Symbian/Nokia and Win Mobile)</a:t>
            </a:r>
          </a:p>
          <a:p>
            <a:r>
              <a:rPr lang="en-US" dirty="0"/>
              <a:t>2005 – Google acquires the whole project</a:t>
            </a:r>
          </a:p>
          <a:p>
            <a:r>
              <a:rPr lang="en-US" dirty="0"/>
              <a:t>2007 – Open Handset Alliance</a:t>
            </a:r>
          </a:p>
          <a:p>
            <a:pPr lvl="1"/>
            <a:r>
              <a:rPr lang="en-US" dirty="0"/>
              <a:t>Google, HTC, Sony, Samsung, Dell, Motorola, LG, Qualcomm, Intel,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2008 – Android 1.0 (HTC Dream, no touchscreen)</a:t>
            </a:r>
          </a:p>
          <a:p>
            <a:r>
              <a:rPr lang="en-US" dirty="0"/>
              <a:t>2009 – Android 1.5 Cupcake (iPhone 2007, iPhone 3G 2008)</a:t>
            </a:r>
          </a:p>
          <a:p>
            <a:r>
              <a:rPr lang="en-US" dirty="0"/>
              <a:t>2010 – Android 2.2 </a:t>
            </a:r>
            <a:r>
              <a:rPr lang="en-US" dirty="0" err="1"/>
              <a:t>Froyo</a:t>
            </a:r>
            <a:r>
              <a:rPr lang="en-US" dirty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only)</a:t>
            </a:r>
          </a:p>
          <a:p>
            <a:r>
              <a:rPr lang="en-US" dirty="0"/>
              <a:t>2011 - Android 4.0 Ice Cream Sandwich</a:t>
            </a:r>
          </a:p>
          <a:p>
            <a:pPr lvl="1"/>
            <a:r>
              <a:rPr lang="en-US" dirty="0"/>
              <a:t>HOLO UI</a:t>
            </a:r>
          </a:p>
          <a:p>
            <a:r>
              <a:rPr lang="en-US" dirty="0"/>
              <a:t>2014 - Android 5 Lollipop</a:t>
            </a:r>
          </a:p>
          <a:p>
            <a:pPr lvl="1"/>
            <a:r>
              <a:rPr lang="en-US" dirty="0"/>
              <a:t>Material design</a:t>
            </a:r>
          </a:p>
          <a:p>
            <a:pPr lvl="1"/>
            <a:r>
              <a:rPr lang="en-US" dirty="0" err="1"/>
              <a:t>Dalvik</a:t>
            </a:r>
            <a:r>
              <a:rPr lang="en-US" dirty="0"/>
              <a:t> vs ART (Android Runtime) (JIT or precompile, garbage collection)</a:t>
            </a:r>
          </a:p>
          <a:p>
            <a:r>
              <a:rPr lang="en-US" dirty="0"/>
              <a:t>2015 - Android 6 Marshmallow</a:t>
            </a:r>
          </a:p>
          <a:p>
            <a:r>
              <a:rPr lang="en-US" dirty="0"/>
              <a:t>2016 </a:t>
            </a:r>
            <a:r>
              <a:rPr lang="mr-IN" dirty="0"/>
              <a:t>–</a:t>
            </a:r>
            <a:r>
              <a:rPr lang="en-US" dirty="0"/>
              <a:t> Android 7 Nougat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3299" y="1661939"/>
            <a:ext cx="3248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Oreo </a:t>
            </a:r>
            <a:r>
              <a:rPr lang="mr-IN" dirty="0"/>
              <a:t>–</a:t>
            </a:r>
            <a:r>
              <a:rPr lang="en-US" dirty="0"/>
              <a:t> 8.X </a:t>
            </a:r>
            <a:r>
              <a:rPr lang="mr-IN" dirty="0"/>
              <a:t>–</a:t>
            </a:r>
            <a:r>
              <a:rPr lang="en-US" dirty="0"/>
              <a:t> 1%</a:t>
            </a:r>
            <a:br>
              <a:rPr lang="en-US" dirty="0"/>
            </a:br>
            <a:r>
              <a:rPr lang="en-US" dirty="0"/>
              <a:t>Nougat </a:t>
            </a:r>
            <a:r>
              <a:rPr lang="mr-IN" dirty="0"/>
              <a:t>–</a:t>
            </a:r>
            <a:r>
              <a:rPr lang="en-US" dirty="0"/>
              <a:t> 7.X - 26%</a:t>
            </a:r>
            <a:br>
              <a:rPr lang="en-US" dirty="0"/>
            </a:br>
            <a:r>
              <a:rPr lang="en-US" dirty="0"/>
              <a:t>Marshmallow – 6.X – 29%</a:t>
            </a:r>
          </a:p>
          <a:p>
            <a:r>
              <a:rPr lang="en-US" dirty="0"/>
              <a:t>Lollipop  - 5.X – 25%</a:t>
            </a:r>
          </a:p>
          <a:p>
            <a:r>
              <a:rPr lang="en-US" dirty="0"/>
              <a:t>KitKat – 4.4 – 13%</a:t>
            </a:r>
          </a:p>
          <a:p>
            <a:endParaRPr lang="en-US" dirty="0"/>
          </a:p>
          <a:p>
            <a:r>
              <a:rPr lang="en-US" dirty="0"/>
              <a:t>4.4 and higher - ca  94%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1" y="1661939"/>
            <a:ext cx="5778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1354</TotalTime>
  <Words>1341</Words>
  <Application>Microsoft Macintosh PowerPoint</Application>
  <PresentationFormat>Widescreen</PresentationFormat>
  <Paragraphs>218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Courier New</vt:lpstr>
      <vt:lpstr>Mangal</vt:lpstr>
      <vt:lpstr>Menlo</vt:lpstr>
      <vt:lpstr>Wingdings 3</vt:lpstr>
      <vt:lpstr>Ion</vt:lpstr>
      <vt:lpstr>Mobile Software Development for Android - I397</vt:lpstr>
      <vt:lpstr>Requirements</vt:lpstr>
      <vt:lpstr>Course topics</vt:lpstr>
      <vt:lpstr>Android</vt:lpstr>
      <vt:lpstr>Android - mobile</vt:lpstr>
      <vt:lpstr>Android - tablet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46</cp:revision>
  <dcterms:created xsi:type="dcterms:W3CDTF">2015-10-15T12:35:18Z</dcterms:created>
  <dcterms:modified xsi:type="dcterms:W3CDTF">2018-09-14T14:37:20Z</dcterms:modified>
</cp:coreProperties>
</file>