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7" autoAdjust="0"/>
    <p:restoredTop sz="93066" autoAdjust="0"/>
  </p:normalViewPr>
  <p:slideViewPr>
    <p:cSldViewPr snapToGrid="0">
      <p:cViewPr varScale="1">
        <p:scale>
          <a:sx n="87" d="100"/>
          <a:sy n="87" d="100"/>
        </p:scale>
        <p:origin x="1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14.09.18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9/14/18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omainguy/ViewServer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TTU IT College, Andres Käver, 2018-2019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akaver@itcollege.ee</a:t>
            </a:r>
            <a:endParaRPr lang="en-US" dirty="0"/>
          </a:p>
          <a:p>
            <a:r>
              <a:rPr lang="en-US" dirty="0"/>
              <a:t>Web: http://</a:t>
            </a:r>
            <a:r>
              <a:rPr lang="en-US" dirty="0" err="1"/>
              <a:t>enos.itcollege.ee</a:t>
            </a:r>
            <a:r>
              <a:rPr lang="en-US" dirty="0"/>
              <a:t>/~</a:t>
            </a:r>
            <a:r>
              <a:rPr lang="en-US" dirty="0" err="1"/>
              <a:t>akaver</a:t>
            </a:r>
            <a:r>
              <a:rPr lang="en-US" dirty="0"/>
              <a:t>/Android</a:t>
            </a:r>
          </a:p>
          <a:p>
            <a:r>
              <a:rPr lang="en-US" dirty="0"/>
              <a:t>Skype: </a:t>
            </a:r>
            <a:r>
              <a:rPr lang="en-US" dirty="0" err="1"/>
              <a:t>akaver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125" y="1429318"/>
            <a:ext cx="3906219" cy="3670988"/>
          </a:xfrm>
        </p:spPr>
        <p:txBody>
          <a:bodyPr>
            <a:normAutofit/>
          </a:bodyPr>
          <a:lstStyle/>
          <a:p>
            <a:r>
              <a:rPr lang="en-US" dirty="0" err="1"/>
              <a:t>Match_parent</a:t>
            </a:r>
            <a:endParaRPr lang="en-US" dirty="0"/>
          </a:p>
          <a:p>
            <a:r>
              <a:rPr lang="en-US" dirty="0" err="1"/>
              <a:t>Wrap_content</a:t>
            </a:r>
            <a:endParaRPr lang="en-US" dirty="0"/>
          </a:p>
          <a:p>
            <a:r>
              <a:rPr lang="en-US" dirty="0"/>
              <a:t>Use background tint for visual cues</a:t>
            </a:r>
          </a:p>
          <a:p>
            <a:endParaRPr lang="en-US" dirty="0"/>
          </a:p>
          <a:p>
            <a:r>
              <a:rPr lang="en-US" dirty="0" err="1"/>
              <a:t>Xxxdp</a:t>
            </a:r>
            <a:endParaRPr lang="en-US" dirty="0"/>
          </a:p>
          <a:p>
            <a:pPr lvl="1"/>
            <a:r>
              <a:rPr lang="en-US" dirty="0"/>
              <a:t>Density-independent pixel</a:t>
            </a:r>
          </a:p>
          <a:p>
            <a:pPr lvl="1"/>
            <a:r>
              <a:rPr lang="en-US" dirty="0" err="1"/>
              <a:t>px</a:t>
            </a:r>
            <a:r>
              <a:rPr lang="en-US" dirty="0"/>
              <a:t> = </a:t>
            </a:r>
            <a:r>
              <a:rPr lang="en-US" dirty="0" err="1"/>
              <a:t>dp</a:t>
            </a:r>
            <a:r>
              <a:rPr lang="en-US" dirty="0"/>
              <a:t> * density</a:t>
            </a:r>
          </a:p>
          <a:p>
            <a:pPr lvl="1"/>
            <a:r>
              <a:rPr lang="en-US" dirty="0"/>
              <a:t>density = bucket(dpi/160)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43600" y="1429318"/>
            <a:ext cx="6038603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 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68" y="4791595"/>
            <a:ext cx="3590925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853" y="3497185"/>
            <a:ext cx="3562350" cy="169545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61606" y="3008103"/>
            <a:ext cx="26719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53" y="5225135"/>
            <a:ext cx="4230647" cy="11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- </a:t>
            </a:r>
            <a:r>
              <a:rPr lang="en-US" dirty="0" err="1"/>
              <a:t>dp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8" y="765959"/>
            <a:ext cx="5485093" cy="5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vs padding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87" y="1469781"/>
            <a:ext cx="7035635" cy="5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vs padding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30156"/>
            <a:ext cx="8946541" cy="2318243"/>
          </a:xfrm>
        </p:spPr>
        <p:txBody>
          <a:bodyPr/>
          <a:lstStyle/>
          <a:p>
            <a:r>
              <a:rPr lang="en-US" dirty="0"/>
              <a:t>No margin</a:t>
            </a:r>
          </a:p>
          <a:p>
            <a:r>
              <a:rPr lang="en-US" dirty="0" err="1"/>
              <a:t>android:padding</a:t>
            </a:r>
            <a:endParaRPr lang="en-US" dirty="0"/>
          </a:p>
          <a:p>
            <a:r>
              <a:rPr lang="en-US" dirty="0" err="1"/>
              <a:t>android:layout_margin</a:t>
            </a:r>
            <a:endParaRPr lang="en-US" dirty="0"/>
          </a:p>
          <a:p>
            <a:r>
              <a:rPr lang="en-US" dirty="0" err="1"/>
              <a:t>layout_xxx</a:t>
            </a:r>
            <a:r>
              <a:rPr lang="en-US" dirty="0"/>
              <a:t> prefix – deals with data from outside the view</a:t>
            </a:r>
          </a:p>
          <a:p>
            <a:r>
              <a:rPr lang="en-US" dirty="0"/>
              <a:t>padding –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34774"/>
            <a:ext cx="36099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41" y="1634774"/>
            <a:ext cx="35528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349" y="1591911"/>
            <a:ext cx="3514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0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Android:layout_gravity</a:t>
            </a:r>
            <a:endParaRPr lang="en-US" dirty="0"/>
          </a:p>
          <a:p>
            <a:pPr lvl="1"/>
            <a:r>
              <a:rPr lang="en-US" dirty="0"/>
              <a:t>Position of the view, regarding its parent</a:t>
            </a:r>
          </a:p>
          <a:p>
            <a:r>
              <a:rPr lang="en-US" dirty="0" err="1"/>
              <a:t>Android:gravity</a:t>
            </a:r>
            <a:endParaRPr lang="en-US" dirty="0"/>
          </a:p>
          <a:p>
            <a:pPr lvl="1"/>
            <a:r>
              <a:rPr lang="en-US" dirty="0"/>
              <a:t>Position of the content inside the view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1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93" y="4556900"/>
            <a:ext cx="1986333" cy="162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627" y="2093969"/>
            <a:ext cx="2084799" cy="162892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60923" y="1771369"/>
            <a:ext cx="5723906" cy="2274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0923" y="4245164"/>
            <a:ext cx="5700156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8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mixed and combined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9096" y="3007528"/>
            <a:ext cx="5985164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"160dp"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"center_horizontal|bottom"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Text"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493" y="3345975"/>
            <a:ext cx="2401312" cy="1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3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LinearLayout</a:t>
            </a:r>
            <a:r>
              <a:rPr lang="en-US" dirty="0"/>
              <a:t>?</a:t>
            </a:r>
          </a:p>
          <a:p>
            <a:r>
              <a:rPr lang="en-US" dirty="0"/>
              <a:t>Gravity</a:t>
            </a:r>
          </a:p>
          <a:p>
            <a:r>
              <a:rPr lang="en-US" dirty="0"/>
              <a:t>Weight</a:t>
            </a:r>
          </a:p>
          <a:p>
            <a:r>
              <a:rPr lang="en-US" dirty="0"/>
              <a:t>Nested 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51" y="1585355"/>
            <a:ext cx="7318006" cy="49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0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44" y="1498765"/>
            <a:ext cx="86772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fundamentals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  <a:p>
            <a:pPr lvl="1"/>
            <a:r>
              <a:rPr lang="en-US" dirty="0"/>
              <a:t>Linear</a:t>
            </a:r>
          </a:p>
          <a:p>
            <a:pPr lvl="1"/>
            <a:r>
              <a:rPr lang="en-US" dirty="0"/>
              <a:t>Relative</a:t>
            </a:r>
          </a:p>
          <a:p>
            <a:pPr lvl="1"/>
            <a:r>
              <a:rPr lang="en-US" dirty="0"/>
              <a:t>Frame</a:t>
            </a:r>
          </a:p>
          <a:p>
            <a:pPr lvl="1"/>
            <a:r>
              <a:rPr lang="en-US" dirty="0"/>
              <a:t>Table</a:t>
            </a:r>
          </a:p>
          <a:p>
            <a:r>
              <a:rPr lang="en-US" dirty="0"/>
              <a:t>Basic attributes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Margin vs padding</a:t>
            </a:r>
          </a:p>
          <a:p>
            <a:pPr lvl="1"/>
            <a:r>
              <a:rPr lang="en-US" dirty="0"/>
              <a:t>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Gravity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77" y="1454809"/>
            <a:ext cx="7393484" cy="52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Weight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way to specify dimensions (</a:t>
            </a:r>
            <a:r>
              <a:rPr lang="en-US" dirty="0" err="1"/>
              <a:t>match_parent</a:t>
            </a:r>
            <a:r>
              <a:rPr lang="en-US" dirty="0"/>
              <a:t>, </a:t>
            </a:r>
            <a:r>
              <a:rPr lang="en-US" dirty="0" err="1"/>
              <a:t>wrap_content</a:t>
            </a:r>
            <a:r>
              <a:rPr lang="en-US" dirty="0"/>
              <a:t>, </a:t>
            </a:r>
            <a:r>
              <a:rPr lang="en-US" dirty="0" err="1"/>
              <a:t>xxxdp</a:t>
            </a:r>
            <a:r>
              <a:rPr lang="en-US" dirty="0"/>
              <a:t>)</a:t>
            </a:r>
          </a:p>
          <a:p>
            <a:r>
              <a:rPr lang="en-US" dirty="0"/>
              <a:t>Adds weights together</a:t>
            </a:r>
          </a:p>
          <a:p>
            <a:r>
              <a:rPr lang="en-US" dirty="0"/>
              <a:t>Width is based on ratios (1+1=2 =&gt; ½ and ½)</a:t>
            </a:r>
          </a:p>
          <a:p>
            <a:r>
              <a:rPr lang="en-US" dirty="0"/>
              <a:t>Can be mixed every way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33" y="4589380"/>
            <a:ext cx="366712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95" y="4589380"/>
            <a:ext cx="35052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</a:t>
            </a:r>
            <a:r>
              <a:rPr lang="en-US" dirty="0" err="1"/>
              <a:t>weightSum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682342" cy="3631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"center_horizontal"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:weightSum=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"Left side"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"@+id/textView2"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 side"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"@+id/textView3"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302" y="3245783"/>
            <a:ext cx="36290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- nested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2519" y="1971968"/>
            <a:ext cx="5789221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"vertical"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"@+id/editText3"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:gravity=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"right"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"@+id/button6"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"@+id/button7"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63" y="2702564"/>
            <a:ext cx="35623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is?</a:t>
            </a:r>
          </a:p>
          <a:p>
            <a:r>
              <a:rPr lang="en-US" dirty="0"/>
              <a:t>Relative Positioning</a:t>
            </a:r>
          </a:p>
          <a:p>
            <a:r>
              <a:rPr lang="en-US" dirty="0"/>
              <a:t>Relative </a:t>
            </a:r>
            <a:r>
              <a:rPr lang="en-US" dirty="0" err="1"/>
              <a:t>Alignement</a:t>
            </a:r>
            <a:endParaRPr lang="en-US" dirty="0"/>
          </a:p>
          <a:p>
            <a:r>
              <a:rPr lang="en-US" dirty="0"/>
              <a:t>Missing Views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5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06" y="1853248"/>
            <a:ext cx="3400425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46" y="1853248"/>
            <a:ext cx="3362325" cy="446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586" y="1862773"/>
            <a:ext cx="3371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8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/>
              <a:t>To</a:t>
            </a:r>
          </a:p>
          <a:p>
            <a:pPr lvl="1"/>
            <a:r>
              <a:rPr lang="en-US" dirty="0"/>
              <a:t>Parent</a:t>
            </a:r>
          </a:p>
          <a:p>
            <a:pPr lvl="1"/>
            <a:r>
              <a:rPr lang="en-US" dirty="0"/>
              <a:t>Sibling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86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r>
              <a:rPr lang="en-US" dirty="0"/>
              <a:t> -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26" y="1646016"/>
            <a:ext cx="7065798" cy="48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default parameters</a:t>
            </a:r>
          </a:p>
          <a:p>
            <a:pPr lvl="1"/>
            <a:r>
              <a:rPr lang="en-US" dirty="0"/>
              <a:t>Top</a:t>
            </a:r>
          </a:p>
          <a:p>
            <a:pPr lvl="1"/>
            <a:r>
              <a:rPr lang="en-US" dirty="0"/>
              <a:t>Left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086" y="4137127"/>
            <a:ext cx="4904509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75" y="2372343"/>
            <a:ext cx="3657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6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positions given</a:t>
            </a:r>
          </a:p>
          <a:p>
            <a:pPr lvl="1"/>
            <a:r>
              <a:rPr lang="en-US" dirty="0"/>
              <a:t>Views are on top of each other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586" y="2653083"/>
            <a:ext cx="3590925" cy="21812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3312" y="3262314"/>
            <a:ext cx="6020790" cy="2708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</a:t>
            </a:r>
            <a:r>
              <a:rPr lang="en-US" dirty="0" err="1"/>
              <a:t>declaritively</a:t>
            </a:r>
            <a:r>
              <a:rPr lang="en-US" dirty="0"/>
              <a:t> visual structure for app</a:t>
            </a:r>
          </a:p>
          <a:p>
            <a:r>
              <a:rPr lang="en-US" dirty="0"/>
              <a:t>Takes into consideration screen properties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pixel density</a:t>
            </a:r>
          </a:p>
          <a:p>
            <a:r>
              <a:rPr lang="en-US" dirty="0"/>
              <a:t>System calculates sizes and position for all UI elements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77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0027" y="3295464"/>
            <a:ext cx="6050478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06" y="2709738"/>
            <a:ext cx="3524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644" y="2052918"/>
            <a:ext cx="6329548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114" y="2378466"/>
            <a:ext cx="34766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064" y="1853248"/>
            <a:ext cx="3495675" cy="23145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1606" y="1836083"/>
            <a:ext cx="6359236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:layout_toLeftOf=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"@id/buttonOk"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"@id/editTextGreeting"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"Cancel"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"@+id/buttonCancel"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to sibling</a:t>
            </a:r>
          </a:p>
          <a:p>
            <a:pPr lvl="1"/>
            <a:r>
              <a:rPr lang="en-US" dirty="0" err="1"/>
              <a:t>Layout_above</a:t>
            </a:r>
            <a:endParaRPr lang="en-US" dirty="0"/>
          </a:p>
          <a:p>
            <a:pPr lvl="1"/>
            <a:r>
              <a:rPr lang="en-US" dirty="0" err="1"/>
              <a:t>Layout_below</a:t>
            </a:r>
            <a:endParaRPr lang="en-US" dirty="0"/>
          </a:p>
          <a:p>
            <a:pPr lvl="1"/>
            <a:r>
              <a:rPr lang="en-US" dirty="0" err="1"/>
              <a:t>Layout_toLeftOf</a:t>
            </a:r>
            <a:endParaRPr lang="en-US" dirty="0"/>
          </a:p>
          <a:p>
            <a:pPr lvl="1"/>
            <a:r>
              <a:rPr lang="en-US" dirty="0" err="1"/>
              <a:t>Layout_toRightOf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2689" y="2052917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Relative to sibling</a:t>
            </a:r>
          </a:p>
          <a:p>
            <a:pPr lvl="1"/>
            <a:r>
              <a:rPr lang="en-US" dirty="0" err="1"/>
              <a:t>Layout_alignTop</a:t>
            </a:r>
            <a:endParaRPr lang="en-US" dirty="0"/>
          </a:p>
          <a:p>
            <a:pPr lvl="1"/>
            <a:r>
              <a:rPr lang="en-US" dirty="0" err="1"/>
              <a:t>Layout_alignBottom</a:t>
            </a:r>
            <a:endParaRPr lang="en-US" dirty="0"/>
          </a:p>
          <a:p>
            <a:pPr lvl="1"/>
            <a:r>
              <a:rPr lang="en-US" dirty="0" err="1"/>
              <a:t>Layout_alignLeft</a:t>
            </a:r>
            <a:endParaRPr lang="en-US" dirty="0"/>
          </a:p>
          <a:p>
            <a:pPr lvl="1"/>
            <a:r>
              <a:rPr lang="en-US" dirty="0" err="1"/>
              <a:t>Layout_alignRight</a:t>
            </a:r>
            <a:endParaRPr lang="en-US" dirty="0"/>
          </a:p>
          <a:p>
            <a:pPr lvl="1"/>
            <a:r>
              <a:rPr lang="en-US" dirty="0" err="1"/>
              <a:t>Layout_alignBaseline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931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to parent</a:t>
            </a:r>
          </a:p>
          <a:p>
            <a:pPr lvl="1"/>
            <a:r>
              <a:rPr lang="en-US" dirty="0" err="1"/>
              <a:t>Layout_alignParentTop</a:t>
            </a:r>
            <a:endParaRPr lang="en-US" dirty="0"/>
          </a:p>
          <a:p>
            <a:pPr lvl="1"/>
            <a:r>
              <a:rPr lang="en-US" dirty="0" err="1"/>
              <a:t>Layout_alignParentBottom</a:t>
            </a:r>
            <a:endParaRPr lang="en-US" dirty="0"/>
          </a:p>
          <a:p>
            <a:pPr lvl="1"/>
            <a:r>
              <a:rPr lang="en-US" dirty="0" err="1"/>
              <a:t>Layout_alignParentLeft</a:t>
            </a:r>
            <a:endParaRPr lang="en-US" dirty="0"/>
          </a:p>
          <a:p>
            <a:pPr lvl="1"/>
            <a:r>
              <a:rPr lang="en-US" dirty="0" err="1"/>
              <a:t>Layout_alignParentRight</a:t>
            </a:r>
            <a:endParaRPr lang="en-US" dirty="0"/>
          </a:p>
          <a:p>
            <a:pPr lvl="1"/>
            <a:r>
              <a:rPr lang="en-US" dirty="0" err="1"/>
              <a:t>Layout_centerHorizontal</a:t>
            </a:r>
            <a:endParaRPr lang="en-US" dirty="0"/>
          </a:p>
          <a:p>
            <a:pPr lvl="1"/>
            <a:r>
              <a:rPr lang="en-US" dirty="0" err="1"/>
              <a:t>Layout_centerVertical</a:t>
            </a:r>
            <a:endParaRPr lang="en-US" dirty="0"/>
          </a:p>
          <a:p>
            <a:pPr lvl="1"/>
            <a:r>
              <a:rPr lang="en-US" dirty="0" err="1"/>
              <a:t>Layout_centerInParent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2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r>
              <a:rPr lang="en-US" dirty="0"/>
              <a:t> – Missing views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Visibility=“invisible”</a:t>
            </a:r>
          </a:p>
          <a:p>
            <a:pPr lvl="1"/>
            <a:r>
              <a:rPr lang="en-US" dirty="0"/>
              <a:t>View is still there, just invisible</a:t>
            </a:r>
          </a:p>
          <a:p>
            <a:pPr lvl="1"/>
            <a:r>
              <a:rPr lang="en-US" dirty="0"/>
              <a:t>Placement of element is not changed</a:t>
            </a:r>
          </a:p>
          <a:p>
            <a:r>
              <a:rPr lang="en-US" dirty="0"/>
              <a:t>Visibility=“gone”</a:t>
            </a:r>
          </a:p>
          <a:p>
            <a:pPr lvl="1"/>
            <a:r>
              <a:rPr lang="en-US" dirty="0"/>
              <a:t>UI layout changes, view is really not there</a:t>
            </a:r>
          </a:p>
          <a:p>
            <a:pPr lvl="1"/>
            <a:r>
              <a:rPr lang="en-US" dirty="0"/>
              <a:t>Defaults apply (top left)</a:t>
            </a:r>
          </a:p>
          <a:p>
            <a:r>
              <a:rPr lang="en-US" dirty="0"/>
              <a:t>When changing visibility programmatically</a:t>
            </a:r>
          </a:p>
          <a:p>
            <a:pPr lvl="1"/>
            <a:r>
              <a:rPr lang="en-US" dirty="0" err="1"/>
              <a:t>Layout_alignWithParentIfMissing</a:t>
            </a:r>
            <a:r>
              <a:rPr lang="en-US" dirty="0"/>
              <a:t>=“true”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5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to put views on top of each other</a:t>
            </a:r>
          </a:p>
          <a:p>
            <a:pPr lvl="1"/>
            <a:r>
              <a:rPr lang="en-US" dirty="0"/>
              <a:t>Position child </a:t>
            </a:r>
            <a:r>
              <a:rPr lang="en-US" dirty="0" err="1"/>
              <a:t>wiews</a:t>
            </a:r>
            <a:r>
              <a:rPr lang="en-US" dirty="0"/>
              <a:t> with </a:t>
            </a:r>
          </a:p>
          <a:p>
            <a:pPr lvl="2"/>
            <a:r>
              <a:rPr lang="en-US" dirty="0" err="1"/>
              <a:t>layout_gravity</a:t>
            </a:r>
            <a:endParaRPr lang="en-US" dirty="0"/>
          </a:p>
          <a:p>
            <a:pPr lvl="2"/>
            <a:r>
              <a:rPr lang="en-US" dirty="0" err="1"/>
              <a:t>Layout_margin</a:t>
            </a:r>
            <a:endParaRPr lang="en-US" dirty="0"/>
          </a:p>
          <a:p>
            <a:r>
              <a:rPr lang="en-US" dirty="0"/>
              <a:t>Usually used for placing images on top of other images</a:t>
            </a:r>
          </a:p>
          <a:p>
            <a:pPr lvl="1"/>
            <a:r>
              <a:rPr lang="en-US" dirty="0"/>
              <a:t>Think of </a:t>
            </a:r>
            <a:r>
              <a:rPr lang="en-US" dirty="0" err="1"/>
              <a:t>PictureFrame</a:t>
            </a:r>
            <a:endParaRPr lang="en-US" dirty="0"/>
          </a:p>
          <a:p>
            <a:r>
              <a:rPr lang="en-US" dirty="0"/>
              <a:t>You can save one view by using on </a:t>
            </a:r>
            <a:r>
              <a:rPr lang="en-US" dirty="0" err="1"/>
              <a:t>FrameLayout</a:t>
            </a:r>
            <a:r>
              <a:rPr lang="en-US" dirty="0"/>
              <a:t> definition</a:t>
            </a:r>
          </a:p>
          <a:p>
            <a:pPr lvl="1"/>
            <a:r>
              <a:rPr lang="en-US" dirty="0" err="1"/>
              <a:t>Android:foreground</a:t>
            </a:r>
            <a:r>
              <a:rPr lang="en-US" dirty="0"/>
              <a:t>=“@</a:t>
            </a:r>
            <a:r>
              <a:rPr lang="en-US" dirty="0" err="1"/>
              <a:t>drawable</a:t>
            </a:r>
            <a:r>
              <a:rPr lang="en-US" dirty="0"/>
              <a:t>/</a:t>
            </a:r>
            <a:r>
              <a:rPr lang="en-US" dirty="0" err="1"/>
              <a:t>somepicture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Control scaling of foreground (default is fill)</a:t>
            </a:r>
          </a:p>
          <a:p>
            <a:pPr lvl="2"/>
            <a:r>
              <a:rPr lang="en-US" dirty="0" err="1"/>
              <a:t>Android:foregroundGravity</a:t>
            </a:r>
            <a:r>
              <a:rPr lang="en-US" dirty="0"/>
              <a:t>=“</a:t>
            </a:r>
            <a:r>
              <a:rPr lang="en-US" dirty="0" err="1"/>
              <a:t>top|left</a:t>
            </a:r>
            <a:r>
              <a:rPr lang="en-US" dirty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48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TableLayout</a:t>
            </a:r>
            <a:endParaRPr lang="en-US" dirty="0"/>
          </a:p>
          <a:p>
            <a:r>
              <a:rPr lang="en-US" dirty="0"/>
              <a:t>Spanning and skipping</a:t>
            </a:r>
          </a:p>
          <a:p>
            <a:r>
              <a:rPr lang="en-US" dirty="0"/>
              <a:t>Shrinking, stretching and collapsing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81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linear layout</a:t>
            </a:r>
          </a:p>
          <a:p>
            <a:pPr lvl="1"/>
            <a:r>
              <a:rPr lang="en-US" dirty="0"/>
              <a:t>Rows</a:t>
            </a:r>
          </a:p>
          <a:p>
            <a:pPr lvl="1"/>
            <a:r>
              <a:rPr lang="en-US" dirty="0"/>
              <a:t>Columns</a:t>
            </a:r>
          </a:p>
          <a:p>
            <a:pPr lvl="1"/>
            <a:r>
              <a:rPr lang="en-US" dirty="0" err="1"/>
              <a:t>TableRow</a:t>
            </a:r>
            <a:r>
              <a:rPr lang="en-US" dirty="0"/>
              <a:t> is always </a:t>
            </a:r>
          </a:p>
          <a:p>
            <a:pPr lvl="2"/>
            <a:r>
              <a:rPr lang="en-US" dirty="0" err="1"/>
              <a:t>Layout_width</a:t>
            </a:r>
            <a:r>
              <a:rPr lang="en-US" dirty="0"/>
              <a:t>=“</a:t>
            </a:r>
            <a:r>
              <a:rPr lang="en-US" dirty="0" err="1"/>
              <a:t>match_parent</a:t>
            </a:r>
            <a:r>
              <a:rPr lang="en-US" dirty="0"/>
              <a:t>”</a:t>
            </a:r>
          </a:p>
          <a:p>
            <a:pPr lvl="2"/>
            <a:r>
              <a:rPr lang="en-US" dirty="0" err="1"/>
              <a:t>Layout_height</a:t>
            </a:r>
            <a:r>
              <a:rPr lang="en-US" dirty="0"/>
              <a:t>=“</a:t>
            </a:r>
            <a:r>
              <a:rPr lang="en-US" dirty="0" err="1"/>
              <a:t>wrap_content</a:t>
            </a:r>
            <a:r>
              <a:rPr lang="en-US" dirty="0"/>
              <a:t>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449" y="1748472"/>
            <a:ext cx="34004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7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0327" y="2001082"/>
            <a:ext cx="568234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83" y="2960729"/>
            <a:ext cx="42386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72195"/>
            <a:ext cx="2126777" cy="404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8" y="2172195"/>
            <a:ext cx="2089376" cy="404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764" y="2172195"/>
            <a:ext cx="2113534" cy="40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5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2003" cy="1400530"/>
          </a:xfrm>
        </p:spPr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skipping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47" y="1566961"/>
            <a:ext cx="35052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84" y="3838824"/>
            <a:ext cx="3667125" cy="196215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7285" y="1333766"/>
            <a:ext cx="5676405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7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spanning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348623"/>
            <a:ext cx="5824847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 long"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220" y="2701637"/>
            <a:ext cx="4162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3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shrinking, stretching, 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3135085"/>
            <a:ext cx="6160232" cy="3103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89" y="1512406"/>
            <a:ext cx="4728640" cy="18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32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shrinking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79" y="2288900"/>
            <a:ext cx="2766060" cy="145659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6210" y="1292993"/>
            <a:ext cx="7529611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19" y="5438072"/>
            <a:ext cx="6244688" cy="11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2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stretching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7291" y="1152983"/>
            <a:ext cx="6810703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:shrinkColumns=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:stretchColumns=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:layout_column=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:layout_span=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"Very long title"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:layout_marginLeft=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"#ff0000"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"First"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"#00ff00"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:singleLine=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"Second long long long long long long long long long long long end"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:layout_marginRight=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"#0000ff"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"Third0"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TableRow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86" y="1625162"/>
            <a:ext cx="6227839" cy="1130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585" y="2902981"/>
            <a:ext cx="6255207" cy="10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TableLayout</a:t>
            </a:r>
            <a:r>
              <a:rPr lang="en-US" dirty="0"/>
              <a:t> – collapsing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Android:collapseColumns</a:t>
            </a:r>
            <a:r>
              <a:rPr lang="en-US" dirty="0"/>
              <a:t>=“*”</a:t>
            </a:r>
          </a:p>
          <a:p>
            <a:pPr lvl="1"/>
            <a:r>
              <a:rPr lang="en-US" dirty="0"/>
              <a:t>*</a:t>
            </a:r>
          </a:p>
          <a:p>
            <a:pPr lvl="1"/>
            <a:r>
              <a:rPr lang="en-US" dirty="0"/>
              <a:t>0</a:t>
            </a:r>
          </a:p>
          <a:p>
            <a:pPr lvl="1"/>
            <a:r>
              <a:rPr lang="en-US" dirty="0"/>
              <a:t>1,2,4</a:t>
            </a:r>
          </a:p>
          <a:p>
            <a:r>
              <a:rPr lang="en-US" dirty="0"/>
              <a:t>Same as visibility=“gone”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- performance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48" y="1468782"/>
            <a:ext cx="8124868" cy="50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29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ViewServer</a:t>
            </a:r>
            <a:endParaRPr lang="en-US" dirty="0"/>
          </a:p>
          <a:p>
            <a:pPr lvl="1"/>
            <a:r>
              <a:rPr lang="en-US" dirty="0"/>
              <a:t>Download ViewServer.java from </a:t>
            </a:r>
            <a:r>
              <a:rPr lang="en-US" dirty="0">
                <a:hlinkClick r:id="rId2"/>
              </a:rPr>
              <a:t>https://github.com/romainguy/ViewServer</a:t>
            </a:r>
            <a:endParaRPr lang="en-US" dirty="0"/>
          </a:p>
          <a:p>
            <a:pPr lvl="1"/>
            <a:r>
              <a:rPr lang="en-US" dirty="0"/>
              <a:t>Add INTERNET permission</a:t>
            </a:r>
          </a:p>
          <a:p>
            <a:pPr lvl="1"/>
            <a:r>
              <a:rPr lang="en-US" dirty="0"/>
              <a:t>Enable </a:t>
            </a:r>
            <a:r>
              <a:rPr lang="en-US" dirty="0" err="1"/>
              <a:t>ViewServer</a:t>
            </a:r>
            <a:r>
              <a:rPr lang="en-US" dirty="0"/>
              <a:t> in your activity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08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</a:t>
            </a:r>
            <a:r>
              <a:rPr lang="en-US" dirty="0"/>
              <a:t> – Hierarchy Viewer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Android Device Monitor</a:t>
            </a:r>
          </a:p>
          <a:p>
            <a:r>
              <a:rPr lang="en-US" dirty="0"/>
              <a:t> Window -&gt; Open Perspective… -&gt; Hierarchy View</a:t>
            </a:r>
          </a:p>
          <a:p>
            <a:r>
              <a:rPr lang="en-US" dirty="0"/>
              <a:t>Select your running app from tree</a:t>
            </a:r>
          </a:p>
          <a:p>
            <a:r>
              <a:rPr lang="en-US" dirty="0"/>
              <a:t>Click the icon “Load the view hierarchy into the tree view”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LinearLayout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Arranges its children in single direction</a:t>
            </a:r>
          </a:p>
          <a:p>
            <a:pPr lvl="1"/>
            <a:r>
              <a:rPr lang="en-US" dirty="0"/>
              <a:t>Orientation=“horizontal”</a:t>
            </a:r>
          </a:p>
          <a:p>
            <a:pPr lvl="1"/>
            <a:r>
              <a:rPr lang="en-US" dirty="0"/>
              <a:t>Orientation=“vertical”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98" y="2600695"/>
            <a:ext cx="5768772" cy="390834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3138" y="3681964"/>
            <a:ext cx="501138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endParaRPr kumimoji="0" lang="en-US" altLang="et-EE" sz="1000" b="1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 </a:t>
            </a:r>
            <a:endParaRPr kumimoji="0" lang="en-US" altLang="et-EE" sz="1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t-EE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kumimoji="0" lang="en-US" altLang="et-E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ui</a:t>
            </a:r>
            <a:r>
              <a:rPr kumimoji="0" lang="en-US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elements…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RelativeLayout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23" y="1536341"/>
            <a:ext cx="8946541" cy="4195481"/>
          </a:xfrm>
        </p:spPr>
        <p:txBody>
          <a:bodyPr/>
          <a:lstStyle/>
          <a:p>
            <a:r>
              <a:rPr lang="en-US" dirty="0"/>
              <a:t>Elements are arranged relative to</a:t>
            </a:r>
          </a:p>
          <a:p>
            <a:pPr lvl="1"/>
            <a:r>
              <a:rPr lang="en-US" dirty="0"/>
              <a:t>Parent UI element</a:t>
            </a:r>
          </a:p>
          <a:p>
            <a:pPr lvl="1"/>
            <a:r>
              <a:rPr lang="en-US" dirty="0"/>
              <a:t>Sibling UI element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19" y="2981480"/>
            <a:ext cx="2696539" cy="358534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07033" y="1921524"/>
            <a:ext cx="6240483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"200px"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:inputType=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"textMultiLine"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:ems=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:layout_alignParentTop=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"@+id/editText2"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"New 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"@+id/button5"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:layout_alignBottom=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:layout_toStartOf=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"@+id/button4"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3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FrameLayout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to put child views on top of each other</a:t>
            </a:r>
          </a:p>
          <a:p>
            <a:r>
              <a:rPr lang="en-US" dirty="0"/>
              <a:t>Specify order</a:t>
            </a:r>
          </a:p>
          <a:p>
            <a:r>
              <a:rPr lang="en-US" dirty="0"/>
              <a:t>Layout gravity for positioning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60" y="2226624"/>
            <a:ext cx="2691093" cy="35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</a:t>
            </a:r>
            <a:r>
              <a:rPr lang="en-US" dirty="0" err="1"/>
              <a:t>TableLayout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 and Columns</a:t>
            </a:r>
          </a:p>
          <a:p>
            <a:r>
              <a:rPr lang="en-US" dirty="0"/>
              <a:t>Like Linear vertical nesting Linear horizontal</a:t>
            </a:r>
          </a:p>
          <a:p>
            <a:r>
              <a:rPr lang="en-US" dirty="0"/>
              <a:t>Columns are aligned (by the widest in all the rows)</a:t>
            </a:r>
          </a:p>
          <a:p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96" y="2138740"/>
            <a:ext cx="3049913" cy="40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attributes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across all layouts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Margin vs padding</a:t>
            </a:r>
          </a:p>
          <a:p>
            <a:pPr lvl="1"/>
            <a:r>
              <a:rPr lang="en-US" dirty="0"/>
              <a:t>Gravity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5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1426</TotalTime>
  <Words>911</Words>
  <Application>Microsoft Macintosh PowerPoint</Application>
  <PresentationFormat>Widescreen</PresentationFormat>
  <Paragraphs>253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Courier New</vt:lpstr>
      <vt:lpstr>Wingdings 3</vt:lpstr>
      <vt:lpstr>Ion</vt:lpstr>
      <vt:lpstr>Mobile Software Development for Android - I397</vt:lpstr>
      <vt:lpstr>Layout fundamentals</vt:lpstr>
      <vt:lpstr>Layout</vt:lpstr>
      <vt:lpstr>Layout</vt:lpstr>
      <vt:lpstr>Layout - LinearLayout</vt:lpstr>
      <vt:lpstr>Layout - RelativeLayout</vt:lpstr>
      <vt:lpstr>Layout - FrameLayout</vt:lpstr>
      <vt:lpstr>Layout - TableLayout</vt:lpstr>
      <vt:lpstr>Basic attributes</vt:lpstr>
      <vt:lpstr>Size</vt:lpstr>
      <vt:lpstr>Size - dp</vt:lpstr>
      <vt:lpstr>Margin vs padding</vt:lpstr>
      <vt:lpstr>Margin vs padding</vt:lpstr>
      <vt:lpstr>Gravity</vt:lpstr>
      <vt:lpstr>Gravity</vt:lpstr>
      <vt:lpstr>Gravity</vt:lpstr>
      <vt:lpstr>LinearLayout</vt:lpstr>
      <vt:lpstr>LinearLayout</vt:lpstr>
      <vt:lpstr>LinearLayout - Gravity</vt:lpstr>
      <vt:lpstr>LinearLayout - Gravity</vt:lpstr>
      <vt:lpstr>LinearLayout - Weight</vt:lpstr>
      <vt:lpstr>LinearLayout - weightSum</vt:lpstr>
      <vt:lpstr>LinearLayout - nested</vt:lpstr>
      <vt:lpstr>RelativeLayout</vt:lpstr>
      <vt:lpstr>RelativeLayout</vt:lpstr>
      <vt:lpstr>RelativeLayout</vt:lpstr>
      <vt:lpstr>RelativeLayout - attributes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</vt:lpstr>
      <vt:lpstr>RelativeLayout – Missing views</vt:lpstr>
      <vt:lpstr>FrameLayout</vt:lpstr>
      <vt:lpstr>TableLayout</vt:lpstr>
      <vt:lpstr>TableLayout</vt:lpstr>
      <vt:lpstr>TableLayout</vt:lpstr>
      <vt:lpstr>TableLayout – skipping</vt:lpstr>
      <vt:lpstr>TableLayout – spanning</vt:lpstr>
      <vt:lpstr>TableLayout – shrinking, stretching, collapsing</vt:lpstr>
      <vt:lpstr>TableLayout – shrinking</vt:lpstr>
      <vt:lpstr>TableLayout – stretching</vt:lpstr>
      <vt:lpstr>TableLayout – collapsing</vt:lpstr>
      <vt:lpstr>Varia - performance</vt:lpstr>
      <vt:lpstr>Varia – Hierarchy Viewer</vt:lpstr>
      <vt:lpstr>Varia – Hierarchy Viewer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62</cp:revision>
  <dcterms:created xsi:type="dcterms:W3CDTF">2015-10-15T12:35:18Z</dcterms:created>
  <dcterms:modified xsi:type="dcterms:W3CDTF">2018-09-14T14:37:35Z</dcterms:modified>
</cp:coreProperties>
</file>