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03" r:id="rId3"/>
    <p:sldId id="342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5" r:id="rId25"/>
    <p:sldId id="326" r:id="rId26"/>
    <p:sldId id="328" r:id="rId27"/>
    <p:sldId id="327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4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93020" autoAdjust="0"/>
  </p:normalViewPr>
  <p:slideViewPr>
    <p:cSldViewPr snapToGrid="0">
      <p:cViewPr varScale="1">
        <p:scale>
          <a:sx n="116" d="100"/>
          <a:sy n="116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09.02.18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app/Activity.html#onStart()" TargetMode="External"/><Relationship Id="rId4" Type="http://schemas.openxmlformats.org/officeDocument/2006/relationships/hyperlink" Target="http://developer.android.com/reference/android/app/Activity.html#onResume()" TargetMode="External"/><Relationship Id="rId5" Type="http://schemas.openxmlformats.org/officeDocument/2006/relationships/hyperlink" Target="http://developer.android.com/reference/android/app/Activity.html#onPause()" TargetMode="External"/><Relationship Id="rId6" Type="http://schemas.openxmlformats.org/officeDocument/2006/relationships/hyperlink" Target="http://developer.android.com/reference/android/app/Activity.html#onStop()" TargetMode="External"/><Relationship Id="rId7" Type="http://schemas.openxmlformats.org/officeDocument/2006/relationships/hyperlink" Target="http://developer.android.com/reference/android/app/Activity.html#onDestroy()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reference/android/app/Activity.html#onCreate(android.os.Bundle)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net/Uri.html#parse(java.lang.String)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reference/android/content/Contex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Software Development for Android</a:t>
            </a:r>
            <a:r>
              <a:rPr lang="en-US" dirty="0" smtClean="0"/>
              <a:t> - I397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70000" lnSpcReduction="20000"/>
          </a:bodyPr>
          <a:lstStyle/>
          <a:p>
            <a:r>
              <a:rPr lang="en-US" smtClean="0"/>
              <a:t>TTU IT </a:t>
            </a:r>
            <a:r>
              <a:rPr lang="en-US" dirty="0" smtClean="0"/>
              <a:t>College, Andres Käver</a:t>
            </a:r>
            <a:r>
              <a:rPr lang="en-US" smtClean="0"/>
              <a:t>, </a:t>
            </a:r>
            <a:r>
              <a:rPr lang="en-US" smtClean="0"/>
              <a:t>2017-2018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akaver@itcollege.ee</a:t>
            </a:r>
            <a:endParaRPr lang="en-US" dirty="0" smtClean="0"/>
          </a:p>
          <a:p>
            <a:r>
              <a:rPr lang="en-US" dirty="0" smtClean="0"/>
              <a:t>Web: http://enos.itcollege.ee/~</a:t>
            </a:r>
            <a:r>
              <a:rPr lang="en-US" dirty="0" err="1" smtClean="0"/>
              <a:t>akaver</a:t>
            </a:r>
            <a:r>
              <a:rPr lang="en-US" dirty="0" smtClean="0"/>
              <a:t>/Android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akaver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new activity, starting for result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StartActivityForResult</a:t>
            </a:r>
            <a:r>
              <a:rPr lang="en-US" dirty="0" smtClean="0"/>
              <a:t>()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onActivityResult</a:t>
            </a:r>
            <a:r>
              <a:rPr lang="en-US" dirty="0" smtClean="0"/>
              <a:t>() callback method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03312" y="3182554"/>
            <a:ext cx="5700811" cy="293023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pickContact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an intent to "pick" a contact, as defined by the content provider 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ACTION_PICK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CONTENT_URI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startActivityForResult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PICK_CONTACT_REQUEST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onActivityResult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requestCode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resultCode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If the request went well (OK) and the request was PICK_CONTACT_REQUEST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resultCode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RESULT_OK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requestCode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PICK_CONTACT_REQUEST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Perform a query to the contact's content provider for the contact's 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Cursor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getContentResolver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query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DISPLAY_NAME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cursor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moveToFirst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True if the cursor is not empty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columnIndex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getColumnIndex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DISPLAY_NAME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name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columnIndex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Do something with the selected contact's name...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shut down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Finish()</a:t>
            </a:r>
          </a:p>
          <a:p>
            <a:r>
              <a:rPr lang="en-US" dirty="0"/>
              <a:t>shut down </a:t>
            </a:r>
            <a:r>
              <a:rPr lang="en-US" dirty="0" smtClean="0"/>
              <a:t>previously </a:t>
            </a:r>
            <a:r>
              <a:rPr lang="en-US" dirty="0"/>
              <a:t>started </a:t>
            </a:r>
            <a:r>
              <a:rPr lang="en-US" dirty="0" smtClean="0"/>
              <a:t>activity – </a:t>
            </a:r>
            <a:r>
              <a:rPr lang="en-US" dirty="0" err="1" smtClean="0"/>
              <a:t>finishActivity</a:t>
            </a:r>
            <a:r>
              <a:rPr lang="en-US" dirty="0" smtClean="0"/>
              <a:t>()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7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activity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essential states</a:t>
            </a:r>
          </a:p>
          <a:p>
            <a:pPr lvl="1"/>
            <a:r>
              <a:rPr lang="en-US" dirty="0" smtClean="0"/>
              <a:t>Resumed</a:t>
            </a:r>
          </a:p>
          <a:p>
            <a:pPr lvl="2"/>
            <a:r>
              <a:rPr lang="en-US" dirty="0" smtClean="0"/>
              <a:t>In foreground, has user focus. “running”</a:t>
            </a:r>
          </a:p>
          <a:p>
            <a:pPr lvl="1"/>
            <a:r>
              <a:rPr lang="en-US" dirty="0" smtClean="0"/>
              <a:t>Paused</a:t>
            </a:r>
          </a:p>
          <a:p>
            <a:pPr lvl="2"/>
            <a:r>
              <a:rPr lang="en-US" dirty="0" smtClean="0"/>
              <a:t>Activity is partially visible, and is “alive”. Can be killed by system in low memory situation</a:t>
            </a:r>
          </a:p>
          <a:p>
            <a:pPr lvl="1"/>
            <a:r>
              <a:rPr lang="en-US" dirty="0" smtClean="0"/>
              <a:t>Stopped</a:t>
            </a:r>
          </a:p>
          <a:p>
            <a:pPr lvl="2"/>
            <a:r>
              <a:rPr lang="en-US" dirty="0" smtClean="0"/>
              <a:t>Activity is 100% obscured by another activity. It is alive, but is not attached to the window manager. Can be killed by system, when memory is needed.</a:t>
            </a:r>
          </a:p>
          <a:p>
            <a:r>
              <a:rPr lang="en-US" dirty="0" smtClean="0"/>
              <a:t>Paused or Stopped – system calls finish() method on activity. When activity is reopened, it must be created again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7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Lifecycle callbacks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callbacks</a:t>
            </a:r>
          </a:p>
          <a:p>
            <a:r>
              <a:rPr lang="en-US" dirty="0" smtClean="0"/>
              <a:t>Must </a:t>
            </a:r>
            <a:r>
              <a:rPr lang="en-US" dirty="0"/>
              <a:t>always call the superclass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implementation </a:t>
            </a:r>
            <a:r>
              <a:rPr lang="en-US" dirty="0"/>
              <a:t>before doing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work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92695" y="1853248"/>
            <a:ext cx="5543156" cy="4592232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ExampleActivity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onCreate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Bundle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savedInstanceState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onCreate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savedInstanceState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being created.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onStart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onStart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about to become visible.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onResume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onResume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has become visible (it is now "resumed").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5"/>
              </a:rPr>
              <a:t>onPause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5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onPause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Another activity is taking focus (this activity is about to be "paused").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6"/>
              </a:rPr>
              <a:t>onStop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6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onStop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no longer visible (it is now "stopped")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7"/>
              </a:rPr>
              <a:t>onDestroy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7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onDestroy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about to be destroyed.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7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5122" name="Picture 2" descr="http://developer.android.com/images/activity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68" y="245279"/>
            <a:ext cx="4851552" cy="62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5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</a:t>
            </a:r>
            <a:r>
              <a:rPr lang="en-US" dirty="0" err="1" smtClean="0"/>
              <a:t>SaveInstanceState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calls </a:t>
            </a:r>
            <a:r>
              <a:rPr lang="en-US" dirty="0" err="1"/>
              <a:t>onSaveInstanceState</a:t>
            </a:r>
            <a:r>
              <a:rPr lang="en-US" dirty="0"/>
              <a:t>() </a:t>
            </a:r>
            <a:br>
              <a:rPr lang="en-US" dirty="0"/>
            </a:br>
            <a:r>
              <a:rPr lang="en-US" dirty="0" smtClean="0"/>
              <a:t>before </a:t>
            </a:r>
            <a:r>
              <a:rPr lang="en-US" dirty="0"/>
              <a:t>making the activity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vulnerable </a:t>
            </a:r>
            <a:r>
              <a:rPr lang="en-US" dirty="0"/>
              <a:t>to </a:t>
            </a:r>
            <a:r>
              <a:rPr lang="en-US" dirty="0" smtClean="0"/>
              <a:t>destruction</a:t>
            </a:r>
          </a:p>
          <a:p>
            <a:r>
              <a:rPr lang="en-US" dirty="0" smtClean="0"/>
              <a:t>Passes Bundle, as name-value pairs</a:t>
            </a:r>
          </a:p>
          <a:p>
            <a:r>
              <a:rPr lang="en-US" dirty="0"/>
              <a:t>Save state, using </a:t>
            </a:r>
            <a:endParaRPr lang="en-US" dirty="0" smtClean="0"/>
          </a:p>
          <a:p>
            <a:pPr lvl="1"/>
            <a:r>
              <a:rPr lang="en-US" dirty="0" err="1" smtClean="0"/>
              <a:t>putString</a:t>
            </a:r>
            <a:r>
              <a:rPr lang="en-US" dirty="0"/>
              <a:t>() and </a:t>
            </a:r>
            <a:r>
              <a:rPr lang="en-US" dirty="0" err="1"/>
              <a:t>putInt</a:t>
            </a:r>
            <a:r>
              <a:rPr lang="en-US" dirty="0" smtClean="0"/>
              <a:t>()</a:t>
            </a:r>
          </a:p>
          <a:p>
            <a:r>
              <a:rPr lang="en-US" dirty="0" smtClean="0"/>
              <a:t>Bundle is passed back in </a:t>
            </a:r>
          </a:p>
          <a:p>
            <a:pPr lvl="1"/>
            <a:r>
              <a:rPr lang="et-EE" dirty="0"/>
              <a:t>onCreate() and onRestoreInstanceState()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6146" name="Picture 2" descr="http://developer.android.com/images/fundamentals/restore_inst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91" y="1439392"/>
            <a:ext cx="5876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0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handling </a:t>
            </a:r>
            <a:r>
              <a:rPr lang="en-US" dirty="0" err="1" smtClean="0"/>
              <a:t>conf</a:t>
            </a:r>
            <a:r>
              <a:rPr lang="en-US" dirty="0" smtClean="0"/>
              <a:t> changes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Orientation change, physical keyboard, language</a:t>
            </a:r>
          </a:p>
          <a:p>
            <a:r>
              <a:rPr lang="en-US" dirty="0"/>
              <a:t>System recreates the running activity </a:t>
            </a:r>
            <a:endParaRPr lang="en-US" dirty="0" smtClean="0"/>
          </a:p>
          <a:p>
            <a:pPr lvl="1"/>
            <a:r>
              <a:rPr lang="en-US" dirty="0" smtClean="0"/>
              <a:t>calls </a:t>
            </a:r>
            <a:r>
              <a:rPr lang="en-US" dirty="0" err="1"/>
              <a:t>onDestroy</a:t>
            </a:r>
            <a:r>
              <a:rPr lang="en-US" dirty="0" smtClean="0"/>
              <a:t>(),</a:t>
            </a:r>
          </a:p>
          <a:p>
            <a:pPr lvl="1"/>
            <a:r>
              <a:rPr lang="en-US" dirty="0" smtClean="0"/>
              <a:t>then </a:t>
            </a:r>
            <a:r>
              <a:rPr lang="en-US" dirty="0"/>
              <a:t>immediately calls </a:t>
            </a:r>
            <a:r>
              <a:rPr lang="en-US" dirty="0" err="1"/>
              <a:t>onCreate</a:t>
            </a:r>
            <a:r>
              <a:rPr lang="en-US" dirty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2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Intent and Intent filters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Messaging object, used for requesting action from another app component</a:t>
            </a:r>
          </a:p>
          <a:p>
            <a:r>
              <a:rPr lang="en-US" dirty="0" smtClean="0"/>
              <a:t>Fundamental uses</a:t>
            </a:r>
          </a:p>
          <a:p>
            <a:pPr lvl="1"/>
            <a:r>
              <a:rPr lang="en-US" dirty="0" smtClean="0"/>
              <a:t>Start an activity</a:t>
            </a:r>
          </a:p>
          <a:p>
            <a:pPr lvl="2"/>
            <a:r>
              <a:rPr lang="en-US" dirty="0" err="1" smtClean="0"/>
              <a:t>startActivity</a:t>
            </a:r>
            <a:r>
              <a:rPr lang="en-US" dirty="0" smtClean="0"/>
              <a:t> or </a:t>
            </a:r>
            <a:r>
              <a:rPr lang="en-US" dirty="0" err="1" smtClean="0"/>
              <a:t>startActivityForResult</a:t>
            </a:r>
            <a:endParaRPr lang="en-US" dirty="0" smtClean="0"/>
          </a:p>
          <a:p>
            <a:pPr lvl="1"/>
            <a:r>
              <a:rPr lang="en-US" dirty="0" smtClean="0"/>
              <a:t>Start a service</a:t>
            </a:r>
          </a:p>
          <a:p>
            <a:pPr lvl="2"/>
            <a:r>
              <a:rPr lang="en-US" dirty="0" err="1" smtClean="0"/>
              <a:t>startService</a:t>
            </a:r>
            <a:r>
              <a:rPr lang="en-US" dirty="0" smtClean="0"/>
              <a:t> or </a:t>
            </a:r>
            <a:r>
              <a:rPr lang="en-US" dirty="0" err="1" smtClean="0"/>
              <a:t>bindService</a:t>
            </a:r>
            <a:endParaRPr lang="en-US" dirty="0" smtClean="0"/>
          </a:p>
          <a:p>
            <a:pPr lvl="1"/>
            <a:r>
              <a:rPr lang="en-US" dirty="0" smtClean="0"/>
              <a:t>Deliver broadcast</a:t>
            </a:r>
          </a:p>
          <a:p>
            <a:pPr lvl="2"/>
            <a:r>
              <a:rPr lang="en-US" dirty="0" err="1" smtClean="0"/>
              <a:t>sendBroadcast</a:t>
            </a:r>
            <a:r>
              <a:rPr lang="en-US" dirty="0" smtClean="0"/>
              <a:t>, </a:t>
            </a:r>
            <a:r>
              <a:rPr lang="en-US" dirty="0" err="1" smtClean="0"/>
              <a:t>sendOrderedBroadcast</a:t>
            </a:r>
            <a:r>
              <a:rPr lang="en-US" dirty="0" smtClean="0"/>
              <a:t>, or </a:t>
            </a:r>
            <a:r>
              <a:rPr lang="en-US" dirty="0" err="1" smtClean="0"/>
              <a:t>sendStickyBroadcast</a:t>
            </a:r>
            <a:endParaRPr lang="en-US" dirty="0" smtClean="0"/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9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and Intent filters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intents</a:t>
            </a:r>
          </a:p>
          <a:p>
            <a:pPr lvl="1"/>
            <a:r>
              <a:rPr lang="en-US" dirty="0" smtClean="0"/>
              <a:t>Specify component by name (usually in your own app)</a:t>
            </a:r>
          </a:p>
          <a:p>
            <a:r>
              <a:rPr lang="en-US" dirty="0" smtClean="0"/>
              <a:t>Implicit intents</a:t>
            </a:r>
          </a:p>
          <a:p>
            <a:pPr lvl="1"/>
            <a:r>
              <a:rPr lang="en-US" dirty="0" smtClean="0"/>
              <a:t>Declare general action to perform</a:t>
            </a:r>
          </a:p>
          <a:p>
            <a:pPr lvl="1"/>
            <a:r>
              <a:rPr lang="en-US" dirty="0" smtClean="0"/>
              <a:t>System searches in manifests (intent-filter) for suitable activity</a:t>
            </a:r>
          </a:p>
          <a:p>
            <a:pPr lvl="1"/>
            <a:r>
              <a:rPr lang="en-US" dirty="0" smtClean="0"/>
              <a:t>If several are found, user is presented with dialog for picking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8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intents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intent</a:t>
            </a:r>
          </a:p>
          <a:p>
            <a:r>
              <a:rPr lang="en-US" dirty="0" smtClean="0"/>
              <a:t>Implicit intent</a:t>
            </a:r>
          </a:p>
          <a:p>
            <a:r>
              <a:rPr lang="en-US" dirty="0" smtClean="0"/>
              <a:t>Forcing an app chooser</a:t>
            </a:r>
          </a:p>
          <a:p>
            <a:pPr lvl="1"/>
            <a:r>
              <a:rPr lang="en-US" dirty="0"/>
              <a:t>To show the chooser, create an Intent using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createChooser</a:t>
            </a:r>
            <a:r>
              <a:rPr lang="en-US" dirty="0"/>
              <a:t>() and pass it to </a:t>
            </a:r>
            <a:r>
              <a:rPr lang="en-US" dirty="0" err="1"/>
              <a:t>startActivity</a:t>
            </a:r>
            <a:r>
              <a:rPr lang="en-US" dirty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81870" y="1426874"/>
            <a:ext cx="4786411" cy="85274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Executed in an Activity, so 'this' is the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39BE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Context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fileUrl is a string URL, such as "http://www.example.com/image.png"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downloadIntent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DownloadService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parse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fileUrl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startService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081870" y="2605414"/>
            <a:ext cx="4843167" cy="1545244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the text message with a 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sendIntent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putExtra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textMessage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Verify that the intent will resolve to an 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resolveActivity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getPackageManager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72955" y="4424047"/>
            <a:ext cx="4565693" cy="1960743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sendIntent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Always use string resources for UI text.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This says something like "Share this photo with"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title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getResources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chooser_title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intent to show the chooser dialog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chooser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createChooser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title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Verify the original intent will resolve to at least one 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resolveActivity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getPackageManager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chooser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3" name="Picture 5" descr="http://developer.android.com/images/training/basics/intent-choo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29" y="4458300"/>
            <a:ext cx="1347195" cy="19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5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 components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Intent</a:t>
            </a:r>
          </a:p>
          <a:p>
            <a:r>
              <a:rPr lang="en-US" dirty="0" smtClean="0"/>
              <a:t>Fragment</a:t>
            </a:r>
          </a:p>
          <a:p>
            <a:r>
              <a:rPr lang="en-US" dirty="0" smtClean="0"/>
              <a:t>Service</a:t>
            </a:r>
          </a:p>
          <a:p>
            <a:r>
              <a:rPr lang="en-US" dirty="0" err="1" smtClean="0"/>
              <a:t>ContentProvider</a:t>
            </a:r>
            <a:endParaRPr lang="en-US" dirty="0" smtClean="0"/>
          </a:p>
          <a:p>
            <a:r>
              <a:rPr lang="en-US" dirty="0" err="1" smtClean="0"/>
              <a:t>BroadcastReceiver</a:t>
            </a:r>
            <a:endParaRPr lang="en-US" dirty="0" smtClean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6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90216" cy="44613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advertise which implicit intents your app can </a:t>
            </a:r>
            <a:r>
              <a:rPr lang="en-US" dirty="0" smtClean="0"/>
              <a:t>receive</a:t>
            </a:r>
          </a:p>
          <a:p>
            <a:r>
              <a:rPr lang="en-US" dirty="0"/>
              <a:t>declare one or more intent filters for each of your app components with an &lt;intent-filter&gt; element in your manifest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Action</a:t>
            </a:r>
          </a:p>
          <a:p>
            <a:pPr lvl="1"/>
            <a:r>
              <a:rPr lang="en-US" dirty="0"/>
              <a:t>intent action accepted, in the name attribute</a:t>
            </a:r>
            <a:endParaRPr lang="en-US" dirty="0" smtClean="0"/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/>
              <a:t>type of data accepted, using one or more attributes that specify various aspects of the data URI (scheme, host, port, path, etc.) and MIME type</a:t>
            </a:r>
            <a:endParaRPr lang="en-US" dirty="0" smtClean="0"/>
          </a:p>
          <a:p>
            <a:r>
              <a:rPr lang="en-US" dirty="0" smtClean="0"/>
              <a:t>Category</a:t>
            </a:r>
          </a:p>
          <a:p>
            <a:pPr lvl="1"/>
            <a:r>
              <a:rPr lang="en-US" dirty="0"/>
              <a:t> category accepted, in the name attribute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 In order to receive implicit intents, you must include the CATEGORY_DEFAULT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4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r>
              <a:rPr lang="en-US" dirty="0"/>
              <a:t>declaration with an intent filter to receive an ACTION_SEND intent when the data type is </a:t>
            </a:r>
            <a:r>
              <a:rPr lang="en-US" dirty="0" smtClean="0"/>
              <a:t>text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An implicit intent is tested against a filter by comparing the intent to each of the three elements.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be delivered to the component, the intent must pass all three tests.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4747" y="2966603"/>
            <a:ext cx="5871079" cy="112974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"ShareActivity"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90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app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53959" y="2473697"/>
            <a:ext cx="5707117" cy="362273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"MainActivity"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is the main entry, should appear in app launcher --&gt;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"android.intent.action.MAIN"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"android.intent.category.LAUNCHER"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"ShareActivity"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handles "SEND" actions with text data --&gt;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also handles "SEND" and "SEND_MULTIPLE" with media data --&gt;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"android.intent.action.SEND_MULTIPLE"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"application/vnd.google.panorama360+jpg"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"image/*"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"video/*"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96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receive intent - code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2785" y="1410985"/>
            <a:ext cx="5253070" cy="348423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onCreate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Bundle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savedInstanceState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Get intent, action and MIME 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action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text being sent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startsWith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handleSendImage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single image being sent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ACTION_SEND_MULTIPLE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startsWith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handleSendMultipleImages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multiple images being sent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other intents, such as being started from the home screen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959366" y="3516225"/>
            <a:ext cx="5675586" cy="293023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sharedText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sharedText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text being shared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handleSendImage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imageUri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getParcelableExtra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EXTRA_STREAM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imageUri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image being shared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handleSendMultipleImages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imageUris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getParcelableArrayListExtra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EXTRA_STREAM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imageUris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multiple images being shared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1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16" y="2003180"/>
            <a:ext cx="7605917" cy="4195481"/>
          </a:xfrm>
        </p:spPr>
        <p:txBody>
          <a:bodyPr/>
          <a:lstStyle/>
          <a:p>
            <a:r>
              <a:rPr lang="en-US" dirty="0"/>
              <a:t>A panel or pane represents a part of the user interface</a:t>
            </a:r>
            <a:r>
              <a:rPr lang="en-US" dirty="0" smtClean="0"/>
              <a:t>.</a:t>
            </a:r>
          </a:p>
          <a:p>
            <a:r>
              <a:rPr lang="en-US" dirty="0"/>
              <a:t>A </a:t>
            </a:r>
            <a:r>
              <a:rPr lang="en-US" i="1" dirty="0"/>
              <a:t>fragment</a:t>
            </a:r>
            <a:r>
              <a:rPr lang="en-US" dirty="0"/>
              <a:t> is an independent Android component which can be used by an activity</a:t>
            </a:r>
            <a:r>
              <a:rPr lang="en-US" dirty="0" smtClean="0"/>
              <a:t>.</a:t>
            </a:r>
          </a:p>
          <a:p>
            <a:r>
              <a:rPr lang="en-US" dirty="0"/>
              <a:t>A fragment runs in the context of an activity, but has its own </a:t>
            </a:r>
            <a:r>
              <a:rPr lang="en-US" dirty="0" smtClean="0"/>
              <a:t>life </a:t>
            </a:r>
            <a:r>
              <a:rPr lang="en-US" dirty="0"/>
              <a:t>cycle and typically its own user </a:t>
            </a:r>
            <a:r>
              <a:rPr lang="en-US" dirty="0" smtClean="0"/>
              <a:t>interface.</a:t>
            </a:r>
          </a:p>
          <a:p>
            <a:r>
              <a:rPr lang="en-US" dirty="0"/>
              <a:t>No Context class, use the </a:t>
            </a:r>
            <a:r>
              <a:rPr lang="en-US" dirty="0" err="1"/>
              <a:t>getActivity</a:t>
            </a:r>
            <a:r>
              <a:rPr lang="en-US" dirty="0" smtClean="0"/>
              <a:t>()</a:t>
            </a:r>
          </a:p>
          <a:p>
            <a:r>
              <a:rPr lang="en-US" dirty="0" smtClean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11266" name="Picture 2" descr="Pa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29" y="1425239"/>
            <a:ext cx="2984916" cy="247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551" y="4100921"/>
            <a:ext cx="2943594" cy="2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1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/>
              <a:t>the </a:t>
            </a:r>
            <a:r>
              <a:rPr lang="en-US" dirty="0" err="1"/>
              <a:t>android.app.Fragment</a:t>
            </a:r>
            <a:r>
              <a:rPr lang="en-US" dirty="0"/>
              <a:t> class or one of its subclasses, for example, </a:t>
            </a:r>
            <a:r>
              <a:rPr lang="en-US" dirty="0" err="1"/>
              <a:t>ListFragment</a:t>
            </a:r>
            <a:r>
              <a:rPr lang="en-US" dirty="0"/>
              <a:t>, </a:t>
            </a:r>
            <a:r>
              <a:rPr lang="en-US" dirty="0" err="1"/>
              <a:t>DialogFragment</a:t>
            </a:r>
            <a:r>
              <a:rPr lang="en-US" dirty="0"/>
              <a:t>, </a:t>
            </a:r>
            <a:r>
              <a:rPr lang="en-US" dirty="0" err="1"/>
              <a:t>PreferenceFragment</a:t>
            </a:r>
            <a:r>
              <a:rPr lang="en-US" dirty="0"/>
              <a:t> or </a:t>
            </a:r>
            <a:r>
              <a:rPr lang="en-US" dirty="0" err="1"/>
              <a:t>WebViewFragment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99978" y="3586082"/>
            <a:ext cx="8696259" cy="2400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DetailFragment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 onCreateView(LayoutInflater inflater, ViewGroup container,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Bundle savedInstanceState)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 view = inflater.inflate(R.layout.fragment_rssitem_detail,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container,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setText(String url)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 view = (TextView) getView().findViewById(R.id.detailsText);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view.setText(url);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7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04162" cy="1400530"/>
          </a:xfrm>
        </p:spPr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Fragments communication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not </a:t>
            </a:r>
            <a:r>
              <a:rPr lang="en-US" dirty="0"/>
              <a:t>directly communicate with each </a:t>
            </a:r>
            <a:r>
              <a:rPr lang="en-US" dirty="0" smtClean="0"/>
              <a:t>other</a:t>
            </a:r>
          </a:p>
          <a:p>
            <a:r>
              <a:rPr lang="en-US" dirty="0"/>
              <a:t>S</a:t>
            </a:r>
            <a:r>
              <a:rPr lang="en-US" dirty="0" smtClean="0"/>
              <a:t>hould </a:t>
            </a:r>
            <a:r>
              <a:rPr lang="en-US" dirty="0"/>
              <a:t>be done via the host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D</a:t>
            </a:r>
            <a:r>
              <a:rPr lang="et-EE" dirty="0" smtClean="0"/>
              <a:t>efine </a:t>
            </a:r>
            <a:r>
              <a:rPr lang="et-EE" dirty="0"/>
              <a:t>an interface as an inner </a:t>
            </a:r>
            <a:r>
              <a:rPr lang="et-EE" dirty="0" smtClean="0"/>
              <a:t>type</a:t>
            </a:r>
            <a:endParaRPr lang="en-US" dirty="0" smtClean="0"/>
          </a:p>
          <a:p>
            <a:r>
              <a:rPr lang="en-US" dirty="0" smtClean="0"/>
              <a:t>Require </a:t>
            </a:r>
            <a:r>
              <a:rPr lang="en-US" dirty="0"/>
              <a:t>that the activity, which uses it, must implement this interface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17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2052918"/>
            <a:ext cx="5889997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MyListFragment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 onCreateView(LayoutInflater inflater, ViewGroup container,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Bundle savedInstanceState)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 view = inflater.inflate(R.layout.fragment_rsslist_overview,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container,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Button button = (Button) view.findViewById(R.id.button1);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button.setOnClickListener(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View.OnClickListener()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onClick(View v)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updateDetail(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"fake"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interface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onRssItemSelected(String link);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52149" y="2052918"/>
            <a:ext cx="5442257" cy="45550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onAttach(Context context)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.onAttach(context);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(OnItemSelectedListener) context;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throw new 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ClassCastException(context.toString()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+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must implemenet 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"MyListFragment.OnItemSelectedListener"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onDetach()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.onDetach();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may also be triggered from the Activity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updateDetail(String uri)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create a string just for testing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newTime = String.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valueOf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(System.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currentTimeMillis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inform the Activity about the change based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// interface defintion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.onRssItemSelected(newTime);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83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fragments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617790"/>
            <a:ext cx="8946541" cy="4195481"/>
          </a:xfrm>
        </p:spPr>
        <p:txBody>
          <a:bodyPr/>
          <a:lstStyle/>
          <a:p>
            <a:r>
              <a:rPr lang="en-US" dirty="0"/>
              <a:t>fragment has its own life </a:t>
            </a:r>
            <a:r>
              <a:rPr lang="en-US" dirty="0" smtClean="0"/>
              <a:t>cycle</a:t>
            </a:r>
          </a:p>
          <a:p>
            <a:r>
              <a:rPr lang="en-US" dirty="0" smtClean="0"/>
              <a:t>always </a:t>
            </a:r>
            <a:r>
              <a:rPr lang="en-US" dirty="0"/>
              <a:t>connected to the life cycle of the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activity </a:t>
            </a:r>
            <a:r>
              <a:rPr lang="en-US" dirty="0"/>
              <a:t>stops, its fragments are </a:t>
            </a:r>
            <a:r>
              <a:rPr lang="en-US" dirty="0" smtClean="0"/>
              <a:t>stopped</a:t>
            </a:r>
          </a:p>
          <a:p>
            <a:r>
              <a:rPr lang="en-US" dirty="0" smtClean="0"/>
              <a:t>activity </a:t>
            </a:r>
            <a:r>
              <a:rPr lang="en-US" dirty="0"/>
              <a:t>is destroyed, its fragments are also destroyed.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14338" name="Picture 2" descr="Fragment 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81" y="3347529"/>
            <a:ext cx="7238923" cy="325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98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</a:t>
            </a:r>
            <a:r>
              <a:rPr lang="en-US" dirty="0" smtClean="0"/>
              <a:t>defining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fragments statically to the layout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D</a:t>
            </a:r>
            <a:r>
              <a:rPr lang="et-EE" dirty="0" smtClean="0"/>
              <a:t>ifferent </a:t>
            </a:r>
            <a:r>
              <a:rPr lang="et-EE" dirty="0"/>
              <a:t>static layout files for different device </a:t>
            </a:r>
            <a:r>
              <a:rPr lang="et-EE" dirty="0" smtClean="0"/>
              <a:t>configurations</a:t>
            </a:r>
            <a:endParaRPr lang="en-US" dirty="0" smtClean="0"/>
          </a:p>
          <a:p>
            <a:r>
              <a:rPr lang="en-US" dirty="0" smtClean="0"/>
              <a:t>Can be done dynamically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68369" y="3082157"/>
            <a:ext cx="5732342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:baselineAligned=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"@+id/listFragment"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"com.example.android.rssreader.MyListFragment"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"@+id/detailFragment"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"com.example.android.rssreader.DetailFragment"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7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logging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0246"/>
            <a:ext cx="10380291" cy="5012223"/>
          </a:xfrm>
        </p:spPr>
        <p:txBody>
          <a:bodyPr>
            <a:normAutofit/>
          </a:bodyPr>
          <a:lstStyle/>
          <a:p>
            <a:r>
              <a:rPr lang="en-US" dirty="0" smtClean="0"/>
              <a:t>Full support in ide</a:t>
            </a:r>
          </a:p>
          <a:p>
            <a:r>
              <a:rPr lang="en-US" dirty="0" smtClean="0"/>
              <a:t>Use </a:t>
            </a:r>
            <a:r>
              <a:rPr lang="et-EE" dirty="0" smtClean="0"/>
              <a:t>android.util.Log</a:t>
            </a:r>
            <a:endParaRPr lang="en-US" dirty="0" smtClean="0"/>
          </a:p>
          <a:p>
            <a:r>
              <a:rPr lang="en-US" dirty="0" smtClean="0"/>
              <a:t>Verbose </a:t>
            </a:r>
            <a:r>
              <a:rPr lang="et-EE" dirty="0" smtClean="0"/>
              <a:t>Log.v</a:t>
            </a:r>
            <a:r>
              <a:rPr lang="et-EE" dirty="0"/>
              <a:t>(), </a:t>
            </a:r>
            <a:r>
              <a:rPr lang="en-US" dirty="0" smtClean="0"/>
              <a:t>debug </a:t>
            </a:r>
            <a:r>
              <a:rPr lang="et-EE" dirty="0" smtClean="0"/>
              <a:t>Log.d</a:t>
            </a:r>
            <a:r>
              <a:rPr lang="et-EE" dirty="0"/>
              <a:t>(), </a:t>
            </a:r>
            <a:r>
              <a:rPr lang="en-US" dirty="0" smtClean="0"/>
              <a:t>info </a:t>
            </a:r>
            <a:r>
              <a:rPr lang="et-EE" dirty="0" smtClean="0"/>
              <a:t>Log.i</a:t>
            </a:r>
            <a:r>
              <a:rPr lang="et-EE" dirty="0"/>
              <a:t>(), </a:t>
            </a:r>
            <a:r>
              <a:rPr lang="en-US" dirty="0" smtClean="0"/>
              <a:t>warn </a:t>
            </a:r>
            <a:r>
              <a:rPr lang="et-EE" dirty="0" smtClean="0"/>
              <a:t>Log.w</a:t>
            </a:r>
            <a:r>
              <a:rPr lang="et-EE" dirty="0"/>
              <a:t>(), </a:t>
            </a:r>
            <a:r>
              <a:rPr lang="en-US" dirty="0" smtClean="0"/>
              <a:t>error </a:t>
            </a:r>
            <a:r>
              <a:rPr lang="et-EE" dirty="0" smtClean="0"/>
              <a:t>Log.e()</a:t>
            </a:r>
            <a:r>
              <a:rPr lang="en-US" dirty="0" smtClean="0"/>
              <a:t>,</a:t>
            </a:r>
            <a:r>
              <a:rPr lang="et-EE" dirty="0" smtClean="0"/>
              <a:t> </a:t>
            </a:r>
            <a:r>
              <a:rPr lang="et-EE" dirty="0"/>
              <a:t>or </a:t>
            </a:r>
            <a:r>
              <a:rPr lang="en-US" dirty="0" smtClean="0"/>
              <a:t>“what a terrible Failure” </a:t>
            </a:r>
            <a:r>
              <a:rPr lang="et-EE" dirty="0" smtClean="0"/>
              <a:t>Log.wtf()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eployed </a:t>
            </a:r>
            <a:r>
              <a:rPr lang="en-US" dirty="0"/>
              <a:t>application should not contain logging </a:t>
            </a:r>
            <a:r>
              <a:rPr lang="en-US" dirty="0" smtClean="0"/>
              <a:t>code</a:t>
            </a:r>
          </a:p>
          <a:p>
            <a:r>
              <a:rPr lang="en-US" dirty="0" smtClean="0"/>
              <a:t>Use </a:t>
            </a:r>
            <a:r>
              <a:rPr lang="et-EE" dirty="0" smtClean="0"/>
              <a:t>BuildConfig.DEBUG</a:t>
            </a:r>
            <a:r>
              <a:rPr lang="en-US" dirty="0" smtClean="0"/>
              <a:t> flag for checking state (deployed or not)</a:t>
            </a:r>
          </a:p>
          <a:p>
            <a:r>
              <a:rPr lang="en-US" dirty="0"/>
              <a:t>if (</a:t>
            </a:r>
            <a:r>
              <a:rPr lang="en-US" dirty="0" err="1"/>
              <a:t>BuildConfig.DEBUG</a:t>
            </a:r>
            <a:r>
              <a:rPr lang="en-US" dirty="0"/>
              <a:t>) </a:t>
            </a:r>
            <a:r>
              <a:rPr lang="en-US" dirty="0" smtClean="0"/>
              <a:t>{ </a:t>
            </a:r>
            <a:r>
              <a:rPr lang="en-US" dirty="0" err="1"/>
              <a:t>Log.e</a:t>
            </a:r>
            <a:r>
              <a:rPr lang="en-US" dirty="0"/>
              <a:t>(</a:t>
            </a:r>
            <a:r>
              <a:rPr lang="en-US" dirty="0" err="1"/>
              <a:t>Constants.TAG</a:t>
            </a:r>
            <a:r>
              <a:rPr lang="en-US" dirty="0"/>
              <a:t>, "</a:t>
            </a:r>
            <a:r>
              <a:rPr lang="en-US" dirty="0" err="1"/>
              <a:t>onCreate</a:t>
            </a:r>
            <a:r>
              <a:rPr lang="en-US" dirty="0"/>
              <a:t> called</a:t>
            </a:r>
            <a:r>
              <a:rPr lang="en-US" dirty="0" smtClean="0"/>
              <a:t>"); }</a:t>
            </a:r>
          </a:p>
          <a:p>
            <a:r>
              <a:rPr lang="en-US" dirty="0" smtClean="0"/>
              <a:t>TAG – string, usually statically fixed</a:t>
            </a:r>
          </a:p>
          <a:p>
            <a:endParaRPr lang="en-US" dirty="0"/>
          </a:p>
          <a:p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 w (String tag, </a:t>
            </a:r>
            <a:r>
              <a:rPr lang="en-US" dirty="0" err="1"/>
              <a:t>Throwable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/>
              <a:t>)</a:t>
            </a:r>
          </a:p>
          <a:p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 w (String tag, String 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Throwable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/>
              <a:t>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33261" y="4693970"/>
            <a:ext cx="5641828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80"/>
                </a:solidFill>
              </a:rPr>
              <a:t>public class </a:t>
            </a:r>
            <a:r>
              <a:rPr lang="en-US" sz="1200" dirty="0" err="1"/>
              <a:t>FragmentMain</a:t>
            </a:r>
            <a:r>
              <a:rPr lang="en-US" sz="1200" dirty="0"/>
              <a:t> </a:t>
            </a:r>
            <a:r>
              <a:rPr lang="en-US" sz="1200" b="1" dirty="0">
                <a:solidFill>
                  <a:srgbClr val="000080"/>
                </a:solidFill>
              </a:rPr>
              <a:t>extends </a:t>
            </a:r>
            <a:r>
              <a:rPr lang="en-US" sz="1200" dirty="0"/>
              <a:t>Fragment {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en-US" sz="1200" b="1" dirty="0">
                <a:solidFill>
                  <a:srgbClr val="000080"/>
                </a:solidFill>
              </a:rPr>
              <a:t>private static final </a:t>
            </a:r>
            <a:r>
              <a:rPr lang="en-US" sz="1200" dirty="0"/>
              <a:t>String </a:t>
            </a:r>
            <a:r>
              <a:rPr lang="en-US" sz="1200" b="1" i="1" dirty="0">
                <a:solidFill>
                  <a:srgbClr val="660E7A"/>
                </a:solidFill>
              </a:rPr>
              <a:t>TAG </a:t>
            </a:r>
            <a:r>
              <a:rPr lang="en-US" sz="1200" dirty="0"/>
              <a:t>= </a:t>
            </a:r>
            <a:r>
              <a:rPr lang="en-US" sz="1200" dirty="0" err="1"/>
              <a:t>FragmentMain.</a:t>
            </a:r>
            <a:r>
              <a:rPr lang="en-US" sz="1200" b="1" dirty="0" err="1">
                <a:solidFill>
                  <a:srgbClr val="000080"/>
                </a:solidFill>
              </a:rPr>
              <a:t>class</a:t>
            </a:r>
            <a:r>
              <a:rPr lang="en-US" sz="1200" dirty="0" err="1"/>
              <a:t>.getSimpleName</a:t>
            </a:r>
            <a:r>
              <a:rPr lang="en-US" sz="1200" dirty="0" smtClean="0"/>
              <a:t>();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0463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fragments demo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demo time (FragmentDemo01)!</a:t>
            </a:r>
          </a:p>
          <a:p>
            <a:r>
              <a:rPr lang="en-US" dirty="0" smtClean="0"/>
              <a:t>After hours demo </a:t>
            </a:r>
            <a:r>
              <a:rPr lang="en-US" dirty="0"/>
              <a:t>-  </a:t>
            </a:r>
            <a:r>
              <a:rPr lang="en-US" dirty="0" smtClean="0"/>
              <a:t>use </a:t>
            </a:r>
            <a:r>
              <a:rPr lang="en-US" dirty="0"/>
              <a:t>different number of fragments depending on </a:t>
            </a:r>
            <a:r>
              <a:rPr lang="en-US" dirty="0" smtClean="0"/>
              <a:t>the portrait/landscape configuration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7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</a:t>
            </a:r>
            <a:r>
              <a:rPr lang="en-US" dirty="0"/>
              <a:t>in the </a:t>
            </a:r>
            <a:r>
              <a:rPr lang="en-US" dirty="0" smtClean="0"/>
              <a:t>background </a:t>
            </a:r>
            <a:r>
              <a:rPr lang="en-US" dirty="0"/>
              <a:t>without direct interaction with the </a:t>
            </a:r>
            <a:r>
              <a:rPr lang="en-US" dirty="0" smtClean="0"/>
              <a:t>user</a:t>
            </a:r>
          </a:p>
          <a:p>
            <a:r>
              <a:rPr lang="en-US" dirty="0" smtClean="0"/>
              <a:t>Not </a:t>
            </a:r>
            <a:r>
              <a:rPr lang="en-US" dirty="0"/>
              <a:t>bound to the lifecycle of an </a:t>
            </a:r>
            <a:r>
              <a:rPr lang="en-US" dirty="0" smtClean="0"/>
              <a:t>activity</a:t>
            </a:r>
          </a:p>
          <a:p>
            <a:r>
              <a:rPr lang="en-US" dirty="0"/>
              <a:t> </a:t>
            </a:r>
            <a:r>
              <a:rPr lang="en-US" dirty="0" smtClean="0"/>
              <a:t>Used </a:t>
            </a:r>
            <a:r>
              <a:rPr lang="en-US" dirty="0"/>
              <a:t>for repetitive and potentially long running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/>
              <a:t>Internet </a:t>
            </a:r>
            <a:r>
              <a:rPr lang="en-US" dirty="0" smtClean="0"/>
              <a:t>downloads</a:t>
            </a:r>
          </a:p>
          <a:p>
            <a:pPr lvl="1"/>
            <a:r>
              <a:rPr lang="en-US" dirty="0" smtClean="0"/>
              <a:t>checking </a:t>
            </a:r>
            <a:r>
              <a:rPr lang="en-US" dirty="0"/>
              <a:t>for new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Streaming</a:t>
            </a:r>
          </a:p>
          <a:p>
            <a:r>
              <a:rPr lang="en-US" dirty="0" smtClean="0"/>
              <a:t>Service </a:t>
            </a:r>
            <a:r>
              <a:rPr lang="en-US" dirty="0"/>
              <a:t>runs in the same process as the main thread of the </a:t>
            </a:r>
            <a:r>
              <a:rPr lang="en-US" dirty="0" smtClean="0"/>
              <a:t>app</a:t>
            </a:r>
          </a:p>
          <a:p>
            <a:r>
              <a:rPr lang="en-US" dirty="0" smtClean="0"/>
              <a:t>Use </a:t>
            </a:r>
            <a:r>
              <a:rPr lang="en-US" dirty="0"/>
              <a:t>asynchronous processing in the service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28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Service (platform)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t-EE" dirty="0" smtClean="0"/>
              <a:t>redefined </a:t>
            </a:r>
            <a:r>
              <a:rPr lang="et-EE" dirty="0"/>
              <a:t>system </a:t>
            </a:r>
            <a:r>
              <a:rPr lang="et-EE" dirty="0" smtClean="0"/>
              <a:t>services</a:t>
            </a:r>
            <a:endParaRPr lang="en-US" dirty="0" smtClean="0"/>
          </a:p>
          <a:p>
            <a:r>
              <a:rPr lang="en-US" dirty="0" smtClean="0"/>
              <a:t>Application </a:t>
            </a:r>
            <a:r>
              <a:rPr lang="en-US" dirty="0"/>
              <a:t>can use them, given the right </a:t>
            </a:r>
            <a:r>
              <a:rPr lang="en-US" dirty="0" smtClean="0"/>
              <a:t>permissions</a:t>
            </a:r>
          </a:p>
          <a:p>
            <a:pPr lvl="1"/>
            <a:r>
              <a:rPr lang="et-EE" dirty="0"/>
              <a:t>getSystemService()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15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</a:t>
            </a:r>
            <a:r>
              <a:rPr lang="en-US" dirty="0" smtClean="0"/>
              <a:t>(custom)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811910" cy="4395151"/>
          </a:xfrm>
        </p:spPr>
        <p:txBody>
          <a:bodyPr/>
          <a:lstStyle/>
          <a:p>
            <a:r>
              <a:rPr lang="en-US" dirty="0" smtClean="0"/>
              <a:t>Declare in manifest</a:t>
            </a:r>
          </a:p>
          <a:p>
            <a:pPr lvl="1"/>
            <a:r>
              <a:rPr lang="en-US" dirty="0" smtClean="0"/>
              <a:t>Inside &lt;application&gt; tags!</a:t>
            </a:r>
          </a:p>
          <a:p>
            <a:r>
              <a:rPr lang="en-US" dirty="0" smtClean="0"/>
              <a:t>Extend </a:t>
            </a:r>
            <a:r>
              <a:rPr lang="en-US" dirty="0"/>
              <a:t>the Service class </a:t>
            </a:r>
            <a:r>
              <a:rPr lang="en-US" dirty="0" smtClean="0"/>
              <a:t>or </a:t>
            </a:r>
            <a:r>
              <a:rPr lang="en-US" dirty="0"/>
              <a:t>one of its subclasses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Start service</a:t>
            </a:r>
          </a:p>
          <a:p>
            <a:r>
              <a:rPr lang="en-US" dirty="0" smtClean="0"/>
              <a:t>Can also </a:t>
            </a:r>
            <a:r>
              <a:rPr lang="en-US" dirty="0"/>
              <a:t>start </a:t>
            </a:r>
            <a:r>
              <a:rPr lang="en-US" dirty="0" smtClean="0"/>
              <a:t>via </a:t>
            </a:r>
            <a:r>
              <a:rPr lang="en-US" dirty="0" err="1" smtClean="0"/>
              <a:t>bindService</a:t>
            </a:r>
            <a:r>
              <a:rPr lang="en-US" dirty="0" smtClean="0"/>
              <a:t>(). Allows direct communication </a:t>
            </a:r>
            <a:r>
              <a:rPr lang="en-US" dirty="0"/>
              <a:t>with the </a:t>
            </a:r>
            <a:r>
              <a:rPr lang="en-US" dirty="0" smtClean="0"/>
              <a:t>service</a:t>
            </a:r>
          </a:p>
          <a:p>
            <a:r>
              <a:rPr lang="en-US" dirty="0"/>
              <a:t>Use </a:t>
            </a:r>
            <a:r>
              <a:rPr lang="en-US" dirty="0" err="1"/>
              <a:t>android:exported</a:t>
            </a:r>
            <a:r>
              <a:rPr lang="en-US" dirty="0"/>
              <a:t>="</a:t>
            </a:r>
            <a:r>
              <a:rPr lang="en-US" dirty="0" smtClean="0"/>
              <a:t>false“ for keeping </a:t>
            </a:r>
            <a:r>
              <a:rPr lang="en-US" smtClean="0"/>
              <a:t>service private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79184" y="1396429"/>
            <a:ext cx="5864771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:name=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"MyService"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:icon=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"@drawable/icon"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:label=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"@string/service_name"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79184" y="2156979"/>
            <a:ext cx="5864772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android.app.Service;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android.content.Intent;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android.os.IBinder;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Created by akaver on 07.11.2015.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MyService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onStartCommand(Intent intent,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flags,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startId)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TODO do something useful</a:t>
            </a:r>
            <a:b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START_NOT_STICKY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IBinder onBind(Intent intent)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TODO for communication return IBinder implementation</a:t>
            </a:r>
            <a:b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null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79820" y="5586295"/>
            <a:ext cx="5864135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use this to start and trigger a service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 i=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MyService.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potentially add data to the intent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i.putExtra(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"KEY1"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"Value to be used by the service"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.startService(i);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62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service restart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Service.START_STICKY</a:t>
            </a:r>
            <a:endParaRPr lang="en-US" dirty="0" smtClean="0"/>
          </a:p>
          <a:p>
            <a:pPr lvl="1"/>
            <a:r>
              <a:rPr lang="en-US" dirty="0"/>
              <a:t>Service is restarted if it gets </a:t>
            </a:r>
            <a:r>
              <a:rPr lang="en-US" dirty="0" smtClean="0"/>
              <a:t>terminated</a:t>
            </a:r>
            <a:r>
              <a:rPr lang="en-US" dirty="0"/>
              <a:t>. Intent data passed to the </a:t>
            </a:r>
            <a:r>
              <a:rPr lang="en-US" dirty="0" err="1"/>
              <a:t>onStartCommand</a:t>
            </a:r>
            <a:r>
              <a:rPr lang="en-US" dirty="0"/>
              <a:t> method is null. Used for services which manages their own state and do not depend on the Intent data.</a:t>
            </a:r>
            <a:endParaRPr lang="en-US" dirty="0" smtClean="0"/>
          </a:p>
          <a:p>
            <a:r>
              <a:rPr lang="et-EE" dirty="0" smtClean="0"/>
              <a:t>Service.START_NOT_STICKY</a:t>
            </a:r>
            <a:endParaRPr lang="en-US" dirty="0" smtClean="0"/>
          </a:p>
          <a:p>
            <a:pPr lvl="1"/>
            <a:r>
              <a:rPr lang="en-US" dirty="0"/>
              <a:t>Service is not restarted. Used for services which are periodically triggered anyway. </a:t>
            </a:r>
            <a:endParaRPr lang="en-US" dirty="0" smtClean="0"/>
          </a:p>
          <a:p>
            <a:r>
              <a:rPr lang="et-EE" dirty="0" smtClean="0"/>
              <a:t>Service.START_REDELIVER_INTENT</a:t>
            </a:r>
            <a:endParaRPr lang="en-US" dirty="0" smtClean="0"/>
          </a:p>
          <a:p>
            <a:pPr lvl="1"/>
            <a:r>
              <a:rPr lang="en-US" dirty="0"/>
              <a:t>Similar to </a:t>
            </a:r>
            <a:r>
              <a:rPr lang="en-US" dirty="0" err="1"/>
              <a:t>Service.START_STICKY</a:t>
            </a:r>
            <a:r>
              <a:rPr lang="en-US" dirty="0"/>
              <a:t> but the original Intent is re-delivered to the </a:t>
            </a:r>
            <a:r>
              <a:rPr lang="en-US" dirty="0" err="1"/>
              <a:t>onStartCommand</a:t>
            </a:r>
            <a:r>
              <a:rPr lang="en-US" dirty="0"/>
              <a:t> method.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9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</a:t>
            </a:r>
            <a:r>
              <a:rPr lang="en-US" dirty="0" smtClean="0"/>
              <a:t>stop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stopService</a:t>
            </a:r>
            <a:r>
              <a:rPr lang="et-EE" dirty="0" smtClean="0"/>
              <a:t>()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call to the </a:t>
            </a:r>
            <a:r>
              <a:rPr lang="en-US" dirty="0" err="1"/>
              <a:t>stopService</a:t>
            </a:r>
            <a:r>
              <a:rPr lang="en-US" dirty="0"/>
              <a:t>() method stops the service</a:t>
            </a:r>
            <a:r>
              <a:rPr lang="en-US" dirty="0" smtClean="0"/>
              <a:t>.</a:t>
            </a:r>
          </a:p>
          <a:p>
            <a:r>
              <a:rPr lang="et-EE" dirty="0"/>
              <a:t>stopSelf</a:t>
            </a:r>
            <a:r>
              <a:rPr lang="et-EE" dirty="0" smtClean="0"/>
              <a:t>()</a:t>
            </a:r>
            <a:r>
              <a:rPr lang="en-US" dirty="0" smtClean="0"/>
              <a:t> – service terminates itself. Used when service finishes its work.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80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</a:t>
            </a:r>
            <a:r>
              <a:rPr lang="en-US" dirty="0"/>
              <a:t>communication with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174051" cy="4195481"/>
          </a:xfrm>
        </p:spPr>
        <p:txBody>
          <a:bodyPr/>
          <a:lstStyle/>
          <a:p>
            <a:r>
              <a:rPr lang="en-US" dirty="0" smtClean="0"/>
              <a:t>Simple scenario – no direct communication. Service receives intent when starting.</a:t>
            </a:r>
          </a:p>
          <a:p>
            <a:r>
              <a:rPr lang="en-US" dirty="0" smtClean="0"/>
              <a:t>Using receiver</a:t>
            </a:r>
          </a:p>
          <a:p>
            <a:pPr lvl="1"/>
            <a:r>
              <a:rPr lang="en-US" dirty="0" smtClean="0"/>
              <a:t>Service broadcasts events</a:t>
            </a:r>
          </a:p>
          <a:p>
            <a:pPr lvl="1"/>
            <a:r>
              <a:rPr lang="en-US" dirty="0" smtClean="0"/>
              <a:t>Activity registers broadcast receiver and receives events from service</a:t>
            </a:r>
          </a:p>
          <a:p>
            <a:r>
              <a:rPr lang="en-US" dirty="0" smtClean="0"/>
              <a:t>Activity binds to local service</a:t>
            </a:r>
          </a:p>
          <a:p>
            <a:pPr lvl="1"/>
            <a:r>
              <a:rPr lang="en-US" dirty="0" err="1" smtClean="0"/>
              <a:t>IBinder</a:t>
            </a:r>
            <a:r>
              <a:rPr lang="en-US" dirty="0" smtClean="0"/>
              <a:t>, </a:t>
            </a:r>
            <a:r>
              <a:rPr lang="en-US" dirty="0" err="1" smtClean="0"/>
              <a:t>onBind</a:t>
            </a:r>
            <a:r>
              <a:rPr lang="en-US" dirty="0" smtClean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pic>
        <p:nvPicPr>
          <p:cNvPr id="3076" name="Picture 4" descr="Broadcast receiver used for service to activity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18" y="2863969"/>
            <a:ext cx="4141561" cy="21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45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starting, stopping and </a:t>
            </a:r>
            <a:r>
              <a:rPr lang="en-US" smtClean="0"/>
              <a:t>starting a new </a:t>
            </a:r>
            <a:r>
              <a:rPr lang="en-US" dirty="0" smtClean="0"/>
              <a:t>thread in service</a:t>
            </a:r>
          </a:p>
          <a:p>
            <a:pPr lvl="1"/>
            <a:r>
              <a:rPr lang="en-US" dirty="0" smtClean="0"/>
              <a:t>ServiceDemo02</a:t>
            </a:r>
          </a:p>
          <a:p>
            <a:r>
              <a:rPr lang="en-US" dirty="0" smtClean="0"/>
              <a:t>Binder demo</a:t>
            </a:r>
          </a:p>
          <a:p>
            <a:pPr lvl="1"/>
            <a:r>
              <a:rPr lang="en-US" dirty="0" smtClean="0"/>
              <a:t>ServiceDemo01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28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</a:t>
            </a:r>
            <a:r>
              <a:rPr lang="en-US" dirty="0" smtClean="0"/>
              <a:t>service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pic>
        <p:nvPicPr>
          <p:cNvPr id="1026" name="Picture 2" descr="http://4.bp.blogspot.com/-lpA251Fsi0w/T7-WEcrYssI/AAAAAAAAAeQ/n8tsL2I_l-o/s1600/service_lifecycle_r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7" y="1530910"/>
            <a:ext cx="498157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1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– one screen (UI and code)</a:t>
            </a:r>
          </a:p>
          <a:p>
            <a:r>
              <a:rPr lang="en-US" dirty="0" smtClean="0"/>
              <a:t>User interface – 1..n activities</a:t>
            </a:r>
          </a:p>
          <a:p>
            <a:r>
              <a:rPr lang="en-US" dirty="0" smtClean="0"/>
              <a:t>Every activity is separate component</a:t>
            </a:r>
          </a:p>
          <a:p>
            <a:r>
              <a:rPr lang="en-US" dirty="0" smtClean="0"/>
              <a:t>Activity can start other activities</a:t>
            </a:r>
          </a:p>
          <a:p>
            <a:r>
              <a:rPr lang="en-US" dirty="0" smtClean="0"/>
              <a:t>Back stack (</a:t>
            </a:r>
            <a:r>
              <a:rPr lang="en-US" dirty="0" err="1" smtClean="0"/>
              <a:t>lifo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Has to be declared in manifest also!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1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</a:p>
          <a:p>
            <a:r>
              <a:rPr lang="en-US" dirty="0" err="1" smtClean="0"/>
              <a:t>FragmentActivity</a:t>
            </a:r>
            <a:endParaRPr lang="en-US" dirty="0" smtClean="0"/>
          </a:p>
          <a:p>
            <a:r>
              <a:rPr lang="en-US" dirty="0" err="1" smtClean="0"/>
              <a:t>ListActivity</a:t>
            </a:r>
            <a:endParaRPr lang="en-US" dirty="0" smtClean="0"/>
          </a:p>
          <a:p>
            <a:r>
              <a:rPr lang="en-US" dirty="0" err="1" smtClean="0"/>
              <a:t>PreferenceActivity</a:t>
            </a:r>
            <a:endParaRPr lang="en-US" dirty="0" smtClean="0"/>
          </a:p>
          <a:p>
            <a:r>
              <a:rPr lang="en-US" dirty="0" err="1" smtClean="0"/>
              <a:t>TabActivity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1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activity is designated as “Main”</a:t>
            </a:r>
          </a:p>
          <a:p>
            <a:pPr lvl="1"/>
            <a:r>
              <a:rPr lang="en-US" dirty="0" smtClean="0"/>
              <a:t>Launched on first app activation</a:t>
            </a:r>
          </a:p>
          <a:p>
            <a:r>
              <a:rPr lang="en-US" dirty="0" smtClean="0"/>
              <a:t>Every time new activity is started, previous one is stopped</a:t>
            </a:r>
          </a:p>
          <a:p>
            <a:r>
              <a:rPr lang="en-US" dirty="0" smtClean="0"/>
              <a:t>Previous activity is stored in the back stack</a:t>
            </a:r>
          </a:p>
          <a:p>
            <a:r>
              <a:rPr lang="en-US" dirty="0" smtClean="0"/>
              <a:t>When activity is stopped/paused, callback methods are called</a:t>
            </a:r>
          </a:p>
          <a:p>
            <a:r>
              <a:rPr lang="en-US" dirty="0" smtClean="0"/>
              <a:t>Callbacks – create, resume, stop, destroy,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4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new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subclass of Activity (or subclass of subclass of Activity)</a:t>
            </a:r>
          </a:p>
          <a:p>
            <a:r>
              <a:rPr lang="en-US" dirty="0" smtClean="0"/>
              <a:t>Implement callbacks</a:t>
            </a:r>
          </a:p>
          <a:p>
            <a:pPr lvl="1"/>
            <a:r>
              <a:rPr lang="en-US" dirty="0" err="1" smtClean="0"/>
              <a:t>OnCreate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OnPause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Implement user interface</a:t>
            </a:r>
          </a:p>
          <a:p>
            <a:pPr lvl="1"/>
            <a:r>
              <a:rPr lang="en-US" dirty="0" smtClean="0"/>
              <a:t>XML layout file</a:t>
            </a:r>
          </a:p>
          <a:p>
            <a:pPr lvl="1"/>
            <a:r>
              <a:rPr lang="en-US" dirty="0" smtClean="0"/>
              <a:t>Or programmatically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2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new activity, manifest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Declaration in </a:t>
            </a:r>
            <a:r>
              <a:rPr lang="en-US" dirty="0" err="1" smtClean="0"/>
              <a:t>AndroidManifest</a:t>
            </a:r>
            <a:r>
              <a:rPr lang="en-US" dirty="0" smtClean="0"/>
              <a:t> is mandatory</a:t>
            </a:r>
          </a:p>
          <a:p>
            <a:r>
              <a:rPr lang="en-US" dirty="0" smtClean="0"/>
              <a:t>Specify intent filters</a:t>
            </a:r>
          </a:p>
          <a:p>
            <a:pPr lvl="1"/>
            <a:r>
              <a:rPr lang="en-US" dirty="0" smtClean="0"/>
              <a:t>Intent filter declares, how </a:t>
            </a:r>
            <a:r>
              <a:rPr lang="en-US" b="1" dirty="0" smtClean="0"/>
              <a:t>other</a:t>
            </a:r>
            <a:r>
              <a:rPr lang="en-US" dirty="0" smtClean="0"/>
              <a:t> system components may use this activity</a:t>
            </a:r>
          </a:p>
          <a:p>
            <a:r>
              <a:rPr lang="en-US" dirty="0" smtClean="0"/>
              <a:t>Auto-created stub for main activity</a:t>
            </a:r>
          </a:p>
          <a:p>
            <a:pPr lvl="1"/>
            <a:r>
              <a:rPr lang="en-US" dirty="0" smtClean="0"/>
              <a:t>Action </a:t>
            </a:r>
            <a:r>
              <a:rPr lang="en-US" dirty="0" err="1" smtClean="0"/>
              <a:t>action.MAIN</a:t>
            </a:r>
            <a:r>
              <a:rPr lang="en-US" dirty="0" smtClean="0"/>
              <a:t> – activity responds to the “main” action</a:t>
            </a:r>
          </a:p>
          <a:p>
            <a:pPr lvl="1"/>
            <a:r>
              <a:rPr lang="en-US" dirty="0" smtClean="0"/>
              <a:t>Category </a:t>
            </a:r>
            <a:r>
              <a:rPr lang="en-US" dirty="0" err="1" smtClean="0"/>
              <a:t>category.LAUNCHER</a:t>
            </a:r>
            <a:r>
              <a:rPr lang="en-US" dirty="0" smtClean="0"/>
              <a:t> – </a:t>
            </a:r>
            <a:r>
              <a:rPr lang="en-US" dirty="0" err="1" smtClean="0"/>
              <a:t>actitvity</a:t>
            </a:r>
            <a:r>
              <a:rPr lang="en-US" dirty="0" smtClean="0"/>
              <a:t> is placed into launcher category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22325" y="1542742"/>
            <a:ext cx="3468414" cy="112974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&lt;manifest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&lt;application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".ExampleActivity"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...</a:t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&lt;/application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...</a:t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&lt;/manifest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5292" y="5015387"/>
            <a:ext cx="6772866" cy="99124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".ExampleActivity"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android:icon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"@drawable/app_icon"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"android.intent.action.MAIN"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"android.intent.category.LAUNCHER"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1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new activity, starting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startActivity</a:t>
            </a:r>
            <a:r>
              <a:rPr lang="en-US" dirty="0" smtClean="0"/>
              <a:t>(intent)</a:t>
            </a:r>
          </a:p>
          <a:p>
            <a:r>
              <a:rPr lang="en-US" dirty="0" smtClean="0"/>
              <a:t>Starting your own activity – specify class name</a:t>
            </a:r>
          </a:p>
          <a:p>
            <a:endParaRPr lang="en-US" dirty="0"/>
          </a:p>
          <a:p>
            <a:r>
              <a:rPr lang="en-US" dirty="0" smtClean="0"/>
              <a:t>Calling other activities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Intent.EXTRA_EMAIL</a:t>
            </a:r>
            <a:r>
              <a:rPr lang="en-US" dirty="0" smtClean="0"/>
              <a:t> – stores list of email recipients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44207" y="2893488"/>
            <a:ext cx="3726968" cy="43724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SignInActivity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startActivity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94656" y="3767017"/>
            <a:ext cx="3626069" cy="575748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putExtra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EXTRA_EMAIL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recipientArray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55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2350</TotalTime>
  <Words>1416</Words>
  <Application>Microsoft Macintosh PowerPoint</Application>
  <PresentationFormat>Widescreen</PresentationFormat>
  <Paragraphs>271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Consolas</vt:lpstr>
      <vt:lpstr>Courier New</vt:lpstr>
      <vt:lpstr>Wingdings 3</vt:lpstr>
      <vt:lpstr>Ion</vt:lpstr>
      <vt:lpstr>Mobile Software Development for Android - I397</vt:lpstr>
      <vt:lpstr>Android app components</vt:lpstr>
      <vt:lpstr>Android - logging</vt:lpstr>
      <vt:lpstr>Android - activity</vt:lpstr>
      <vt:lpstr>Android - activity</vt:lpstr>
      <vt:lpstr>Android - activity</vt:lpstr>
      <vt:lpstr>Android – new activity</vt:lpstr>
      <vt:lpstr>Android – new activity, manifest</vt:lpstr>
      <vt:lpstr>Android – new activity, starting</vt:lpstr>
      <vt:lpstr>Android – new activity, starting for result</vt:lpstr>
      <vt:lpstr>Android – shut down activity</vt:lpstr>
      <vt:lpstr>Android – activity lifecycle</vt:lpstr>
      <vt:lpstr>Android – Lifecycle callbacks</vt:lpstr>
      <vt:lpstr>Android –  Lifecycle</vt:lpstr>
      <vt:lpstr>Android - SaveInstanceState</vt:lpstr>
      <vt:lpstr>Android - handling conf changes</vt:lpstr>
      <vt:lpstr>Android – Intent and Intent filters</vt:lpstr>
      <vt:lpstr>Android – Intent and Intent filters</vt:lpstr>
      <vt:lpstr>Android - intents</vt:lpstr>
      <vt:lpstr>Android – intent filter</vt:lpstr>
      <vt:lpstr>Android – intent filter</vt:lpstr>
      <vt:lpstr>Android – intent filter</vt:lpstr>
      <vt:lpstr>Android – receive intent - code</vt:lpstr>
      <vt:lpstr>Android - Fragments</vt:lpstr>
      <vt:lpstr>Android - Fragments</vt:lpstr>
      <vt:lpstr>Android – Fragments communication</vt:lpstr>
      <vt:lpstr>Android - Fragments</vt:lpstr>
      <vt:lpstr>Android – fragments lifecycle</vt:lpstr>
      <vt:lpstr>Android – defining fragments</vt:lpstr>
      <vt:lpstr>Android – fragments demo</vt:lpstr>
      <vt:lpstr>Android - Service</vt:lpstr>
      <vt:lpstr>Android – Service (platform)</vt:lpstr>
      <vt:lpstr>Android – Service (custom)</vt:lpstr>
      <vt:lpstr>Android – service restart</vt:lpstr>
      <vt:lpstr>Android – service stop</vt:lpstr>
      <vt:lpstr>Android – communication with service</vt:lpstr>
      <vt:lpstr>Android – service</vt:lpstr>
      <vt:lpstr>Android – service lifecycle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92</cp:revision>
  <dcterms:created xsi:type="dcterms:W3CDTF">2015-10-15T12:35:18Z</dcterms:created>
  <dcterms:modified xsi:type="dcterms:W3CDTF">2018-02-09T11:32:36Z</dcterms:modified>
</cp:coreProperties>
</file>