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  <p:sldId id="366" r:id="rId22"/>
    <p:sldId id="367" r:id="rId23"/>
    <p:sldId id="365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6" autoAdjust="0"/>
    <p:restoredTop sz="92945" autoAdjust="0"/>
  </p:normalViewPr>
  <p:slideViewPr>
    <p:cSldViewPr snapToGrid="0">
      <p:cViewPr varScale="1">
        <p:scale>
          <a:sx n="166" d="100"/>
          <a:sy n="166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09.11.18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017D-616C-426D-B96A-9B74169657CB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E2F8-4F9B-475A-9076-FF47062FDB53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F4FA4-9781-4D2E-9CA0-82AF90576D91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842-AF3A-4F79-81E5-89F3140F58EC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53BF-32B0-4A81-ACA1-CA4D3511A15C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07BF-3C55-4F26-A6A0-49E70F83FEE8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2B73-859B-4B75-B038-91839C89101A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8DDA1-6E86-4CE1-9860-B071DC8D34E1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3DEBE-8681-4664-83A8-552B71039C1E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FF52-A86D-4A10-973C-2E68BFB2A7DA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343DB-8957-458B-B939-391AEFD585EB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326DD-D0EA-402D-90AE-E23B9B1122B9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9E6D-C8FB-4995-9B70-35802D29F244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D0E8D-CF6C-4C2C-8928-6CF987645092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8CB8-50D4-4762-AAB3-AD974B8E03D9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7526-571B-42F1-BF46-40AF976A9F12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42B4-7614-4FB7-9AC1-D50FE9B34BC0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56A1F32-43A5-49FE-A36C-65A860914068}" type="datetime1">
              <a:rPr lang="en-US" smtClean="0"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Mobile Software Development for Android - I397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TALTECH IT College, Andres Käver, 2018-2019</a:t>
            </a:r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akaver@itcollege.ee</a:t>
            </a:r>
            <a:endParaRPr lang="en-US" dirty="0"/>
          </a:p>
          <a:p>
            <a:r>
              <a:rPr lang="en-US" dirty="0"/>
              <a:t>Web: http://enos.itcollege.ee/~</a:t>
            </a:r>
            <a:r>
              <a:rPr lang="en-US" dirty="0" err="1"/>
              <a:t>akaver</a:t>
            </a:r>
            <a:r>
              <a:rPr lang="en-US"/>
              <a:t>/</a:t>
            </a:r>
            <a:endParaRPr lang="en-US" dirty="0"/>
          </a:p>
          <a:p>
            <a:r>
              <a:rPr lang="en-US" dirty="0"/>
              <a:t>Skype: </a:t>
            </a:r>
            <a:r>
              <a:rPr lang="en-US" dirty="0" err="1"/>
              <a:t>akaver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632" y="1810131"/>
            <a:ext cx="8946541" cy="4195481"/>
          </a:xfrm>
        </p:spPr>
        <p:txBody>
          <a:bodyPr/>
          <a:lstStyle/>
          <a:p>
            <a:r>
              <a:rPr lang="en-US" dirty="0" err="1"/>
              <a:t>getLastKnownLocation</a:t>
            </a:r>
            <a:endParaRPr lang="en-US" dirty="0"/>
          </a:p>
          <a:p>
            <a:pPr lvl="1"/>
            <a:r>
              <a:rPr lang="en-US" dirty="0"/>
              <a:t>Gives back immediate </a:t>
            </a:r>
            <a:br>
              <a:rPr lang="en-US" dirty="0"/>
            </a:br>
            <a:r>
              <a:rPr lang="en-US" dirty="0"/>
              <a:t>result</a:t>
            </a:r>
          </a:p>
          <a:p>
            <a:pPr lvl="1"/>
            <a:r>
              <a:rPr lang="en-US" dirty="0"/>
              <a:t>Can be null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053385" y="2073165"/>
            <a:ext cx="7909490" cy="415498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Bundle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setContentView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R.layout.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activity_main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TextView02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findViewById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(R.id.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TextView04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getSystemService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Context.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.getBestProvider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criteria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.getLastKnownLocation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</a:t>
            </a:r>
            <a:r>
              <a:rPr kumimoji="0" lang="et-EE" altLang="et-EE" sz="12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.println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been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selected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available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53386" y="1097772"/>
            <a:ext cx="7909490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MainActivity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AppCompatActivity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t-EE" altLang="et-EE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LocationListener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32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requestLocationUpdates</a:t>
            </a:r>
            <a:r>
              <a:rPr lang="en-US" dirty="0"/>
              <a:t> (String provider, long </a:t>
            </a:r>
            <a:r>
              <a:rPr lang="en-US" dirty="0" err="1"/>
              <a:t>minTime</a:t>
            </a:r>
            <a:r>
              <a:rPr lang="en-US" dirty="0"/>
              <a:t>, float </a:t>
            </a:r>
            <a:r>
              <a:rPr lang="en-US" dirty="0" err="1"/>
              <a:t>minDistance</a:t>
            </a:r>
            <a:r>
              <a:rPr lang="en-US" dirty="0"/>
              <a:t>, </a:t>
            </a:r>
            <a:r>
              <a:rPr lang="en-US" dirty="0" err="1"/>
              <a:t>LocationListener</a:t>
            </a:r>
            <a:r>
              <a:rPr lang="en-US" dirty="0"/>
              <a:t> listener)</a:t>
            </a:r>
          </a:p>
          <a:p>
            <a:r>
              <a:rPr lang="en-US" dirty="0" err="1"/>
              <a:t>minTime</a:t>
            </a:r>
            <a:r>
              <a:rPr lang="en-US" dirty="0"/>
              <a:t> - minimum time interval between location updates, in milliseconds</a:t>
            </a:r>
          </a:p>
          <a:p>
            <a:r>
              <a:rPr lang="en-US" dirty="0" err="1"/>
              <a:t>minDistance</a:t>
            </a:r>
            <a:r>
              <a:rPr lang="en-US" dirty="0"/>
              <a:t> - minimum distance </a:t>
            </a:r>
            <a:br>
              <a:rPr lang="en-US" dirty="0"/>
            </a:br>
            <a:r>
              <a:rPr lang="en-US" dirty="0"/>
              <a:t>between location updates, </a:t>
            </a:r>
            <a:br>
              <a:rPr lang="en-US" dirty="0"/>
            </a:br>
            <a:r>
              <a:rPr lang="en-US" dirty="0"/>
              <a:t>in meters</a:t>
            </a:r>
          </a:p>
          <a:p>
            <a:r>
              <a:rPr lang="en-US" dirty="0"/>
              <a:t>Listener - a </a:t>
            </a:r>
            <a:r>
              <a:rPr lang="en-US" dirty="0" err="1"/>
              <a:t>LocationListener</a:t>
            </a:r>
            <a:r>
              <a:rPr lang="en-US" dirty="0"/>
              <a:t> whose </a:t>
            </a:r>
            <a:br>
              <a:rPr lang="en-US" dirty="0"/>
            </a:br>
            <a:r>
              <a:rPr lang="en-US" dirty="0" err="1"/>
              <a:t>onLocationChanged</a:t>
            </a:r>
            <a:r>
              <a:rPr lang="en-US" dirty="0"/>
              <a:t>(Location) </a:t>
            </a:r>
            <a:br>
              <a:rPr lang="en-US" dirty="0"/>
            </a:br>
            <a:r>
              <a:rPr lang="en-US" dirty="0"/>
              <a:t>method will be called for each </a:t>
            </a:r>
            <a:br>
              <a:rPr lang="en-US" dirty="0"/>
            </a:br>
            <a:r>
              <a:rPr lang="en-US" dirty="0"/>
              <a:t>location update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09816" y="3739635"/>
            <a:ext cx="5921528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Request updates at startup */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onResume()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.onResume();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.requestLocationUpdates(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provider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400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/* Remove the locationlistener updates when Activity is paused */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protected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onPause()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.onPause();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locationManager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.removeUpdates(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272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onLocationChanged</a:t>
            </a:r>
            <a:r>
              <a:rPr lang="en-US" dirty="0"/>
              <a:t> to receive position updates</a:t>
            </a:r>
          </a:p>
          <a:p>
            <a:r>
              <a:rPr lang="en-US" dirty="0"/>
              <a:t>Mostly requires device for any sensible testing</a:t>
            </a:r>
          </a:p>
          <a:p>
            <a:pPr lvl="1"/>
            <a:r>
              <a:rPr lang="en-US" dirty="0"/>
              <a:t>Much better in MS emulator or in Android Studio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3410206"/>
            <a:ext cx="4717043" cy="116955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@Override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8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onLocationChanged(Location location)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 = location.getLatitude();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lng = location.getLongitude();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latituteField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(lat));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longitudeField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.setText(String.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(lng));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86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43015"/>
            <a:ext cx="8946541" cy="4568599"/>
          </a:xfrm>
        </p:spPr>
        <p:txBody>
          <a:bodyPr>
            <a:normAutofit/>
          </a:bodyPr>
          <a:lstStyle/>
          <a:p>
            <a:r>
              <a:rPr lang="en-US" dirty="0"/>
              <a:t>Most android systems have sensors for</a:t>
            </a:r>
          </a:p>
          <a:p>
            <a:pPr lvl="1"/>
            <a:r>
              <a:rPr lang="en-US" dirty="0"/>
              <a:t>Motion</a:t>
            </a:r>
          </a:p>
          <a:p>
            <a:pPr lvl="2"/>
            <a:r>
              <a:rPr lang="en-US" dirty="0"/>
              <a:t>Accelerometer, Gyroscope, Gravity, Rotational vector</a:t>
            </a:r>
          </a:p>
          <a:p>
            <a:pPr lvl="1"/>
            <a:r>
              <a:rPr lang="en-US" dirty="0"/>
              <a:t>Position</a:t>
            </a:r>
          </a:p>
          <a:p>
            <a:pPr lvl="2"/>
            <a:r>
              <a:rPr lang="en-US" dirty="0"/>
              <a:t>Orientation, Magnetometer</a:t>
            </a:r>
          </a:p>
          <a:p>
            <a:pPr lvl="1"/>
            <a:r>
              <a:rPr lang="en-US" dirty="0"/>
              <a:t>Environment</a:t>
            </a:r>
          </a:p>
          <a:p>
            <a:pPr lvl="2"/>
            <a:r>
              <a:rPr lang="en-US" dirty="0"/>
              <a:t>Temperature, Pressure, Humidity, Illumination</a:t>
            </a:r>
          </a:p>
          <a:p>
            <a:r>
              <a:rPr lang="en-US" dirty="0"/>
              <a:t>Sensor framework</a:t>
            </a:r>
          </a:p>
          <a:p>
            <a:pPr lvl="1"/>
            <a:r>
              <a:rPr lang="en-US" dirty="0"/>
              <a:t>Determine availability</a:t>
            </a:r>
          </a:p>
          <a:p>
            <a:pPr lvl="1"/>
            <a:r>
              <a:rPr lang="en-US" dirty="0"/>
              <a:t>Sensor capabilities – range, resolution, manufacturer, power usage</a:t>
            </a:r>
          </a:p>
          <a:p>
            <a:pPr lvl="1"/>
            <a:r>
              <a:rPr lang="en-US" dirty="0"/>
              <a:t>Acquire raw data, register listeners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63040"/>
            <a:ext cx="8946541" cy="4785359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TYPE_ACCELEROMETER</a:t>
            </a:r>
          </a:p>
          <a:p>
            <a:r>
              <a:rPr lang="et-EE" dirty="0"/>
              <a:t>TYPE_AMBIENT_TEMPERATURE</a:t>
            </a:r>
          </a:p>
          <a:p>
            <a:r>
              <a:rPr lang="et-EE" dirty="0"/>
              <a:t>TYPE_GRAVITY</a:t>
            </a:r>
          </a:p>
          <a:p>
            <a:r>
              <a:rPr lang="et-EE" dirty="0"/>
              <a:t>TYPE_GYROSCOPE</a:t>
            </a:r>
          </a:p>
          <a:p>
            <a:r>
              <a:rPr lang="et-EE" dirty="0"/>
              <a:t>TYPE_LIGHT</a:t>
            </a:r>
          </a:p>
          <a:p>
            <a:r>
              <a:rPr lang="et-EE" dirty="0"/>
              <a:t>TYPE_LINEAR_ACCELERATION</a:t>
            </a:r>
          </a:p>
          <a:p>
            <a:r>
              <a:rPr lang="et-EE" dirty="0"/>
              <a:t>TYPE_MAGNETIC_FIELD</a:t>
            </a:r>
          </a:p>
          <a:p>
            <a:r>
              <a:rPr lang="et-EE" dirty="0"/>
              <a:t>TYPE_ORIENTATION</a:t>
            </a:r>
          </a:p>
          <a:p>
            <a:r>
              <a:rPr lang="et-EE" dirty="0"/>
              <a:t>TYPE_PRESSURE</a:t>
            </a:r>
          </a:p>
          <a:p>
            <a:r>
              <a:rPr lang="et-EE" dirty="0"/>
              <a:t>TYPE_PROXIMITY</a:t>
            </a:r>
          </a:p>
          <a:p>
            <a:r>
              <a:rPr lang="et-EE" dirty="0"/>
              <a:t>TYPE_RELATIVE_HUMIDITY</a:t>
            </a:r>
          </a:p>
          <a:p>
            <a:r>
              <a:rPr lang="et-EE" dirty="0"/>
              <a:t>TYPE_ROTATION_VECTOR</a:t>
            </a:r>
          </a:p>
          <a:p>
            <a:r>
              <a:rPr lang="et-EE" dirty="0"/>
              <a:t>TYPE_TEMPERATURE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8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 Framework</a:t>
            </a:r>
          </a:p>
          <a:p>
            <a:pPr lvl="1"/>
            <a:r>
              <a:rPr lang="et-EE" dirty="0"/>
              <a:t>SensorManager</a:t>
            </a:r>
            <a:endParaRPr lang="en-US" dirty="0"/>
          </a:p>
          <a:p>
            <a:pPr lvl="2"/>
            <a:r>
              <a:rPr lang="en-US" dirty="0"/>
              <a:t>Access and list sensors, register listeners, sensor accuracy, calibration, data rates</a:t>
            </a:r>
          </a:p>
          <a:p>
            <a:pPr lvl="1"/>
            <a:r>
              <a:rPr lang="en-US" dirty="0"/>
              <a:t>Sensor</a:t>
            </a:r>
          </a:p>
          <a:p>
            <a:pPr lvl="2"/>
            <a:r>
              <a:rPr lang="en-US" dirty="0"/>
              <a:t>Instance of specific sensor. Methods for determining sensor capabilities.</a:t>
            </a:r>
          </a:p>
          <a:p>
            <a:pPr lvl="1"/>
            <a:r>
              <a:rPr lang="en-US" dirty="0" err="1"/>
              <a:t>SensorEvent</a:t>
            </a:r>
            <a:endParaRPr lang="en-US" dirty="0"/>
          </a:p>
          <a:p>
            <a:pPr lvl="2"/>
            <a:r>
              <a:rPr lang="en-US" dirty="0"/>
              <a:t>Raw sensor data, type of sensor, accuracy, timestamp</a:t>
            </a:r>
          </a:p>
          <a:p>
            <a:pPr lvl="1"/>
            <a:r>
              <a:rPr lang="en-US" dirty="0" err="1"/>
              <a:t>SensorEventListener</a:t>
            </a:r>
            <a:endParaRPr lang="en-US" dirty="0"/>
          </a:p>
          <a:p>
            <a:pPr lvl="2"/>
            <a:r>
              <a:rPr lang="en-US" dirty="0"/>
              <a:t>Callback interface, receive sensor events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06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Sesnor</a:t>
            </a:r>
            <a:r>
              <a:rPr lang="en-US" dirty="0"/>
              <a:t> availability</a:t>
            </a:r>
          </a:p>
          <a:p>
            <a:pPr lvl="1"/>
            <a:r>
              <a:rPr lang="en-US" dirty="0"/>
              <a:t>2 – sensor is deprecated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302" y="1719428"/>
            <a:ext cx="67722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82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Identifying Sensors</a:t>
            </a:r>
            <a:endParaRPr lang="en-US" dirty="0"/>
          </a:p>
          <a:p>
            <a:pPr lvl="1"/>
            <a:r>
              <a:rPr lang="en-US" dirty="0"/>
              <a:t>Get reference to sensor service</a:t>
            </a:r>
          </a:p>
          <a:p>
            <a:r>
              <a:rPr lang="en-US" dirty="0"/>
              <a:t>Get listing of sensors</a:t>
            </a:r>
          </a:p>
          <a:p>
            <a:pPr lvl="1"/>
            <a:r>
              <a:rPr lang="en-US" dirty="0" err="1"/>
              <a:t>getSensorList</a:t>
            </a:r>
            <a:r>
              <a:rPr lang="en-US" dirty="0"/>
              <a:t>(</a:t>
            </a:r>
            <a:r>
              <a:rPr lang="en-US" dirty="0" err="1"/>
              <a:t>Sensor.TYPE_ALL</a:t>
            </a:r>
            <a:r>
              <a:rPr lang="en-US" dirty="0"/>
              <a:t>)</a:t>
            </a:r>
          </a:p>
          <a:p>
            <a:pPr lvl="1"/>
            <a:r>
              <a:rPr lang="et-EE" dirty="0"/>
              <a:t>TYPE_GYROSCOPE, TYPE_LINEAR_ACCELERATION, or TYPE_GRAVITY</a:t>
            </a:r>
            <a:endParaRPr lang="en-US" dirty="0"/>
          </a:p>
          <a:p>
            <a:r>
              <a:rPr lang="en-US" dirty="0"/>
              <a:t>Determine, if there is sensor of certain type</a:t>
            </a:r>
          </a:p>
          <a:p>
            <a:pPr lvl="1"/>
            <a:r>
              <a:rPr lang="en-US" dirty="0" err="1"/>
              <a:t>getDefaultSensor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There can be several sensors of same type</a:t>
            </a:r>
            <a:br>
              <a:rPr lang="en-US" dirty="0"/>
            </a:br>
            <a:r>
              <a:rPr lang="en-US" dirty="0"/>
              <a:t>one is designated as default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0982" y="2165239"/>
            <a:ext cx="5454869" cy="575748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341266" y="3158830"/>
            <a:ext cx="4849473" cy="29874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deviceSensors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653049" y="4953975"/>
            <a:ext cx="5240458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TYPE_MAGNETIC_FIELD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magnetometer.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magnetometer.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45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253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no requirements from Android, that certain sensors are provided by manufacturers!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Determine the capabilities and </a:t>
            </a:r>
            <a:br>
              <a:rPr lang="en-US" dirty="0"/>
            </a:br>
            <a:r>
              <a:rPr lang="en-US" dirty="0"/>
              <a:t>attributes of individual sensors</a:t>
            </a:r>
          </a:p>
          <a:p>
            <a:pPr lvl="1"/>
            <a:r>
              <a:rPr lang="en-US" dirty="0"/>
              <a:t>Sensor class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getResolution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getMaximumRange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getPower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getMinDelay</a:t>
            </a:r>
            <a:r>
              <a:rPr lang="en-US" dirty="0"/>
              <a:t>() – microseconds</a:t>
            </a:r>
          </a:p>
          <a:p>
            <a:pPr lvl="3"/>
            <a:r>
              <a:rPr lang="en-US" dirty="0"/>
              <a:t>0 – only events, &gt;0 - streaming</a:t>
            </a:r>
          </a:p>
          <a:p>
            <a:pPr lvl="2"/>
            <a:r>
              <a:rPr lang="et-EE" dirty="0"/>
              <a:t>getVendor()</a:t>
            </a:r>
            <a:endParaRPr lang="en-US" dirty="0"/>
          </a:p>
          <a:p>
            <a:pPr lvl="2"/>
            <a:r>
              <a:rPr lang="et-EE" dirty="0"/>
              <a:t>getVersion()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79172" y="2707266"/>
            <a:ext cx="5082803" cy="389973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getSensorList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TYPE_GRAVITY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++)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getVendor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"Google Inc."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&amp;&amp;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getVersion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version 3 gravity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mSensor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gravSensors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 the accelerometer.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TYPE_ACCELEROMETER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Sorry, there are no accelerometers on your device.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You can't play this game.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117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Monitoring Sensor Events</a:t>
            </a:r>
            <a:r>
              <a:rPr lang="en-US" dirty="0"/>
              <a:t> - </a:t>
            </a:r>
            <a:r>
              <a:rPr lang="en-US" dirty="0" err="1"/>
              <a:t>SensorEventListener</a:t>
            </a:r>
            <a:r>
              <a:rPr lang="en-US" dirty="0"/>
              <a:t> interface</a:t>
            </a:r>
          </a:p>
          <a:p>
            <a:pPr lvl="1"/>
            <a:r>
              <a:rPr lang="en-US" dirty="0" err="1"/>
              <a:t>onAccuracyChanged</a:t>
            </a:r>
            <a:r>
              <a:rPr lang="en-US" dirty="0"/>
              <a:t>() </a:t>
            </a:r>
          </a:p>
          <a:p>
            <a:pPr lvl="2"/>
            <a:r>
              <a:rPr lang="en-US" dirty="0"/>
              <a:t>SENSOR_STATUS_ACCURACY_LOW, SENSOR_STATUS_ACCURACY_MEDIUM, SENSOR_STATUS_ACCURACY_HIGH, or SENSOR_STATUS_UNRELIABLE.</a:t>
            </a:r>
          </a:p>
          <a:p>
            <a:pPr lvl="1"/>
            <a:r>
              <a:rPr lang="en-US" dirty="0" err="1"/>
              <a:t>onSensorChanged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sensorEvent</a:t>
            </a:r>
            <a:r>
              <a:rPr lang="en-US" dirty="0"/>
              <a:t> object contains info about new data</a:t>
            </a:r>
          </a:p>
          <a:p>
            <a:pPr lvl="2"/>
            <a:r>
              <a:rPr lang="en-US" dirty="0"/>
              <a:t>Accuracy</a:t>
            </a:r>
          </a:p>
          <a:p>
            <a:pPr lvl="2"/>
            <a:r>
              <a:rPr lang="en-US" dirty="0"/>
              <a:t>Sensor</a:t>
            </a:r>
          </a:p>
          <a:p>
            <a:pPr lvl="2"/>
            <a:r>
              <a:rPr lang="en-US" dirty="0" err="1"/>
              <a:t>Timestap</a:t>
            </a:r>
            <a:endParaRPr lang="en-US" dirty="0"/>
          </a:p>
          <a:p>
            <a:pPr lvl="2"/>
            <a:r>
              <a:rPr lang="en-US" dirty="0"/>
              <a:t>Sensor data reading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</a:t>
            </a:r>
          </a:p>
          <a:p>
            <a:pPr lvl="1"/>
            <a:r>
              <a:rPr lang="en-US" dirty="0"/>
              <a:t>GPS, Network, Passive</a:t>
            </a:r>
          </a:p>
          <a:p>
            <a:r>
              <a:rPr lang="en-US" dirty="0"/>
              <a:t>Sensors</a:t>
            </a:r>
          </a:p>
          <a:p>
            <a:pPr lvl="1"/>
            <a:r>
              <a:rPr lang="en-US" dirty="0"/>
              <a:t>Gyroscope, Compass, Orientation, Acceleration</a:t>
            </a:r>
          </a:p>
          <a:p>
            <a:r>
              <a:rPr lang="en-US" dirty="0"/>
              <a:t>Camera</a:t>
            </a:r>
          </a:p>
          <a:p>
            <a:pPr lvl="1"/>
            <a:r>
              <a:rPr lang="en-US" dirty="0"/>
              <a:t>Intent, Camera API</a:t>
            </a:r>
          </a:p>
          <a:p>
            <a:r>
              <a:rPr lang="en-US" dirty="0"/>
              <a:t>Touch</a:t>
            </a:r>
          </a:p>
          <a:p>
            <a:pPr lvl="1"/>
            <a:r>
              <a:rPr lang="en-US" dirty="0"/>
              <a:t>Single, Multi</a:t>
            </a:r>
          </a:p>
          <a:p>
            <a:r>
              <a:rPr lang="en-US" dirty="0"/>
              <a:t>Gestures</a:t>
            </a:r>
          </a:p>
          <a:p>
            <a:r>
              <a:rPr lang="en-US" dirty="0"/>
              <a:t>Notifications</a:t>
            </a:r>
          </a:p>
          <a:p>
            <a:pPr lvl="1"/>
            <a:endParaRPr lang="en-US" dirty="0"/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60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 report rates</a:t>
            </a:r>
          </a:p>
          <a:p>
            <a:pPr lvl="1"/>
            <a:r>
              <a:rPr lang="en-US" dirty="0"/>
              <a:t>SENSOR_DELAY_NORMAL </a:t>
            </a:r>
          </a:p>
          <a:p>
            <a:pPr lvl="2"/>
            <a:r>
              <a:rPr lang="en-US" dirty="0"/>
              <a:t>200,000 microseconds</a:t>
            </a:r>
          </a:p>
          <a:p>
            <a:pPr lvl="1"/>
            <a:r>
              <a:rPr lang="en-US" dirty="0"/>
              <a:t>SENSOR_DELAY_UI </a:t>
            </a:r>
          </a:p>
          <a:p>
            <a:pPr lvl="2"/>
            <a:r>
              <a:rPr lang="en-US" dirty="0"/>
              <a:t>60,000 microsecond delay</a:t>
            </a:r>
          </a:p>
          <a:p>
            <a:pPr lvl="1"/>
            <a:r>
              <a:rPr lang="en-US" dirty="0"/>
              <a:t>SENSOR_DELAY_GAME </a:t>
            </a:r>
          </a:p>
          <a:p>
            <a:pPr lvl="2"/>
            <a:r>
              <a:rPr lang="en-US" dirty="0"/>
              <a:t>20,000 microsecond delay</a:t>
            </a:r>
          </a:p>
          <a:p>
            <a:pPr lvl="1"/>
            <a:r>
              <a:rPr lang="en-US" dirty="0"/>
              <a:t>SENSOR_DELAY_FASTEST </a:t>
            </a:r>
          </a:p>
          <a:p>
            <a:pPr lvl="2"/>
            <a:r>
              <a:rPr lang="en-US" dirty="0"/>
              <a:t>0 microsecond delay)</a:t>
            </a:r>
          </a:p>
          <a:p>
            <a:pPr lvl="1"/>
            <a:r>
              <a:rPr lang="en-US" dirty="0"/>
              <a:t>Or specific delay (</a:t>
            </a:r>
            <a:r>
              <a:rPr lang="en-US" dirty="0" err="1"/>
              <a:t>api</a:t>
            </a:r>
            <a:r>
              <a:rPr lang="en-US" dirty="0"/>
              <a:t> level 11)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24217" y="1324148"/>
            <a:ext cx="5051272" cy="5284730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SensorActivity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setContentView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mLight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onAccuracyChanged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sensor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accuracy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onSensorChanged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The light sensor returns a single value.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Many sensors return 3 values, one for each axis.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lux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event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];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Do something with this sensor value.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onResume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onResume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registerListener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mLight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SENSOR_DELAY_NORMAL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mSensorManager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unregisterListener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1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Detecting sensors at runtime</a:t>
            </a:r>
            <a:endParaRPr lang="en-US" dirty="0"/>
          </a:p>
          <a:p>
            <a:pPr lvl="1"/>
            <a:r>
              <a:rPr lang="en-US" dirty="0"/>
              <a:t>Your app might not need all the sensors</a:t>
            </a:r>
          </a:p>
          <a:p>
            <a:r>
              <a:rPr lang="en-US" dirty="0"/>
              <a:t>Using Google Play filters to target specific sensor configurations</a:t>
            </a:r>
          </a:p>
          <a:p>
            <a:pPr lvl="1"/>
            <a:r>
              <a:rPr lang="en-US" dirty="0"/>
              <a:t>When sensor is mandatory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23302" y="4011183"/>
            <a:ext cx="6860346" cy="5911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&lt;uses-feature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android:name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"android.hardware.sensor.accelerometer"</a:t>
            </a:r>
            <a:b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android:required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"true"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35928" y="1415513"/>
            <a:ext cx="5158477" cy="1406745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mSensorManager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getSystemService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SENSOR_SERVICE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mSensorManager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getDefaultSensor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Sensor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TYPE_PRESSURE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Success! There's a pressure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Failure! No pressure sensor.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17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Coordinate system, based on default position</a:t>
            </a:r>
          </a:p>
          <a:p>
            <a:pPr lvl="1"/>
            <a:r>
              <a:rPr lang="en-US" dirty="0"/>
              <a:t>Tablets are often defaulted to landscape</a:t>
            </a:r>
          </a:p>
          <a:p>
            <a:pPr lvl="1"/>
            <a:r>
              <a:rPr lang="en-US" dirty="0"/>
              <a:t>Acceleration sensor</a:t>
            </a:r>
          </a:p>
          <a:p>
            <a:pPr lvl="1"/>
            <a:r>
              <a:rPr lang="en-US" dirty="0"/>
              <a:t>Gravity sensor</a:t>
            </a:r>
          </a:p>
          <a:p>
            <a:pPr lvl="1"/>
            <a:r>
              <a:rPr lang="en-US" dirty="0"/>
              <a:t>Gyroscope</a:t>
            </a:r>
          </a:p>
          <a:p>
            <a:pPr lvl="1"/>
            <a:r>
              <a:rPr lang="en-US" dirty="0"/>
              <a:t>Linear acceleration sensor</a:t>
            </a:r>
          </a:p>
          <a:p>
            <a:pPr lvl="1"/>
            <a:r>
              <a:rPr lang="en-US" dirty="0"/>
              <a:t>Geomagnetic field sensor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pic>
        <p:nvPicPr>
          <p:cNvPr id="6146" name="Picture 2" descr="http://developer.android.com/images/axis_devic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6516" y="1588432"/>
            <a:ext cx="2143125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379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Sensors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53828"/>
            <a:ext cx="8946541" cy="5281201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  <a:p>
            <a:pPr lvl="1"/>
            <a:r>
              <a:rPr lang="en-US" dirty="0"/>
              <a:t>You should choose the slowest sampling rate that still meets the needs of your application - System usually provides faster refresh rates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onResume</a:t>
            </a:r>
            <a:r>
              <a:rPr lang="en-US" dirty="0"/>
              <a:t> and </a:t>
            </a:r>
            <a:r>
              <a:rPr lang="en-US" dirty="0" err="1"/>
              <a:t>onPause</a:t>
            </a:r>
            <a:endParaRPr lang="en-US" dirty="0"/>
          </a:p>
          <a:p>
            <a:pPr lvl="1"/>
            <a:r>
              <a:rPr lang="en-US" dirty="0"/>
              <a:t>Be aware of power usage</a:t>
            </a:r>
          </a:p>
          <a:p>
            <a:pPr lvl="1"/>
            <a:r>
              <a:rPr lang="en-US" dirty="0"/>
              <a:t>Sensors are not turned off, when screen turns off</a:t>
            </a:r>
          </a:p>
          <a:p>
            <a:pPr lvl="1"/>
            <a:r>
              <a:rPr lang="en-US" dirty="0"/>
              <a:t>Detect sensors at runtime and enable or disable application features as appropriate.</a:t>
            </a:r>
          </a:p>
          <a:p>
            <a:pPr lvl="1"/>
            <a:r>
              <a:rPr lang="en-US" dirty="0"/>
              <a:t>Use Google Play filters to target devices with specific sensor configurations.</a:t>
            </a:r>
          </a:p>
          <a:p>
            <a:pPr lvl="1"/>
            <a:r>
              <a:rPr lang="en-US" dirty="0"/>
              <a:t>Don't block the </a:t>
            </a:r>
            <a:r>
              <a:rPr lang="en-US" dirty="0" err="1"/>
              <a:t>onSensorChanged</a:t>
            </a:r>
            <a:r>
              <a:rPr lang="en-US" dirty="0"/>
              <a:t>() method</a:t>
            </a:r>
          </a:p>
          <a:p>
            <a:pPr lvl="1"/>
            <a:r>
              <a:rPr lang="en-US" dirty="0"/>
              <a:t>Verify sensors before you use them (and calibrate)</a:t>
            </a:r>
          </a:p>
          <a:p>
            <a:pPr lvl="1"/>
            <a:r>
              <a:rPr lang="en-US" dirty="0"/>
              <a:t>DON’T TEST YOUR CODE ON EMULATOR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49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Camera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devices have at least one camera</a:t>
            </a:r>
          </a:p>
          <a:p>
            <a:r>
              <a:rPr lang="en-US" dirty="0"/>
              <a:t>Most newer devices have 2 – back and front</a:t>
            </a:r>
          </a:p>
          <a:p>
            <a:r>
              <a:rPr lang="en-US" dirty="0"/>
              <a:t>Either use existing camera app</a:t>
            </a:r>
          </a:p>
          <a:p>
            <a:pPr lvl="1"/>
            <a:r>
              <a:rPr lang="en-US" dirty="0"/>
              <a:t>Intent</a:t>
            </a:r>
          </a:p>
          <a:p>
            <a:r>
              <a:rPr lang="en-US" dirty="0"/>
              <a:t>Or use API</a:t>
            </a:r>
          </a:p>
          <a:p>
            <a:pPr lvl="1"/>
            <a:r>
              <a:rPr lang="et-EE" dirty="0"/>
              <a:t>android.hardware.camera2 API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71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54156" cy="4195481"/>
          </a:xfrm>
        </p:spPr>
        <p:txBody>
          <a:bodyPr/>
          <a:lstStyle/>
          <a:p>
            <a:r>
              <a:rPr lang="en-US" dirty="0"/>
              <a:t>Intent based camera usage</a:t>
            </a:r>
          </a:p>
          <a:p>
            <a:pPr lvl="1"/>
            <a:r>
              <a:rPr lang="et-EE" dirty="0"/>
              <a:t>MediaStore.ACTION_IMAGE_CAPTURE </a:t>
            </a:r>
            <a:endParaRPr lang="en-US" dirty="0"/>
          </a:p>
          <a:p>
            <a:pPr lvl="2"/>
            <a:r>
              <a:rPr lang="en-US" dirty="0" err="1"/>
              <a:t>MediaStore.EXTRA_OUTPUT</a:t>
            </a:r>
            <a:r>
              <a:rPr lang="en-US" dirty="0"/>
              <a:t> with Uri</a:t>
            </a:r>
          </a:p>
          <a:p>
            <a:pPr lvl="1"/>
            <a:r>
              <a:rPr lang="et-EE" dirty="0"/>
              <a:t>MediaStore.ACTION_VIDEO_CAPTURE</a:t>
            </a:r>
            <a:endParaRPr lang="en-US" dirty="0"/>
          </a:p>
          <a:p>
            <a:r>
              <a:rPr lang="et-EE" dirty="0"/>
              <a:t>startActivityForResult()</a:t>
            </a:r>
            <a:endParaRPr lang="en-US" dirty="0"/>
          </a:p>
          <a:p>
            <a:r>
              <a:rPr lang="et-EE" dirty="0"/>
              <a:t>onActivityResult()</a:t>
            </a:r>
            <a:endParaRPr lang="en-US" dirty="0"/>
          </a:p>
          <a:p>
            <a:r>
              <a:rPr lang="en-US" dirty="0"/>
              <a:t> 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</a:p>
          <a:p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07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Intent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76564" y="1975983"/>
            <a:ext cx="5303520" cy="41767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200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onActivityResult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requestCode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Intent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CAPTURE_IMAGE_ACTIVITY_REQUEST_CODE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captured and saved to fileUri specified in the Intent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"Image saved to:\n"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image capture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Image capture failed, advise user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requestCode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CAPTURE_VIDEO_ACTIVITY_REQUEST_CODE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RESULT_OK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captured and saved to fileUri specified in the Intent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"Video saved to:\n"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     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Toast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LENGTH_LONG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show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resultCode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RESULT_CANCELED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User cancelled the video capture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Video capture failed, advise user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854847" y="4396471"/>
            <a:ext cx="4981903" cy="163121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Toast.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makeText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"Image saved to: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data.getData(), Toast.</a:t>
            </a:r>
            <a:r>
              <a:rPr kumimoji="0" lang="et-EE" altLang="et-EE" sz="1000" b="1" i="1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LENGTH_LONG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).show();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recycle unused bitmaps</a:t>
            </a:r>
            <a:b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.recycle();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stream = getContentResolver().openInputStream(data.getData());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 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BitmapFactory.</a:t>
            </a:r>
            <a:r>
              <a:rPr kumimoji="0" lang="et-EE" altLang="et-EE" sz="10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decodeStream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(stream);</a:t>
            </a: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imageView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.setImageBitmap(</a:t>
            </a:r>
            <a:r>
              <a:rPr kumimoji="0" lang="et-EE" altLang="et-EE" sz="1000" b="1" i="0" u="none" strike="noStrike" cap="none" normalizeH="0" baseline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bitmap</a:t>
            </a:r>
            <a:r>
              <a:rPr kumimoji="0" lang="et-EE" altLang="et-EE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1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Camera 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want to do something specific or new</a:t>
            </a:r>
          </a:p>
          <a:p>
            <a:pPr lvl="1"/>
            <a:r>
              <a:rPr lang="en-US" dirty="0"/>
              <a:t>Build your own Camera App</a:t>
            </a:r>
          </a:p>
          <a:p>
            <a:pPr lvl="1"/>
            <a:r>
              <a:rPr lang="en-US" dirty="0"/>
              <a:t>Robotics </a:t>
            </a:r>
            <a:r>
              <a:rPr lang="en-US" dirty="0" err="1"/>
              <a:t>etc</a:t>
            </a:r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72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Detect and Access Camera</a:t>
            </a:r>
          </a:p>
          <a:p>
            <a:r>
              <a:rPr lang="en-US" dirty="0"/>
              <a:t>Create a Preview Class - extend </a:t>
            </a:r>
            <a:r>
              <a:rPr lang="en-US" dirty="0" err="1"/>
              <a:t>SurfaceView</a:t>
            </a:r>
            <a:r>
              <a:rPr lang="en-US" dirty="0"/>
              <a:t> and implement the </a:t>
            </a:r>
            <a:r>
              <a:rPr lang="en-US" dirty="0" err="1"/>
              <a:t>SurfaceHolder</a:t>
            </a:r>
            <a:r>
              <a:rPr lang="en-US" dirty="0"/>
              <a:t> interface</a:t>
            </a:r>
          </a:p>
          <a:p>
            <a:r>
              <a:rPr lang="en-US" dirty="0"/>
              <a:t>Build a Preview Layout - create a view layout that incorporates the preview and the user interface controls</a:t>
            </a:r>
          </a:p>
          <a:p>
            <a:r>
              <a:rPr lang="en-US" dirty="0"/>
              <a:t>Setup Listeners for Capture - Connect listeners for your interface controls to start image or video capture in response to user actions</a:t>
            </a:r>
          </a:p>
          <a:p>
            <a:r>
              <a:rPr lang="en-US" dirty="0"/>
              <a:t>Capture and Save Files</a:t>
            </a:r>
          </a:p>
          <a:p>
            <a:r>
              <a:rPr lang="en-US" dirty="0"/>
              <a:t>Release the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518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878481" cy="4195481"/>
          </a:xfrm>
        </p:spPr>
        <p:txBody>
          <a:bodyPr/>
          <a:lstStyle/>
          <a:p>
            <a:r>
              <a:rPr lang="en-US" dirty="0"/>
              <a:t>Require camera in manifest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android.permission.CAMERA</a:t>
            </a:r>
            <a:r>
              <a:rPr lang="en-US" dirty="0"/>
              <a:t>" /&gt;</a:t>
            </a:r>
          </a:p>
          <a:p>
            <a:pPr lvl="1"/>
            <a:r>
              <a:rPr lang="en-US" dirty="0"/>
              <a:t>&lt;uses-feature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android.hardware.camera</a:t>
            </a:r>
            <a:r>
              <a:rPr lang="en-US" dirty="0"/>
              <a:t>" </a:t>
            </a:r>
            <a:r>
              <a:rPr lang="en-US" dirty="0" err="1"/>
              <a:t>android:required</a:t>
            </a:r>
            <a:r>
              <a:rPr lang="en-US" dirty="0"/>
              <a:t>=“true"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android.permission.WRITE_EXTERNAL_STORAGE</a:t>
            </a:r>
            <a:r>
              <a:rPr lang="en-US" dirty="0"/>
              <a:t>" /&gt;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android.permission.RECORD_AUDIO</a:t>
            </a:r>
            <a:r>
              <a:rPr lang="en-US" dirty="0"/>
              <a:t>" /&gt;</a:t>
            </a:r>
          </a:p>
          <a:p>
            <a:r>
              <a:rPr lang="en-US" dirty="0"/>
              <a:t>Or Detect camera</a:t>
            </a:r>
          </a:p>
          <a:p>
            <a:pPr lvl="1"/>
            <a:endParaRPr lang="en-US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18885" y="4609725"/>
            <a:ext cx="6558455" cy="15452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Check if this device has a camera */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boolean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checkCameraHardware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getPackageManager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hasSystemFeature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PackageManager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FEATURE_CAMERA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this device has a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no camera on this device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false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7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Android devices allow some form of geolocation</a:t>
            </a:r>
          </a:p>
          <a:p>
            <a:pPr lvl="1"/>
            <a:r>
              <a:rPr lang="en-US" dirty="0"/>
              <a:t>Via </a:t>
            </a:r>
            <a:r>
              <a:rPr lang="en-US" dirty="0" err="1"/>
              <a:t>WiFi</a:t>
            </a:r>
            <a:endParaRPr lang="en-US" dirty="0"/>
          </a:p>
          <a:p>
            <a:pPr lvl="1"/>
            <a:r>
              <a:rPr lang="en-US" dirty="0"/>
              <a:t>Via cell-tower triangulation</a:t>
            </a:r>
          </a:p>
          <a:p>
            <a:pPr lvl="1"/>
            <a:r>
              <a:rPr lang="en-US" dirty="0"/>
              <a:t>Via GPS</a:t>
            </a:r>
          </a:p>
          <a:p>
            <a:r>
              <a:rPr lang="en-US" dirty="0" err="1"/>
              <a:t>LocationManager</a:t>
            </a:r>
            <a:r>
              <a:rPr lang="en-US" dirty="0"/>
              <a:t> class</a:t>
            </a:r>
          </a:p>
          <a:p>
            <a:pPr lvl="1"/>
            <a:r>
              <a:rPr lang="en-US" dirty="0"/>
              <a:t>Location providers</a:t>
            </a:r>
          </a:p>
          <a:p>
            <a:pPr lvl="1"/>
            <a:r>
              <a:rPr lang="en-US" dirty="0"/>
              <a:t>Register location update listeners</a:t>
            </a:r>
          </a:p>
          <a:p>
            <a:pPr lvl="1"/>
            <a:r>
              <a:rPr lang="en-US" dirty="0"/>
              <a:t>Proximity alerts</a:t>
            </a:r>
          </a:p>
          <a:p>
            <a:pPr lvl="1"/>
            <a:r>
              <a:rPr lang="en-US" dirty="0"/>
              <a:t>….</a:t>
            </a:r>
          </a:p>
          <a:p>
            <a:pPr lvl="1"/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83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Camera.Open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</a:t>
            </a:r>
          </a:p>
          <a:p>
            <a:r>
              <a:rPr lang="en-US" dirty="0"/>
              <a:t>Check exceptions!</a:t>
            </a:r>
          </a:p>
          <a:p>
            <a:endParaRPr lang="en-US" dirty="0"/>
          </a:p>
          <a:p>
            <a:r>
              <a:rPr lang="et-EE" dirty="0"/>
              <a:t>Camera.getParameters()</a:t>
            </a:r>
            <a:endParaRPr lang="en-US" dirty="0"/>
          </a:p>
          <a:p>
            <a:r>
              <a:rPr lang="et-EE" dirty="0"/>
              <a:t>Camera.getCameraInfo()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35678" y="1718448"/>
            <a:ext cx="4735961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/** A safe way to get an instance of the Camera object. */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attempt to get a Camera instance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Camera is not available (in use or does not exist)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returns null if camera is unavailable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99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SurfaceView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1970028"/>
            <a:ext cx="6337737" cy="4592232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implements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Callback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context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addCallback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setType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SURFACE_TYPE_PUSH_BUFFERS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surfaceCreated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setting camera preview: 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surfaceDestroyed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surfaceChanged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format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getSurface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stopPreview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setPreviewDisplay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mHolder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startPreview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starting camera preview: "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 dirty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01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preview into layout</a:t>
            </a:r>
            <a:endParaRPr lang="et-EE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267437" y="2119999"/>
            <a:ext cx="3335983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&lt;FrameLayout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"@+id/camera_preview"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android:layout_width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android:layout_height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"fill_parent"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2288"/>
                </a:solidFill>
                <a:effectLst/>
                <a:latin typeface="Consolas" panose="020B0609020204030204" pitchFamily="49" charset="0"/>
              </a:rPr>
              <a:t>android:layout_weight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"1"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/&gt;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56745" y="3727923"/>
            <a:ext cx="7182770" cy="2791739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CameraActivity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extends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Activity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onCreate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Bundle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savedInstanceState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onCreate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savedInstanceState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setContentView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an instance of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getCameraInstance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Create our Preview view and set it as the content of our activity.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mPreview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preview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FrameLayout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camera_preview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996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picture</a:t>
            </a:r>
          </a:p>
          <a:p>
            <a:r>
              <a:rPr lang="et-EE" dirty="0"/>
              <a:t>Camera.takePicture()</a:t>
            </a:r>
            <a:endParaRPr lang="en-US" dirty="0"/>
          </a:p>
          <a:p>
            <a:r>
              <a:rPr lang="et-EE" dirty="0"/>
              <a:t>Camera.PictureCallback</a:t>
            </a:r>
            <a:endParaRPr lang="en-US" dirty="0"/>
          </a:p>
          <a:p>
            <a:endParaRPr lang="en-US" dirty="0"/>
          </a:p>
          <a:p>
            <a:r>
              <a:rPr lang="en-US" dirty="0"/>
              <a:t>Remember to release the camera!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934141" y="1426632"/>
            <a:ext cx="5808017" cy="334573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PictureCallback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onPictureTaken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[]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pictureFile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getOutputMediaFile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MEDIA_TYPE_IMAGE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creating media file, check storage permissions: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   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FileOutputStream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pictureFile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write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fos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close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FileNotFoundException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"File not found: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IOException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Log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880000"/>
                </a:solidFill>
                <a:effectLst/>
                <a:latin typeface="Consolas" panose="020B0609020204030204" pitchFamily="49" charset="0"/>
              </a:rPr>
              <a:t>"Error accessing file: "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getMessage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934141" y="4904411"/>
            <a:ext cx="5808017" cy="168374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Add a listener to the Capture button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captureButton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findViewById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button_capture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captureButton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setOnClickListener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OnClickListener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onClick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an image from the camera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takePicture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mPicture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584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Releasing camera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76582" y="2190584"/>
            <a:ext cx="6053959" cy="4038234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SurfaceView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mPreview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...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66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protected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onPause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super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onPause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if you are using MediaRecorder, release it first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releaseCamera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immediately on pause event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mMediaRecorder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reset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clear recorder configuration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recorder object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mMediaRecorder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lock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lock camera for later use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releaseCamera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!=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release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       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release the camera for other applications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    mCamera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null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93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Camera features</a:t>
            </a:r>
          </a:p>
          <a:p>
            <a:pPr lvl="1"/>
            <a:r>
              <a:rPr lang="en-US" dirty="0"/>
              <a:t>Most can be set using </a:t>
            </a:r>
            <a:r>
              <a:rPr lang="en-US" dirty="0" err="1"/>
              <a:t>Camera.Parameters</a:t>
            </a:r>
            <a:endParaRPr lang="en-US" dirty="0"/>
          </a:p>
          <a:p>
            <a:pPr lvl="1"/>
            <a:r>
              <a:rPr lang="en-US" dirty="0"/>
              <a:t>But not all</a:t>
            </a:r>
          </a:p>
          <a:p>
            <a:pPr lvl="2"/>
            <a:r>
              <a:rPr lang="en-US" dirty="0"/>
              <a:t>Metering and Focus areas</a:t>
            </a:r>
          </a:p>
          <a:p>
            <a:pPr lvl="2"/>
            <a:r>
              <a:rPr lang="en-US" dirty="0"/>
              <a:t>Face detection</a:t>
            </a:r>
          </a:p>
          <a:p>
            <a:pPr lvl="2"/>
            <a:r>
              <a:rPr lang="en-US" dirty="0"/>
              <a:t>Time lapse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541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684" y="1453828"/>
            <a:ext cx="3922735" cy="4221758"/>
          </a:xfrm>
        </p:spPr>
        <p:txBody>
          <a:bodyPr>
            <a:normAutofit fontScale="92500" lnSpcReduction="20000"/>
          </a:bodyPr>
          <a:lstStyle/>
          <a:p>
            <a:r>
              <a:rPr lang="et-EE" dirty="0"/>
              <a:t>Face Detection</a:t>
            </a:r>
          </a:p>
          <a:p>
            <a:r>
              <a:rPr lang="et-EE" dirty="0"/>
              <a:t>Metering Areas</a:t>
            </a:r>
          </a:p>
          <a:p>
            <a:r>
              <a:rPr lang="et-EE" dirty="0"/>
              <a:t>Focus Areas</a:t>
            </a:r>
          </a:p>
          <a:p>
            <a:r>
              <a:rPr lang="et-EE" dirty="0"/>
              <a:t>White Balance Lock</a:t>
            </a:r>
          </a:p>
          <a:p>
            <a:r>
              <a:rPr lang="et-EE" dirty="0"/>
              <a:t>Exposure Lock</a:t>
            </a:r>
          </a:p>
          <a:p>
            <a:r>
              <a:rPr lang="et-EE" dirty="0"/>
              <a:t>Video Snapshot</a:t>
            </a:r>
          </a:p>
          <a:p>
            <a:r>
              <a:rPr lang="et-EE" dirty="0"/>
              <a:t>Time Lapse Video</a:t>
            </a:r>
          </a:p>
          <a:p>
            <a:r>
              <a:rPr lang="et-EE" dirty="0"/>
              <a:t>Multiple Cameras</a:t>
            </a:r>
          </a:p>
          <a:p>
            <a:r>
              <a:rPr lang="et-EE" dirty="0"/>
              <a:t>Focus Distance</a:t>
            </a:r>
          </a:p>
          <a:p>
            <a:r>
              <a:rPr lang="et-EE" dirty="0"/>
              <a:t>Zoom</a:t>
            </a:r>
          </a:p>
          <a:p>
            <a:r>
              <a:rPr lang="et-EE" dirty="0"/>
              <a:t>Exposure Compensation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5388" y="1453828"/>
            <a:ext cx="3001918" cy="4395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t-EE" dirty="0"/>
              <a:t>GPS Data</a:t>
            </a:r>
          </a:p>
          <a:p>
            <a:r>
              <a:rPr lang="et-EE" dirty="0"/>
              <a:t>White Balance</a:t>
            </a:r>
          </a:p>
          <a:p>
            <a:r>
              <a:rPr lang="et-EE" dirty="0"/>
              <a:t>Focus Mode</a:t>
            </a:r>
          </a:p>
          <a:p>
            <a:r>
              <a:rPr lang="et-EE" dirty="0"/>
              <a:t>Scene Mode</a:t>
            </a:r>
          </a:p>
          <a:p>
            <a:r>
              <a:rPr lang="et-EE" dirty="0"/>
              <a:t>JPEG Quality</a:t>
            </a:r>
          </a:p>
          <a:p>
            <a:r>
              <a:rPr lang="et-EE" dirty="0"/>
              <a:t>Flash Mode</a:t>
            </a:r>
          </a:p>
          <a:p>
            <a:r>
              <a:rPr lang="et-EE" dirty="0"/>
              <a:t>Color Effects</a:t>
            </a:r>
          </a:p>
          <a:p>
            <a:r>
              <a:rPr lang="et-EE" dirty="0"/>
              <a:t>Anti-Banding</a:t>
            </a:r>
          </a:p>
          <a:p>
            <a:r>
              <a:rPr lang="et-EE" dirty="0"/>
              <a:t>Picture Format</a:t>
            </a:r>
          </a:p>
          <a:p>
            <a:r>
              <a:rPr lang="et-EE" dirty="0"/>
              <a:t>Picture Size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69118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Camera - API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Checking feature availability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Camera.Parameters</a:t>
            </a:r>
            <a:r>
              <a:rPr lang="en-US" dirty="0"/>
              <a:t> object provides a </a:t>
            </a:r>
            <a:r>
              <a:rPr lang="en-US" dirty="0" err="1"/>
              <a:t>getSupported</a:t>
            </a:r>
            <a:r>
              <a:rPr lang="en-US" dirty="0"/>
              <a:t>...(), is...Supported() or </a:t>
            </a:r>
            <a:r>
              <a:rPr lang="en-US" dirty="0" err="1"/>
              <a:t>getMax</a:t>
            </a:r>
            <a:r>
              <a:rPr lang="en-US" dirty="0"/>
              <a:t>...() method to determine if (and to what extent) a feature is supported.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296281" y="2165714"/>
            <a:ext cx="4319752" cy="1129746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List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&gt;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focusModes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getSupportedFocusModes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focusModes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contains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))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Autofocus mode is supported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012502" y="5003388"/>
            <a:ext cx="4439570" cy="991247"/>
          </a:xfrm>
          <a:prstGeom prst="rect">
            <a:avLst/>
          </a:prstGeom>
          <a:solidFill>
            <a:srgbClr val="F7F7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get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the focus mode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setFocusMode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0066"/>
                </a:solidFill>
                <a:effectLst/>
                <a:latin typeface="Consolas" panose="020B0609020204030204" pitchFamily="49" charset="0"/>
              </a:rPr>
              <a:t>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FOCUS_MODE_AUTO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nsolas" panose="020B0609020204030204" pitchFamily="49" charset="0"/>
              </a:rPr>
              <a:t>// set Camera parameters</a:t>
            </a:r>
            <a:b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mCamera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setParameters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000088"/>
                </a:solidFill>
                <a:effectLst/>
                <a:latin typeface="Consolas" panose="020B0609020204030204" pitchFamily="49" charset="0"/>
              </a:rPr>
              <a:t>params</a:t>
            </a:r>
            <a:r>
              <a:rPr kumimoji="0" lang="et-EE" altLang="et-EE" sz="900" b="0" i="0" u="none" strike="noStrike" cap="none" normalizeH="0" baseline="0">
                <a:ln>
                  <a:noFill/>
                </a:ln>
                <a:solidFill>
                  <a:srgbClr val="6666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t-EE" altLang="et-EE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t-EE" altLang="et-E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368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mobile devices support touch – single and multi</a:t>
            </a:r>
          </a:p>
          <a:p>
            <a:r>
              <a:rPr lang="en-US" dirty="0"/>
              <a:t>View class supports touch events</a:t>
            </a:r>
          </a:p>
          <a:p>
            <a:r>
              <a:rPr lang="en-US" dirty="0"/>
              <a:t>The base class for touch support is the </a:t>
            </a:r>
            <a:r>
              <a:rPr lang="en-US" dirty="0" err="1"/>
              <a:t>MotionEvent</a:t>
            </a:r>
            <a:r>
              <a:rPr lang="en-US" dirty="0"/>
              <a:t> class which is passed to Views via the </a:t>
            </a:r>
            <a:r>
              <a:rPr lang="en-US" dirty="0" err="1"/>
              <a:t>onTouchEvent</a:t>
            </a:r>
            <a:r>
              <a:rPr lang="en-US" dirty="0"/>
              <a:t>() method</a:t>
            </a:r>
          </a:p>
          <a:p>
            <a:r>
              <a:rPr lang="en-US" dirty="0"/>
              <a:t>To react to touch events you override the </a:t>
            </a:r>
            <a:r>
              <a:rPr lang="en-US" dirty="0" err="1"/>
              <a:t>onTouchEvent</a:t>
            </a:r>
            <a:r>
              <a:rPr lang="en-US" dirty="0"/>
              <a:t>() method</a:t>
            </a:r>
          </a:p>
          <a:p>
            <a:r>
              <a:rPr lang="en-US" dirty="0"/>
              <a:t>The </a:t>
            </a:r>
            <a:r>
              <a:rPr lang="en-US" dirty="0" err="1"/>
              <a:t>MotionEvent</a:t>
            </a:r>
            <a:r>
              <a:rPr lang="en-US" dirty="0"/>
              <a:t> class contains the touch related information</a:t>
            </a:r>
          </a:p>
          <a:p>
            <a:pPr lvl="1"/>
            <a:r>
              <a:rPr lang="en-US" dirty="0"/>
              <a:t>the number of pointers</a:t>
            </a:r>
          </a:p>
          <a:p>
            <a:pPr lvl="1"/>
            <a:r>
              <a:rPr lang="en-US" dirty="0"/>
              <a:t>the X/Y coordinates </a:t>
            </a:r>
          </a:p>
          <a:p>
            <a:pPr lvl="1"/>
            <a:r>
              <a:rPr lang="en-US" dirty="0"/>
              <a:t>size and pressure of each pointer</a:t>
            </a:r>
          </a:p>
          <a:p>
            <a:r>
              <a:rPr lang="en-US" dirty="0"/>
              <a:t>To react to touch events in an activity, register an </a:t>
            </a:r>
            <a:r>
              <a:rPr lang="en-US" dirty="0" err="1"/>
              <a:t>OnTouchListener</a:t>
            </a:r>
            <a:r>
              <a:rPr lang="en-US" dirty="0"/>
              <a:t> for the relevant Views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50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Touch events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65" y="3197106"/>
            <a:ext cx="818197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5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LocationProvider</a:t>
            </a:r>
            <a:endParaRPr lang="en-US" dirty="0"/>
          </a:p>
          <a:p>
            <a:pPr lvl="1"/>
            <a:r>
              <a:rPr lang="en-US" dirty="0"/>
              <a:t>Device might have several</a:t>
            </a:r>
          </a:p>
          <a:p>
            <a:pPr lvl="1"/>
            <a:r>
              <a:rPr lang="en-US" dirty="0"/>
              <a:t>Network - Uses the mobile network or </a:t>
            </a:r>
            <a:r>
              <a:rPr lang="en-US" dirty="0" err="1"/>
              <a:t>WI-Fi</a:t>
            </a:r>
            <a:r>
              <a:rPr lang="en-US" dirty="0"/>
              <a:t> to determine the best location. Might have a higher precision in closed rooms than GPS.</a:t>
            </a:r>
          </a:p>
          <a:p>
            <a:pPr lvl="1"/>
            <a:r>
              <a:rPr lang="en-US" dirty="0" err="1"/>
              <a:t>Gps</a:t>
            </a:r>
            <a:r>
              <a:rPr lang="en-US" dirty="0"/>
              <a:t> - Use the GPS receiver in the Android device to determine the best location via satellites. Usually better precision than network.</a:t>
            </a:r>
          </a:p>
          <a:p>
            <a:pPr lvl="1"/>
            <a:r>
              <a:rPr lang="en-US" dirty="0"/>
              <a:t>Passive - Allows to participate in location of updates of other components to save energy</a:t>
            </a:r>
          </a:p>
          <a:p>
            <a:r>
              <a:rPr lang="en-US" dirty="0"/>
              <a:t>Use Criteria object for flexible selection</a:t>
            </a:r>
          </a:p>
          <a:p>
            <a:r>
              <a:rPr lang="en-US" dirty="0"/>
              <a:t>Register </a:t>
            </a:r>
            <a:r>
              <a:rPr lang="en-US" dirty="0" err="1"/>
              <a:t>LocationListener</a:t>
            </a:r>
            <a:r>
              <a:rPr lang="en-US" dirty="0"/>
              <a:t> with </a:t>
            </a:r>
            <a:r>
              <a:rPr lang="en-US" dirty="0" err="1"/>
              <a:t>LocationManager</a:t>
            </a:r>
            <a:r>
              <a:rPr lang="en-US" dirty="0"/>
              <a:t>, to get periodic updates about </a:t>
            </a:r>
            <a:r>
              <a:rPr lang="en-US" dirty="0" err="1"/>
              <a:t>geoposition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74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/>
              <a:t>MultiTouch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MotionEvent.ACTION_POINTER_DOWN</a:t>
            </a:r>
            <a:r>
              <a:rPr lang="en-US" dirty="0"/>
              <a:t> and </a:t>
            </a:r>
            <a:r>
              <a:rPr lang="en-US" dirty="0" err="1"/>
              <a:t>MotionEvent.ACTION_POINTER_UP</a:t>
            </a:r>
            <a:r>
              <a:rPr lang="en-US" dirty="0"/>
              <a:t> are sent starting with the second finger</a:t>
            </a:r>
          </a:p>
          <a:p>
            <a:r>
              <a:rPr lang="en-US" dirty="0"/>
              <a:t>For the first finger </a:t>
            </a:r>
            <a:r>
              <a:rPr lang="en-US" dirty="0" err="1"/>
              <a:t>MotionEvent.ACTION_DOWN</a:t>
            </a:r>
            <a:r>
              <a:rPr lang="en-US" dirty="0"/>
              <a:t> and </a:t>
            </a:r>
            <a:r>
              <a:rPr lang="en-US" dirty="0" err="1"/>
              <a:t>MotionEvent.ACTION_UP</a:t>
            </a:r>
            <a:r>
              <a:rPr lang="en-US" dirty="0"/>
              <a:t> are used</a:t>
            </a:r>
          </a:p>
          <a:p>
            <a:r>
              <a:rPr lang="en-US" dirty="0" err="1"/>
              <a:t>getPointerCount</a:t>
            </a:r>
            <a:r>
              <a:rPr lang="en-US" dirty="0"/>
              <a:t>() method on </a:t>
            </a:r>
            <a:r>
              <a:rPr lang="en-US" dirty="0" err="1"/>
              <a:t>MotionEvent</a:t>
            </a:r>
            <a:r>
              <a:rPr lang="en-US" dirty="0"/>
              <a:t> allows you to determine the number of pointers on the device</a:t>
            </a:r>
          </a:p>
          <a:p>
            <a:r>
              <a:rPr lang="en-US" dirty="0"/>
              <a:t>To track the touch events from multiple pointers you have to use the </a:t>
            </a:r>
            <a:r>
              <a:rPr lang="en-US" dirty="0" err="1"/>
              <a:t>MotionEvent.getActionIndex</a:t>
            </a:r>
            <a:r>
              <a:rPr lang="en-US" dirty="0"/>
              <a:t>() and the </a:t>
            </a:r>
            <a:r>
              <a:rPr lang="en-US" dirty="0" err="1"/>
              <a:t>MotionEvent.getActionMasked</a:t>
            </a:r>
            <a:r>
              <a:rPr lang="en-US" dirty="0"/>
              <a:t>() methods to identify the index of the pointer and the touch event which happened for this pointer.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3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Proximity alert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 an Intent</a:t>
            </a:r>
          </a:p>
          <a:p>
            <a:pPr lvl="1"/>
            <a:r>
              <a:rPr lang="en-US" dirty="0"/>
              <a:t>Longitude, Latitude and radius</a:t>
            </a:r>
          </a:p>
          <a:p>
            <a:r>
              <a:rPr lang="en-US" dirty="0"/>
              <a:t>Alert will be triggered, when device enters the predefined area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0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</a:t>
            </a:r>
            <a:r>
              <a:rPr lang="en-US" dirty="0" err="1"/>
              <a:t>GeoCoding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Geocoder class</a:t>
            </a:r>
          </a:p>
          <a:p>
            <a:pPr lvl="1"/>
            <a:r>
              <a:rPr lang="en-US" dirty="0"/>
              <a:t>Get geo-coordinates for given address</a:t>
            </a:r>
          </a:p>
          <a:p>
            <a:pPr lvl="1"/>
            <a:r>
              <a:rPr lang="en-US" dirty="0"/>
              <a:t>Get possible address for given geolocation</a:t>
            </a:r>
          </a:p>
          <a:p>
            <a:pPr lvl="1"/>
            <a:r>
              <a:rPr lang="en-US" dirty="0"/>
              <a:t>Uses online Google service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28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Location - Security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GPS</a:t>
            </a:r>
          </a:p>
          <a:p>
            <a:pPr lvl="1"/>
            <a:r>
              <a:rPr lang="et-EE" dirty="0"/>
              <a:t>ACCESS_FINE_LOCATION</a:t>
            </a:r>
            <a:endParaRPr lang="en-US" dirty="0"/>
          </a:p>
          <a:p>
            <a:r>
              <a:rPr lang="en-US" dirty="0"/>
              <a:t>Others</a:t>
            </a:r>
          </a:p>
          <a:p>
            <a:pPr lvl="1"/>
            <a:r>
              <a:rPr lang="et-EE" dirty="0"/>
              <a:t>ACCESS_COARSE_LOCATION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– GPS disabled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5055" y="1447522"/>
            <a:ext cx="8946541" cy="4195481"/>
          </a:xfrm>
        </p:spPr>
        <p:txBody>
          <a:bodyPr/>
          <a:lstStyle/>
          <a:p>
            <a:r>
              <a:rPr lang="en-US" dirty="0"/>
              <a:t>GPS can be disabled by user</a:t>
            </a:r>
          </a:p>
          <a:p>
            <a:r>
              <a:rPr lang="en-US" dirty="0"/>
              <a:t>Not possible to activate via software</a:t>
            </a:r>
          </a:p>
          <a:p>
            <a:r>
              <a:rPr lang="en-US" dirty="0"/>
              <a:t>Find out via </a:t>
            </a:r>
            <a:r>
              <a:rPr lang="en-US" dirty="0" err="1"/>
              <a:t>LocationManager</a:t>
            </a:r>
            <a:r>
              <a:rPr lang="en-US" dirty="0"/>
              <a:t> – </a:t>
            </a:r>
            <a:r>
              <a:rPr lang="en-US" dirty="0" err="1"/>
              <a:t>isProviderEnabled</a:t>
            </a:r>
            <a:r>
              <a:rPr lang="en-US" dirty="0"/>
              <a:t>() method</a:t>
            </a:r>
          </a:p>
          <a:p>
            <a:r>
              <a:rPr lang="en-US" dirty="0"/>
              <a:t>Send the user to the settings via an Intent with the </a:t>
            </a:r>
            <a:r>
              <a:rPr lang="en-US" dirty="0" err="1"/>
              <a:t>Settings.ACTION_LOCATION_SOURCE_SETTINGS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292202" y="3775485"/>
            <a:ext cx="6773674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testGps(){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LocationManager service = (LocationManager) getSystemService(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LOCATION_SERVICE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boolean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enabled = service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.isProviderEnabled(LocationManager.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GPS_PROVIDER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check if enabled and if not send user to the GSP settings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Better solution would be to display a dialog and suggesting to 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// go to the settings</a:t>
            </a:r>
            <a:b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(!enabled) {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Intent intent = </a:t>
            </a:r>
            <a:r>
              <a:rPr kumimoji="0" lang="et-EE" altLang="et-EE" sz="12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Intent(Settings.</a:t>
            </a:r>
            <a:r>
              <a:rPr kumimoji="0" lang="et-EE" altLang="et-EE" sz="1200" b="1" i="1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ACTION_LOCATION_SOURCE_SETTINGS</a:t>
            </a: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startActivity(intent);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b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t-EE" altLang="et-EE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t-EE" altLang="et-EE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57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- GPS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battery consuming</a:t>
            </a:r>
          </a:p>
          <a:p>
            <a:pPr lvl="1"/>
            <a:r>
              <a:rPr lang="en-US" dirty="0"/>
              <a:t>Disable GPS updates, when not needed (</a:t>
            </a:r>
            <a:r>
              <a:rPr lang="en-US" dirty="0" err="1"/>
              <a:t>ie</a:t>
            </a:r>
            <a:r>
              <a:rPr lang="en-US" dirty="0"/>
              <a:t> in background)</a:t>
            </a:r>
          </a:p>
          <a:p>
            <a:pPr lvl="2"/>
            <a:r>
              <a:rPr lang="en-US" dirty="0" err="1"/>
              <a:t>onResume</a:t>
            </a:r>
            <a:r>
              <a:rPr lang="en-US" dirty="0"/>
              <a:t>()</a:t>
            </a:r>
          </a:p>
          <a:p>
            <a:pPr lvl="2"/>
            <a:r>
              <a:rPr lang="en-US" dirty="0" err="1"/>
              <a:t>onPause</a:t>
            </a:r>
            <a:r>
              <a:rPr lang="en-US" dirty="0"/>
              <a:t>()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31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2903</TotalTime>
  <Words>1696</Words>
  <Application>Microsoft Macintosh PowerPoint</Application>
  <PresentationFormat>Widescreen</PresentationFormat>
  <Paragraphs>343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Century Gothic</vt:lpstr>
      <vt:lpstr>Consolas</vt:lpstr>
      <vt:lpstr>Courier New</vt:lpstr>
      <vt:lpstr>Wingdings 3</vt:lpstr>
      <vt:lpstr>Ion</vt:lpstr>
      <vt:lpstr>Mobile Software Development for Android - I397</vt:lpstr>
      <vt:lpstr>Android</vt:lpstr>
      <vt:lpstr>Android – Location</vt:lpstr>
      <vt:lpstr>Android – Location</vt:lpstr>
      <vt:lpstr>Android – Proximity alert</vt:lpstr>
      <vt:lpstr>Android - GeoCoding</vt:lpstr>
      <vt:lpstr>Android – Location - Security</vt:lpstr>
      <vt:lpstr>Android – GPS disabled</vt:lpstr>
      <vt:lpstr>Android - GPS</vt:lpstr>
      <vt:lpstr>Android - GPS</vt:lpstr>
      <vt:lpstr>Android - GPS</vt:lpstr>
      <vt:lpstr>Android - GPS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Sensors</vt:lpstr>
      <vt:lpstr>Android - Camera</vt:lpstr>
      <vt:lpstr>Android – Camera - intent</vt:lpstr>
      <vt:lpstr>Android – Camera - Intent</vt:lpstr>
      <vt:lpstr>Android - Camera 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– Camera - API</vt:lpstr>
      <vt:lpstr>Android - Touch</vt:lpstr>
      <vt:lpstr>Android - Touch</vt:lpstr>
      <vt:lpstr>Android - MultiTouch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123</cp:revision>
  <dcterms:created xsi:type="dcterms:W3CDTF">2015-10-15T12:35:18Z</dcterms:created>
  <dcterms:modified xsi:type="dcterms:W3CDTF">2018-11-09T15:14:50Z</dcterms:modified>
</cp:coreProperties>
</file>