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65" r:id="rId4"/>
    <p:sldId id="259" r:id="rId5"/>
    <p:sldId id="260" r:id="rId6"/>
    <p:sldId id="261" r:id="rId7"/>
    <p:sldId id="263" r:id="rId8"/>
    <p:sldId id="268" r:id="rId9"/>
    <p:sldId id="262" r:id="rId10"/>
    <p:sldId id="266" r:id="rId11"/>
    <p:sldId id="257" r:id="rId12"/>
    <p:sldId id="270" r:id="rId13"/>
    <p:sldId id="269" r:id="rId14"/>
    <p:sldId id="271" r:id="rId15"/>
    <p:sldId id="272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580" autoAdjust="0"/>
    <p:restoredTop sz="92947" autoAdjust="0"/>
  </p:normalViewPr>
  <p:slideViewPr>
    <p:cSldViewPr snapToGrid="0">
      <p:cViewPr varScale="1">
        <p:scale>
          <a:sx n="210" d="100"/>
          <a:sy n="210" d="100"/>
        </p:scale>
        <p:origin x="1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58F15-0E18-4F6A-B9F3-564C7228F6E2}" type="datetimeFigureOut">
              <a:rPr lang="et-EE" smtClean="0"/>
              <a:t>11.10.18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C2EAB4-ED3B-407C-8199-EAC6E751E16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2855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2EAB4-ED3B-407C-8199-EAC6E751E16E}" type="slidenum">
              <a:rPr lang="et-EE" smtClean="0"/>
              <a:t>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88177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8AFD2-F1B0-5943-9FA1-3BE3C9DD321D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4D633-5493-CA4F-B632-BCD2FD8AE23E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86275-107E-6046-9B8E-09082F4C5C3F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5F5E-2E12-9242-91CB-BCDE465E7656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0D15-4314-EB46-92B6-FFE34E79F985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560D8-F5D8-6744-8C64-450A07060B40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798D9-9910-0E4B-8591-8BCFFB39C1F1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1C465-7249-C74D-8084-FB50E1688A49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D8A3B-3173-B642-8B8A-7B9DBDD8D06D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D8906-D6E1-654E-8970-31E9B49DF7F6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89F9B-0B25-1646-A0CD-947B5AE0C16E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7A5A-2DFB-C04D-A564-C22F83C533FE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A8B9-1D3A-0049-9E7A-7E6C0469921A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BDFB3-175A-3A42-90EA-B6F433F4414D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BB569-59C9-CF41-939E-9909F50DA2D3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ACD53-71FB-C84A-8CD3-2F67008AFD3D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5FED-844D-1341-870D-154DDCF932AD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50379E1-7D06-4C45-AF2F-C6F02CA14F32}" type="datetime1">
              <a:rPr lang="en-US" smtClean="0"/>
              <a:t>10/11/18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kaver@itcollege.e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swift.org/swift-book/LanguageGuide/TheBasics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hyperlink" Target="https://swift.org/documentation/api-design-guidelines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cincloud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swift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swift.org/swift-book/GuidedTour/GuidedTour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Apple mobile technologies- I393</a:t>
            </a:r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1176232"/>
          </a:xfrm>
        </p:spPr>
        <p:txBody>
          <a:bodyPr>
            <a:normAutofit fontScale="92500" lnSpcReduction="10000"/>
          </a:bodyPr>
          <a:lstStyle/>
          <a:p>
            <a:r>
              <a:rPr lang="en-US" cap="none" dirty="0" err="1"/>
              <a:t>TalTech</a:t>
            </a:r>
            <a:r>
              <a:rPr lang="en-US" cap="none" dirty="0"/>
              <a:t> IT College, Andres Käver, 2018-2019 Fall</a:t>
            </a:r>
          </a:p>
          <a:p>
            <a:r>
              <a:rPr lang="en-US" cap="none" dirty="0"/>
              <a:t>Web: http://</a:t>
            </a:r>
            <a:r>
              <a:rPr lang="en-US" cap="none" dirty="0" err="1"/>
              <a:t>enos.itcollege.ee</a:t>
            </a:r>
            <a:r>
              <a:rPr lang="en-US" cap="none" dirty="0"/>
              <a:t>/~</a:t>
            </a:r>
            <a:r>
              <a:rPr lang="en-US" cap="none" dirty="0" err="1"/>
              <a:t>akaver</a:t>
            </a:r>
            <a:r>
              <a:rPr lang="en-US" cap="none" dirty="0"/>
              <a:t>/apple</a:t>
            </a:r>
          </a:p>
          <a:p>
            <a:r>
              <a:rPr lang="en-US" cap="none" dirty="0"/>
              <a:t>Skype: </a:t>
            </a:r>
            <a:r>
              <a:rPr lang="en-US" cap="none" dirty="0" err="1"/>
              <a:t>akaver</a:t>
            </a:r>
            <a:r>
              <a:rPr lang="en-US" cap="none" dirty="0"/>
              <a:t>  Email: </a:t>
            </a:r>
            <a:r>
              <a:rPr lang="en-US" cap="none" dirty="0">
                <a:hlinkClick r:id="rId3"/>
              </a:rPr>
              <a:t>akaver@itcollege.ee</a:t>
            </a:r>
            <a:endParaRPr lang="en-US" cap="non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5644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 and some hands-on!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637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10420550" cy="4195481"/>
          </a:xfrm>
        </p:spPr>
        <p:txBody>
          <a:bodyPr/>
          <a:lstStyle/>
          <a:p>
            <a:r>
              <a:rPr lang="en-US" dirty="0"/>
              <a:t>Home reading</a:t>
            </a:r>
          </a:p>
          <a:p>
            <a:pPr lvl="1"/>
            <a:r>
              <a:rPr lang="en-US" dirty="0">
                <a:hlinkClick r:id="rId3"/>
              </a:rPr>
              <a:t>https://docs.swift.org/swift-book/LanguageGuide/TheBasics.html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https://swift.org/documentation/api-design-guidelines/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626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38FB8-37EB-C341-A29D-B8D85D484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 - Home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15162-6CE4-B640-A65B-F9A920284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Basics</a:t>
            </a:r>
          </a:p>
          <a:p>
            <a:pPr lvl="1"/>
            <a:r>
              <a:rPr lang="en-US" dirty="0"/>
              <a:t>Type Safety and Type Inference, Numeric Type Conversion, </a:t>
            </a:r>
            <a:r>
              <a:rPr lang="en-US" dirty="0" err="1"/>
              <a:t>Optionals</a:t>
            </a:r>
            <a:endParaRPr lang="en-US" dirty="0"/>
          </a:p>
          <a:p>
            <a:r>
              <a:rPr lang="en-US" dirty="0"/>
              <a:t>Operators</a:t>
            </a:r>
          </a:p>
          <a:p>
            <a:pPr lvl="1"/>
            <a:r>
              <a:rPr lang="en-US" dirty="0"/>
              <a:t>Nil-Coalescing Operator, Range Operators </a:t>
            </a:r>
          </a:p>
          <a:p>
            <a:r>
              <a:rPr lang="en-US" dirty="0"/>
              <a:t>Strings and Characters </a:t>
            </a:r>
          </a:p>
          <a:p>
            <a:pPr lvl="1"/>
            <a:r>
              <a:rPr lang="en-US" dirty="0"/>
              <a:t> Counting Characters, Accessing and Modifying a String, Substrings</a:t>
            </a:r>
          </a:p>
          <a:p>
            <a:r>
              <a:rPr lang="en-US" dirty="0"/>
              <a:t>Collection Types </a:t>
            </a:r>
          </a:p>
          <a:p>
            <a:pPr lvl="1"/>
            <a:r>
              <a:rPr lang="en-US" dirty="0"/>
              <a:t> Mutability of Collections, Arrays, Dictionaries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8E3142-7D37-004C-BA11-8103AFAFC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6412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0A0F9-89C9-4142-A711-D763AB416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 - Home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9A380-E5C7-2C46-91A8-8ECEC9B1B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Control flow</a:t>
            </a:r>
          </a:p>
          <a:p>
            <a:pPr lvl="1"/>
            <a:r>
              <a:rPr lang="en-US" dirty="0"/>
              <a:t> Switch, No Implicit </a:t>
            </a:r>
            <a:r>
              <a:rPr lang="en-US" dirty="0" err="1"/>
              <a:t>Fallthrough</a:t>
            </a:r>
            <a:r>
              <a:rPr lang="en-US" dirty="0"/>
              <a:t>, Break </a:t>
            </a:r>
          </a:p>
          <a:p>
            <a:r>
              <a:rPr lang="en-US" dirty="0"/>
              <a:t>Functions </a:t>
            </a:r>
          </a:p>
          <a:p>
            <a:pPr lvl="1"/>
            <a:r>
              <a:rPr lang="en-US" dirty="0"/>
              <a:t>Function Argument Labels and Parameter Names, Specifying Argument Labels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B467EF-97EB-0544-BE81-D17E2A3AC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3020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F3681-46FB-DF44-AA3F-9B1AE44D0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 - Home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398D7-E67A-944F-9DDB-917F53A85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Classes and Structures </a:t>
            </a:r>
          </a:p>
          <a:p>
            <a:pPr lvl="1"/>
            <a:r>
              <a:rPr lang="en-US" dirty="0"/>
              <a:t>Structures and Enumerations Are Value Types</a:t>
            </a:r>
          </a:p>
          <a:p>
            <a:r>
              <a:rPr lang="en-US" dirty="0"/>
              <a:t>Properties </a:t>
            </a:r>
          </a:p>
          <a:p>
            <a:pPr lvl="1"/>
            <a:r>
              <a:rPr lang="en-US" dirty="0"/>
              <a:t>Type Properties </a:t>
            </a:r>
          </a:p>
          <a:p>
            <a:r>
              <a:rPr lang="en-US" dirty="0"/>
              <a:t>Methods </a:t>
            </a:r>
          </a:p>
          <a:p>
            <a:pPr lvl="1"/>
            <a:r>
              <a:rPr lang="en-US" dirty="0"/>
              <a:t>Type Methods </a:t>
            </a:r>
          </a:p>
          <a:p>
            <a:r>
              <a:rPr lang="en-US" dirty="0"/>
              <a:t>Inheritance </a:t>
            </a:r>
          </a:p>
          <a:p>
            <a:pPr lvl="1"/>
            <a:r>
              <a:rPr lang="en-US" dirty="0"/>
              <a:t>Overriding Methods </a:t>
            </a:r>
          </a:p>
          <a:p>
            <a:r>
              <a:rPr lang="en-US" dirty="0"/>
              <a:t>Initialization </a:t>
            </a:r>
          </a:p>
          <a:p>
            <a:pPr lvl="1"/>
            <a:r>
              <a:rPr lang="en-US" dirty="0"/>
              <a:t>Customizing Initialization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7D6CC9-635B-264F-BD1F-153F92848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548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A788B-75F8-E342-91B6-24590675F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C8B58-1C31-5A4F-A315-87FF1916C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75484B-59A1-8745-B5BB-538B667EDA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348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C7833-DAB0-8743-BEF8-B1B1B8581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4AD7E-9430-744C-B46D-1E0DBF70B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97BE75-4697-BA43-BF2C-F7B17F8096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683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Requirements</a:t>
            </a:r>
          </a:p>
          <a:p>
            <a:pPr lvl="1"/>
            <a:r>
              <a:rPr lang="en-US" dirty="0"/>
              <a:t>Programming experience – java, databases, algorithms</a:t>
            </a:r>
          </a:p>
          <a:p>
            <a:pPr lvl="1"/>
            <a:r>
              <a:rPr lang="en-US" dirty="0"/>
              <a:t>OOP</a:t>
            </a:r>
          </a:p>
          <a:p>
            <a:pPr lvl="2"/>
            <a:r>
              <a:rPr lang="en-US" dirty="0"/>
              <a:t>Class, Instance, Superclass/Subclass</a:t>
            </a:r>
          </a:p>
          <a:p>
            <a:pPr lvl="2"/>
            <a:r>
              <a:rPr lang="en-US" dirty="0"/>
              <a:t>Message, Method</a:t>
            </a:r>
          </a:p>
          <a:p>
            <a:pPr lvl="2"/>
            <a:r>
              <a:rPr lang="en-US" dirty="0"/>
              <a:t>Protocol (interface)</a:t>
            </a:r>
          </a:p>
          <a:p>
            <a:pPr lvl="2"/>
            <a:r>
              <a:rPr lang="en-US" dirty="0"/>
              <a:t>Reference vs Value types, Instance variable</a:t>
            </a:r>
          </a:p>
          <a:p>
            <a:pPr lvl="2"/>
            <a:r>
              <a:rPr lang="et-EE" dirty="0" err="1"/>
              <a:t>Closures</a:t>
            </a:r>
            <a:r>
              <a:rPr lang="et-EE" dirty="0"/>
              <a:t>...</a:t>
            </a:r>
          </a:p>
          <a:p>
            <a:r>
              <a:rPr lang="et-EE" dirty="0" err="1"/>
              <a:t>Lots</a:t>
            </a:r>
            <a:r>
              <a:rPr lang="et-EE" dirty="0"/>
              <a:t> of </a:t>
            </a:r>
            <a:r>
              <a:rPr lang="et-EE" dirty="0" err="1"/>
              <a:t>code</a:t>
            </a:r>
            <a:r>
              <a:rPr lang="et-EE" dirty="0"/>
              <a:t> </a:t>
            </a:r>
            <a:r>
              <a:rPr lang="et-EE" dirty="0" err="1"/>
              <a:t>writing</a:t>
            </a:r>
            <a:r>
              <a:rPr lang="et-EE" dirty="0"/>
              <a:t>!</a:t>
            </a:r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540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Requirements</a:t>
            </a:r>
          </a:p>
          <a:p>
            <a:pPr lvl="1"/>
            <a:r>
              <a:rPr lang="en-US" dirty="0"/>
              <a:t>Latest </a:t>
            </a:r>
            <a:r>
              <a:rPr lang="en-US" dirty="0" err="1"/>
              <a:t>Xcode</a:t>
            </a:r>
            <a:r>
              <a:rPr lang="en-US" dirty="0"/>
              <a:t> (10)</a:t>
            </a:r>
          </a:p>
          <a:p>
            <a:pPr lvl="1"/>
            <a:r>
              <a:rPr lang="is-IS" dirty="0"/>
              <a:t>IT College class 320 </a:t>
            </a:r>
            <a:r>
              <a:rPr lang="mr-IN" dirty="0"/>
              <a:t>–</a:t>
            </a:r>
            <a:r>
              <a:rPr lang="is-IS" dirty="0"/>
              <a:t> limited access</a:t>
            </a:r>
          </a:p>
          <a:p>
            <a:pPr lvl="1"/>
            <a:r>
              <a:rPr lang="is-IS" dirty="0"/>
              <a:t>Or macOS based computer (ca be rented from Apple resellers)</a:t>
            </a:r>
          </a:p>
          <a:p>
            <a:pPr lvl="1"/>
            <a:r>
              <a:rPr lang="is-IS" dirty="0"/>
              <a:t>Or virtualized macOS (slow, but works)</a:t>
            </a:r>
          </a:p>
          <a:p>
            <a:pPr lvl="1"/>
            <a:r>
              <a:rPr lang="is-IS" dirty="0"/>
              <a:t>Or rented virtual access</a:t>
            </a:r>
          </a:p>
          <a:p>
            <a:pPr lvl="2"/>
            <a:r>
              <a:rPr lang="en-US" dirty="0">
                <a:hlinkClick r:id="rId2"/>
              </a:rPr>
              <a:t>http://www.macincloud.com/</a:t>
            </a:r>
            <a:r>
              <a:rPr lang="en-US" dirty="0"/>
              <a:t> ($20+ month)</a:t>
            </a:r>
          </a:p>
          <a:p>
            <a:pPr lvl="2"/>
            <a:r>
              <a:rPr lang="en-US" dirty="0" err="1"/>
              <a:t>HostMyApple</a:t>
            </a:r>
            <a:r>
              <a:rPr lang="en-US" dirty="0"/>
              <a:t>, </a:t>
            </a:r>
            <a:r>
              <a:rPr lang="en-US" dirty="0" err="1"/>
              <a:t>MacStadium</a:t>
            </a:r>
            <a:r>
              <a:rPr lang="en-US" dirty="0"/>
              <a:t>, </a:t>
            </a:r>
            <a:r>
              <a:rPr lang="en-US" dirty="0" err="1"/>
              <a:t>vmOSX</a:t>
            </a:r>
            <a:r>
              <a:rPr lang="en-US" dirty="0"/>
              <a:t>, </a:t>
            </a:r>
            <a:r>
              <a:rPr lang="en-US" dirty="0" err="1"/>
              <a:t>Xcloud</a:t>
            </a:r>
            <a:r>
              <a:rPr lang="en-US" dirty="0"/>
              <a:t>, </a:t>
            </a:r>
            <a:r>
              <a:rPr lang="en-US" dirty="0" err="1"/>
              <a:t>Xcodeclub</a:t>
            </a:r>
            <a:r>
              <a:rPr lang="en-US" dirty="0"/>
              <a:t>, </a:t>
            </a:r>
            <a:r>
              <a:rPr lang="mr-IN" dirty="0"/>
              <a:t>…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759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What’s in iOS – 100% OOP</a:t>
            </a:r>
          </a:p>
          <a:p>
            <a:pPr lvl="1"/>
            <a:r>
              <a:rPr lang="en-US" dirty="0"/>
              <a:t>Core OS – close to hardware, everything in C</a:t>
            </a:r>
          </a:p>
          <a:p>
            <a:pPr lvl="2"/>
            <a:r>
              <a:rPr lang="en-US" dirty="0"/>
              <a:t>OSX Kernel, Mach 3, BSD, Sockets, Security, Power Management, Keychain Access, Certificates, File System, Bonjour</a:t>
            </a:r>
          </a:p>
          <a:p>
            <a:pPr lvl="1"/>
            <a:r>
              <a:rPr lang="en-US" dirty="0"/>
              <a:t>Core Services – OOP in top of hardware</a:t>
            </a:r>
          </a:p>
          <a:p>
            <a:pPr lvl="2"/>
            <a:r>
              <a:rPr lang="en-US" dirty="0"/>
              <a:t>Collections, Address Book, Networking, File Access, SQLite, Core Location, Net Services, Threading, Preferences, URL Utilities</a:t>
            </a:r>
          </a:p>
          <a:p>
            <a:pPr lvl="1"/>
            <a:r>
              <a:rPr lang="en-US" dirty="0"/>
              <a:t>Media – originally it was iPod</a:t>
            </a:r>
          </a:p>
          <a:p>
            <a:pPr lvl="2"/>
            <a:r>
              <a:rPr lang="en-US" dirty="0"/>
              <a:t>Core Audio, </a:t>
            </a:r>
            <a:r>
              <a:rPr lang="en-US" dirty="0" err="1"/>
              <a:t>OpenAL</a:t>
            </a:r>
            <a:r>
              <a:rPr lang="en-US" dirty="0"/>
              <a:t>, Audio Mixing, Audio Recording, Video Playback, Images, PDF, Quartz, Core Animation, OpenGL ES</a:t>
            </a:r>
          </a:p>
          <a:p>
            <a:pPr lvl="1"/>
            <a:r>
              <a:rPr lang="en-US" dirty="0"/>
              <a:t>Cocoa Touch – UI layer</a:t>
            </a:r>
          </a:p>
          <a:p>
            <a:pPr lvl="2"/>
            <a:r>
              <a:rPr lang="en-US" dirty="0"/>
              <a:t>Multi-Touch, Core Motion, View Hierarchy, Localization, Controls, Alerts, </a:t>
            </a:r>
            <a:r>
              <a:rPr lang="en-US" dirty="0" err="1"/>
              <a:t>WebView</a:t>
            </a:r>
            <a:r>
              <a:rPr lang="en-US" dirty="0"/>
              <a:t>, Map Kit, Image Picker, Camera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366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Swift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Latest language in development scene (released in autumn 2014)</a:t>
            </a:r>
          </a:p>
          <a:p>
            <a:r>
              <a:rPr lang="en-US" dirty="0"/>
              <a:t>Current version is 4.2</a:t>
            </a:r>
          </a:p>
          <a:p>
            <a:r>
              <a:rPr lang="en-US" dirty="0"/>
              <a:t>You can mix it with older Apple language of choice – Objective C</a:t>
            </a:r>
          </a:p>
          <a:p>
            <a:r>
              <a:rPr lang="en-US" dirty="0"/>
              <a:t>Language is open source</a:t>
            </a:r>
          </a:p>
          <a:p>
            <a:pPr lvl="1"/>
            <a:r>
              <a:rPr lang="en-US" dirty="0">
                <a:hlinkClick r:id="rId2"/>
              </a:rPr>
              <a:t>https://swift.org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824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Swift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b="1" dirty="0"/>
              <a:t>Mandatory</a:t>
            </a:r>
            <a:r>
              <a:rPr lang="en-US" dirty="0"/>
              <a:t> reading – a Swift tour</a:t>
            </a:r>
          </a:p>
          <a:p>
            <a:pPr lvl="1"/>
            <a:r>
              <a:rPr lang="en-US" dirty="0">
                <a:hlinkClick r:id="rId2"/>
              </a:rPr>
              <a:t>https://docs.swift.org/swift-book/GuidedTour/GuidedTour.html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401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- MVC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561764"/>
            <a:ext cx="8946541" cy="509798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All iOS development is MVC based!</a:t>
            </a:r>
          </a:p>
          <a:p>
            <a:pPr lvl="1"/>
            <a:r>
              <a:rPr lang="en-US" dirty="0"/>
              <a:t>Model – data and business logic</a:t>
            </a:r>
          </a:p>
          <a:p>
            <a:pPr lvl="1"/>
            <a:r>
              <a:rPr lang="en-US" dirty="0"/>
              <a:t>View – UI</a:t>
            </a:r>
          </a:p>
          <a:p>
            <a:pPr lvl="1"/>
            <a:r>
              <a:rPr lang="en-US" dirty="0"/>
              <a:t>Controller – the glue between View and Model</a:t>
            </a:r>
          </a:p>
          <a:p>
            <a:r>
              <a:rPr lang="en-US" dirty="0"/>
              <a:t>Controller can directly control Model and View (Outlet)</a:t>
            </a:r>
          </a:p>
          <a:p>
            <a:r>
              <a:rPr lang="en-US" dirty="0"/>
              <a:t>Model and View never communicate with each other</a:t>
            </a:r>
          </a:p>
          <a:p>
            <a:r>
              <a:rPr lang="en-US" dirty="0"/>
              <a:t>View communicates with controller via </a:t>
            </a:r>
          </a:p>
          <a:p>
            <a:pPr lvl="1"/>
            <a:r>
              <a:rPr lang="en-US" dirty="0"/>
              <a:t>Action</a:t>
            </a:r>
          </a:p>
          <a:p>
            <a:pPr lvl="1"/>
            <a:r>
              <a:rPr lang="en-US" dirty="0"/>
              <a:t>Outlet</a:t>
            </a:r>
          </a:p>
          <a:p>
            <a:pPr lvl="1"/>
            <a:r>
              <a:rPr lang="en-US" dirty="0"/>
              <a:t>Delegate (should, will, did) – property in view using protocol</a:t>
            </a:r>
          </a:p>
          <a:p>
            <a:pPr lvl="1"/>
            <a:r>
              <a:rPr lang="en-US" dirty="0"/>
              <a:t>Data source – protocol</a:t>
            </a:r>
          </a:p>
          <a:p>
            <a:r>
              <a:rPr lang="en-US" dirty="0"/>
              <a:t>Model communicates via broadcasts – notifications &amp; KVO – Key Value Observing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52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330C6-B304-7949-A106-3038922CC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iOS- UI Components library</a:t>
            </a:r>
          </a:p>
        </p:txBody>
      </p:sp>
      <p:pic>
        <p:nvPicPr>
          <p:cNvPr id="6" name="Content Placeholder 5" descr="A screenshot of a cell phone&#13;&#10;&#13;&#10;Description automatically generated">
            <a:extLst>
              <a:ext uri="{FF2B5EF4-FFF2-40B4-BE49-F238E27FC236}">
                <a16:creationId xmlns:a16="http://schemas.microsoft.com/office/drawing/2014/main" id="{F79ECF0B-1FAB-A844-8F91-BBDF30F274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2777" y="2842292"/>
            <a:ext cx="2768600" cy="105410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9C94C1-B6D6-CF4C-BED1-DDBC0CD5D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79A094E-E3DD-2F43-8975-FE345152B111}"/>
              </a:ext>
            </a:extLst>
          </p:cNvPr>
          <p:cNvSpPr txBox="1">
            <a:spLocks/>
          </p:cNvSpPr>
          <p:nvPr/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dirty="0"/>
              <a:t>Click icon in upper right corner – circle with square in it</a:t>
            </a:r>
          </a:p>
        </p:txBody>
      </p:sp>
      <p:pic>
        <p:nvPicPr>
          <p:cNvPr id="10" name="Picture 9" descr="A screenshot of a social media post&#13;&#10;&#13;&#10;Description automatically generated">
            <a:extLst>
              <a:ext uri="{FF2B5EF4-FFF2-40B4-BE49-F238E27FC236}">
                <a16:creationId xmlns:a16="http://schemas.microsoft.com/office/drawing/2014/main" id="{E6FBF425-BD74-8C4B-A015-1187F9460A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1641" y="2628143"/>
            <a:ext cx="3895972" cy="3929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1418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iOS – connecting UI and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up Assistant editor </a:t>
            </a:r>
            <a:br>
              <a:rPr lang="en-US" dirty="0"/>
            </a:br>
            <a:r>
              <a:rPr lang="en-US" dirty="0"/>
              <a:t>(click double rings in upper right corner)</a:t>
            </a:r>
          </a:p>
          <a:p>
            <a:r>
              <a:rPr lang="en-US" dirty="0"/>
              <a:t>Hold ctrl key and drag with your mouse </a:t>
            </a:r>
            <a:br>
              <a:rPr lang="en-US" dirty="0"/>
            </a:br>
            <a:r>
              <a:rPr lang="en-US" dirty="0"/>
              <a:t>from UI element to code</a:t>
            </a:r>
          </a:p>
          <a:p>
            <a:r>
              <a:rPr lang="en-US" dirty="0"/>
              <a:t>Choose type for connection: Outlet or Action</a:t>
            </a:r>
          </a:p>
          <a:p>
            <a:r>
              <a:rPr lang="en-US" dirty="0"/>
              <a:t>Action – UI calls into code (buttons)</a:t>
            </a:r>
          </a:p>
          <a:p>
            <a:r>
              <a:rPr lang="en-US" dirty="0"/>
              <a:t>Outlet – code updates UI (labels)</a:t>
            </a:r>
          </a:p>
          <a:p>
            <a:pPr lvl="1"/>
            <a:r>
              <a:rPr lang="en-US" dirty="0"/>
              <a:t>Outlet collection – array of UI elements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961" y="1187217"/>
            <a:ext cx="2788920" cy="12509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0640" y="2562015"/>
            <a:ext cx="4378241" cy="19406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370" y="4626442"/>
            <a:ext cx="4379511" cy="2072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2754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7180</TotalTime>
  <Words>591</Words>
  <Application>Microsoft Macintosh PowerPoint</Application>
  <PresentationFormat>Widescreen</PresentationFormat>
  <Paragraphs>115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Century Gothic</vt:lpstr>
      <vt:lpstr>Mangal</vt:lpstr>
      <vt:lpstr>Wingdings 3</vt:lpstr>
      <vt:lpstr>Ion</vt:lpstr>
      <vt:lpstr>Introduction to Apple mobile technologies- I393</vt:lpstr>
      <vt:lpstr>iOS</vt:lpstr>
      <vt:lpstr>iOS</vt:lpstr>
      <vt:lpstr>iOS</vt:lpstr>
      <vt:lpstr>iOS - Swift</vt:lpstr>
      <vt:lpstr>iOS - Swift</vt:lpstr>
      <vt:lpstr>iOS - MVC</vt:lpstr>
      <vt:lpstr>iOS- UI Components library</vt:lpstr>
      <vt:lpstr>iOS – connecting UI and code</vt:lpstr>
      <vt:lpstr>iOS</vt:lpstr>
      <vt:lpstr>iOS</vt:lpstr>
      <vt:lpstr>iOS  - Home reading</vt:lpstr>
      <vt:lpstr>iOS  - Home reading</vt:lpstr>
      <vt:lpstr>iOS  - Home reading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Software Development for Android - I397</dc:title>
  <dc:creator>andres käver</dc:creator>
  <cp:lastModifiedBy>Andres Käver</cp:lastModifiedBy>
  <cp:revision>140</cp:revision>
  <dcterms:created xsi:type="dcterms:W3CDTF">2015-10-15T12:35:18Z</dcterms:created>
  <dcterms:modified xsi:type="dcterms:W3CDTF">2018-10-12T21:28:05Z</dcterms:modified>
</cp:coreProperties>
</file>