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9"/>
  </p:notesMasterIdLst>
  <p:sldIdLst>
    <p:sldId id="275" r:id="rId2"/>
    <p:sldId id="258" r:id="rId3"/>
    <p:sldId id="276" r:id="rId4"/>
    <p:sldId id="277" r:id="rId5"/>
    <p:sldId id="278" r:id="rId6"/>
    <p:sldId id="279" r:id="rId7"/>
    <p:sldId id="280" r:id="rId8"/>
    <p:sldId id="281" r:id="rId9"/>
    <p:sldId id="282" r:id="rId10"/>
    <p:sldId id="283" r:id="rId11"/>
    <p:sldId id="284" r:id="rId12"/>
    <p:sldId id="285" r:id="rId13"/>
    <p:sldId id="286" r:id="rId14"/>
    <p:sldId id="287" r:id="rId15"/>
    <p:sldId id="288" r:id="rId16"/>
    <p:sldId id="289" r:id="rId17"/>
    <p:sldId id="290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588" autoAdjust="0"/>
    <p:restoredTop sz="92857" autoAdjust="0"/>
  </p:normalViewPr>
  <p:slideViewPr>
    <p:cSldViewPr snapToGrid="0">
      <p:cViewPr varScale="1">
        <p:scale>
          <a:sx n="80" d="100"/>
          <a:sy n="80" d="100"/>
        </p:scale>
        <p:origin x="172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058F15-0E18-4F6A-B9F3-564C7228F6E2}" type="datetimeFigureOut">
              <a:rPr lang="et-EE" smtClean="0"/>
              <a:t>11.04.19</a:t>
            </a:fld>
            <a:endParaRPr lang="et-E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t-E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C2EAB4-ED3B-407C-8199-EAC6E751E16E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41285597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8AFD2-F1B0-5943-9FA1-3BE3C9DD321D}" type="datetime1">
              <a:rPr lang="en-US" smtClean="0"/>
              <a:t>4/11/19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4D633-5493-CA4F-B632-BCD2FD8AE23E}" type="datetime1">
              <a:rPr lang="en-US" smtClean="0"/>
              <a:t>4/11/19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86275-107E-6046-9B8E-09082F4C5C3F}" type="datetime1">
              <a:rPr lang="en-US" smtClean="0"/>
              <a:t>4/11/19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95F5E-2E12-9242-91CB-BCDE465E7656}" type="datetime1">
              <a:rPr lang="en-US" smtClean="0"/>
              <a:t>4/11/19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E0D15-4314-EB46-92B6-FFE34E79F985}" type="datetime1">
              <a:rPr lang="en-US" smtClean="0"/>
              <a:t>4/11/19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560D8-F5D8-6744-8C64-450A07060B40}" type="datetime1">
              <a:rPr lang="en-US" smtClean="0"/>
              <a:t>4/11/19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798D9-9910-0E4B-8591-8BCFFB39C1F1}" type="datetime1">
              <a:rPr lang="en-US" smtClean="0"/>
              <a:t>4/11/19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1C465-7249-C74D-8084-FB50E1688A49}" type="datetime1">
              <a:rPr lang="en-US" smtClean="0"/>
              <a:t>4/11/19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D8A3B-3173-B642-8B8A-7B9DBDD8D06D}" type="datetime1">
              <a:rPr lang="en-US" smtClean="0"/>
              <a:t>4/11/19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D8906-D6E1-654E-8970-31E9B49DF7F6}" type="datetime1">
              <a:rPr lang="en-US" smtClean="0"/>
              <a:t>4/11/19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89F9B-0B25-1646-A0CD-947B5AE0C16E}" type="datetime1">
              <a:rPr lang="en-US" smtClean="0"/>
              <a:t>4/11/19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F7A5A-2DFB-C04D-A564-C22F83C533FE}" type="datetime1">
              <a:rPr lang="en-US" smtClean="0"/>
              <a:t>4/11/19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DA8B9-1D3A-0049-9E7A-7E6C0469921A}" type="datetime1">
              <a:rPr lang="en-US" smtClean="0"/>
              <a:t>4/11/19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BDFB3-175A-3A42-90EA-B6F433F4414D}" type="datetime1">
              <a:rPr lang="en-US" smtClean="0"/>
              <a:t>4/11/19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BB569-59C9-CF41-939E-9909F50DA2D3}" type="datetime1">
              <a:rPr lang="en-US" smtClean="0"/>
              <a:t>4/11/19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ACD53-71FB-C84A-8CD3-2F67008AFD3D}" type="datetime1">
              <a:rPr lang="en-US" smtClean="0"/>
              <a:t>4/11/19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55FED-844D-1341-870D-154DDCF932AD}" type="datetime1">
              <a:rPr lang="en-US" smtClean="0"/>
              <a:t>4/11/19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150379E1-7D06-4C45-AF2F-C6F02CA14F32}" type="datetime1">
              <a:rPr lang="en-US" smtClean="0"/>
              <a:t>4/11/19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mailto:akaver@itcollege.ee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iff"/><Relationship Id="rId2" Type="http://schemas.openxmlformats.org/officeDocument/2006/relationships/image" Target="../media/image17.tif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Native Mobile Applications - ICD0017</a:t>
            </a:r>
            <a:endParaRPr lang="et-EE" dirty="0"/>
          </a:p>
        </p:txBody>
      </p:sp>
      <p:sp>
        <p:nvSpPr>
          <p:cNvPr id="5" name="Text Placeholder 4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1176232"/>
          </a:xfrm>
        </p:spPr>
        <p:txBody>
          <a:bodyPr>
            <a:normAutofit fontScale="92500" lnSpcReduction="10000"/>
          </a:bodyPr>
          <a:lstStyle/>
          <a:p>
            <a:r>
              <a:rPr lang="en-US" cap="none" dirty="0" err="1"/>
              <a:t>TalTech</a:t>
            </a:r>
            <a:r>
              <a:rPr lang="en-US" cap="none" dirty="0"/>
              <a:t> IT College, Andres Käver, 2018-2019, Spring semester</a:t>
            </a:r>
          </a:p>
          <a:p>
            <a:r>
              <a:rPr lang="en-US" cap="none" dirty="0"/>
              <a:t>Web: http://</a:t>
            </a:r>
            <a:r>
              <a:rPr lang="en-US" cap="none" dirty="0" err="1"/>
              <a:t>enos.Itcollege.ee</a:t>
            </a:r>
            <a:r>
              <a:rPr lang="en-US" cap="none" dirty="0"/>
              <a:t>/~</a:t>
            </a:r>
            <a:r>
              <a:rPr lang="en-US" cap="none" dirty="0" err="1"/>
              <a:t>akaver</a:t>
            </a:r>
            <a:r>
              <a:rPr lang="en-US" cap="none" dirty="0"/>
              <a:t>/</a:t>
            </a:r>
            <a:r>
              <a:rPr lang="en-US" cap="none" dirty="0" err="1"/>
              <a:t>MobileApps</a:t>
            </a:r>
            <a:endParaRPr lang="en-US" cap="none" dirty="0"/>
          </a:p>
          <a:p>
            <a:r>
              <a:rPr lang="en-US" cap="none" dirty="0"/>
              <a:t>Skype: </a:t>
            </a:r>
            <a:r>
              <a:rPr lang="en-US" cap="none" dirty="0" err="1"/>
              <a:t>akaver</a:t>
            </a:r>
            <a:r>
              <a:rPr lang="en-US" cap="none" dirty="0"/>
              <a:t>   Email: </a:t>
            </a:r>
            <a:r>
              <a:rPr lang="en-US" cap="none" dirty="0">
                <a:hlinkClick r:id="rId2"/>
              </a:rPr>
              <a:t>akaver@itcollege.ee</a:t>
            </a:r>
            <a:endParaRPr lang="en-US" cap="none" dirty="0"/>
          </a:p>
          <a:p>
            <a:endParaRPr lang="en-US" cap="none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77248" y="-561978"/>
            <a:ext cx="5142857" cy="385714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56AB63E-7A98-9F4F-AAC2-33E8893A90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96500" y="4521200"/>
            <a:ext cx="2095500" cy="233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2626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iOS – Size Classes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s-IS" dirty="0"/>
              <a:t>Apple has SIZE CLASSES</a:t>
            </a:r>
          </a:p>
          <a:p>
            <a:r>
              <a:rPr lang="is-IS" dirty="0"/>
              <a:t>Width: Compact or Regular (and Any)</a:t>
            </a:r>
          </a:p>
          <a:p>
            <a:r>
              <a:rPr lang="is-IS" dirty="0"/>
              <a:t>Heighth: Compact or Regular (and Any)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10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D04EDA3-01CA-AF46-9CC1-429D53B4A0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2320" y="1481046"/>
            <a:ext cx="5059680" cy="5376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8322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11</a:t>
            </a:fld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6D99109F-67E0-4142-B2CD-483032B6FD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iOS – Size Classes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A5A12379-FEAA-7C4E-AE19-46E1B10CC9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79177" y="-364"/>
            <a:ext cx="5712823" cy="6858364"/>
          </a:xfr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F5BE1BD-55EE-A647-BAD9-DBFBF2FF48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752273"/>
            <a:ext cx="6092039" cy="4105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3079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iOS – Size classes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s-IS" dirty="0"/>
              <a:t>This is not what we want!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12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C4D757D-8558-8743-BCBE-CE33711CBC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0000" y="1063416"/>
            <a:ext cx="3302000" cy="1905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A28C65B-737F-D844-B65F-C2D4F50480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78900" y="3035300"/>
            <a:ext cx="3213100" cy="38227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6A3FBE7-6D21-3E41-B439-281EF15DE6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3852" y="452718"/>
            <a:ext cx="3085295" cy="635297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64694E8-4FD6-B940-BDD7-FEAB346505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902" y="3936273"/>
            <a:ext cx="5113402" cy="2669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7201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iOS – Size Classes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8"/>
            <a:ext cx="4762999" cy="4195481"/>
          </a:xfrm>
        </p:spPr>
        <p:txBody>
          <a:bodyPr>
            <a:normAutofit/>
          </a:bodyPr>
          <a:lstStyle/>
          <a:p>
            <a:r>
              <a:rPr lang="is-IS" dirty="0"/>
              <a:t>You can edit many properties separately in different size classes.</a:t>
            </a:r>
          </a:p>
          <a:p>
            <a:r>
              <a:rPr lang="is-IS" dirty="0"/>
              <a:t>Click on + sign in front of property!</a:t>
            </a:r>
          </a:p>
          <a:p>
            <a:r>
              <a:rPr lang="is-IS" dirty="0"/>
              <a:t>X to remove</a:t>
            </a:r>
          </a:p>
          <a:p>
            <a:pPr marL="0" indent="0">
              <a:buNone/>
            </a:pPr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13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A77513C-A004-AC45-8578-0F20395F48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6311" y="1301931"/>
            <a:ext cx="6172200" cy="21336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1C23E4C-9B54-EF46-B417-4D5F33822C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6934" y="3674046"/>
            <a:ext cx="3263900" cy="19685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CEFC2B0-A1B2-1F48-8090-BC44A82E8D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7606" y="3604691"/>
            <a:ext cx="6311537" cy="2957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6578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iOS – Size classes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8"/>
            <a:ext cx="6595065" cy="4195481"/>
          </a:xfrm>
        </p:spPr>
        <p:txBody>
          <a:bodyPr>
            <a:normAutofit/>
          </a:bodyPr>
          <a:lstStyle/>
          <a:p>
            <a:r>
              <a:rPr lang="is-IS" dirty="0"/>
              <a:t>You can do the same with constraints!</a:t>
            </a:r>
          </a:p>
          <a:p>
            <a:endParaRPr lang="is-IS" dirty="0"/>
          </a:p>
          <a:p>
            <a:r>
              <a:rPr lang="is-IS" dirty="0"/>
              <a:t>Select from the device selection the device size configuration you want to vary for</a:t>
            </a:r>
          </a:p>
          <a:p>
            <a:r>
              <a:rPr lang="is-IS" dirty="0"/>
              <a:t>From Vary fro Traits choose either Width or Height (or both)</a:t>
            </a:r>
          </a:p>
          <a:p>
            <a:r>
              <a:rPr lang="is-IS" dirty="0"/>
              <a:t>Device selection shows affected devices</a:t>
            </a:r>
          </a:p>
          <a:p>
            <a:r>
              <a:rPr lang="is-IS" dirty="0"/>
              <a:t>Modify Storyboard to your liking!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14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765CD97-1075-4D4F-A058-C174C3250D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2345" y="1488259"/>
            <a:ext cx="4038600" cy="20701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A162273-299C-8349-8F15-69A2D28737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27275"/>
            <a:ext cx="12192000" cy="1030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7735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iOS – Size Classes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15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F686140-E004-864D-B19E-17B9CDE050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3312" y="1193074"/>
            <a:ext cx="4607134" cy="566492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F0F3BA6-2A5F-5B4B-B01C-EF702957DE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8708" y="-10691"/>
            <a:ext cx="4441918" cy="6868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9722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iOS - </a:t>
            </a:r>
            <a:r>
              <a:rPr lang="en-US" dirty="0" err="1"/>
              <a:t>Autolayout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s-IS" dirty="0"/>
              <a:t>Everything can also be done in code</a:t>
            </a:r>
          </a:p>
          <a:p>
            <a:pPr lvl="1"/>
            <a:r>
              <a:rPr lang="is-IS" dirty="0"/>
              <a:t>Look for these in UIView documentation</a:t>
            </a:r>
          </a:p>
          <a:p>
            <a:pPr lvl="2"/>
            <a:r>
              <a:rPr lang="is-IS" dirty="0"/>
              <a:t>„anchor“</a:t>
            </a:r>
          </a:p>
          <a:p>
            <a:pPr lvl="2"/>
            <a:r>
              <a:rPr lang="is-IS" dirty="0"/>
              <a:t>„auto layout“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19116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790A15-F87E-CD42-9E8B-7F3AA41EDE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iOS – </a:t>
            </a:r>
            <a:r>
              <a:rPr lang="en-US" dirty="0" err="1"/>
              <a:t>Autolayout</a:t>
            </a:r>
            <a:r>
              <a:rPr lang="en-US" dirty="0"/>
              <a:t> In code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A0D6C4-9CDE-FF47-9542-C2E5B67505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9842B5-D443-B342-99A1-CC73443EF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17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FD42AB4-75A3-324F-8140-C5B0C8438572}"/>
              </a:ext>
            </a:extLst>
          </p:cNvPr>
          <p:cNvSpPr txBox="1"/>
          <p:nvPr/>
        </p:nvSpPr>
        <p:spPr>
          <a:xfrm>
            <a:off x="248194" y="2284177"/>
            <a:ext cx="11399520" cy="427809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Menlo" panose="020B0609030804020204" pitchFamily="49" charset="0"/>
              </a:rPr>
              <a:t>    </a:t>
            </a:r>
            <a:r>
              <a:rPr lang="en-US" sz="1600" b="1" dirty="0" err="1">
                <a:solidFill>
                  <a:srgbClr val="9B2393"/>
                </a:solidFill>
                <a:latin typeface="Menlo" panose="020B0609030804020204" pitchFamily="49" charset="0"/>
              </a:rPr>
              <a:t>func</a:t>
            </a:r>
            <a:r>
              <a:rPr lang="en-US" sz="16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Menlo" panose="020B0609030804020204" pitchFamily="49" charset="0"/>
              </a:rPr>
              <a:t>updateLabel</a:t>
            </a:r>
            <a:r>
              <a:rPr lang="en-US" sz="1600" dirty="0">
                <a:solidFill>
                  <a:srgbClr val="000000"/>
                </a:solidFill>
                <a:latin typeface="Menlo" panose="020B0609030804020204" pitchFamily="49" charset="0"/>
              </a:rPr>
              <a:t>(){</a:t>
            </a:r>
          </a:p>
          <a:p>
            <a:r>
              <a:rPr lang="en-US" sz="1600" dirty="0">
                <a:solidFill>
                  <a:srgbClr val="000000"/>
                </a:solidFill>
                <a:latin typeface="Menlo" panose="020B0609030804020204" pitchFamily="49" charset="0"/>
              </a:rPr>
              <a:t>        </a:t>
            </a:r>
            <a:r>
              <a:rPr lang="en-US" sz="1600" b="1" dirty="0">
                <a:solidFill>
                  <a:srgbClr val="9B2393"/>
                </a:solidFill>
                <a:latin typeface="Menlo" panose="020B0609030804020204" pitchFamily="49" charset="0"/>
              </a:rPr>
              <a:t>let</a:t>
            </a:r>
            <a:r>
              <a:rPr lang="en-US" sz="1600" dirty="0">
                <a:solidFill>
                  <a:srgbClr val="000000"/>
                </a:solidFill>
                <a:latin typeface="Menlo" panose="020B0609030804020204" pitchFamily="49" charset="0"/>
              </a:rPr>
              <a:t> attributes: [</a:t>
            </a:r>
            <a:r>
              <a:rPr lang="en-US" sz="1600" dirty="0" err="1">
                <a:solidFill>
                  <a:srgbClr val="5C2699"/>
                </a:solidFill>
                <a:latin typeface="Menlo" panose="020B0609030804020204" pitchFamily="49" charset="0"/>
              </a:rPr>
              <a:t>NSAttributedString</a:t>
            </a:r>
            <a:r>
              <a:rPr lang="en-US" sz="1600" dirty="0" err="1">
                <a:solidFill>
                  <a:srgbClr val="000000"/>
                </a:solidFill>
                <a:latin typeface="Menlo" panose="020B0609030804020204" pitchFamily="49" charset="0"/>
              </a:rPr>
              <a:t>.</a:t>
            </a:r>
            <a:r>
              <a:rPr lang="en-US" sz="1600" dirty="0" err="1">
                <a:solidFill>
                  <a:srgbClr val="5C2699"/>
                </a:solidFill>
                <a:latin typeface="Menlo" panose="020B0609030804020204" pitchFamily="49" charset="0"/>
              </a:rPr>
              <a:t>Key</a:t>
            </a:r>
            <a:r>
              <a:rPr lang="en-US" sz="1600" dirty="0">
                <a:solidFill>
                  <a:srgbClr val="000000"/>
                </a:solidFill>
                <a:latin typeface="Menlo" panose="020B0609030804020204" pitchFamily="49" charset="0"/>
              </a:rPr>
              <a:t>: </a:t>
            </a:r>
            <a:r>
              <a:rPr lang="en-US" sz="1600" b="1" dirty="0">
                <a:solidFill>
                  <a:srgbClr val="9B2393"/>
                </a:solidFill>
                <a:latin typeface="Menlo" panose="020B0609030804020204" pitchFamily="49" charset="0"/>
              </a:rPr>
              <a:t>Any</a:t>
            </a:r>
            <a:r>
              <a:rPr lang="en-US" sz="1600" dirty="0">
                <a:solidFill>
                  <a:srgbClr val="000000"/>
                </a:solidFill>
                <a:latin typeface="Menlo" panose="020B0609030804020204" pitchFamily="49" charset="0"/>
              </a:rPr>
              <a:t>] = [</a:t>
            </a:r>
          </a:p>
          <a:p>
            <a:r>
              <a:rPr lang="en-US" sz="1600" dirty="0">
                <a:solidFill>
                  <a:srgbClr val="000000"/>
                </a:solidFill>
                <a:latin typeface="Menlo" panose="020B0609030804020204" pitchFamily="49" charset="0"/>
              </a:rPr>
              <a:t>        .</a:t>
            </a:r>
            <a:r>
              <a:rPr lang="en-US" sz="1600" dirty="0" err="1">
                <a:solidFill>
                  <a:srgbClr val="5C2699"/>
                </a:solidFill>
                <a:latin typeface="Menlo" panose="020B0609030804020204" pitchFamily="49" charset="0"/>
              </a:rPr>
              <a:t>strokeWidth</a:t>
            </a:r>
            <a:r>
              <a:rPr lang="en-US" sz="1600" dirty="0">
                <a:solidFill>
                  <a:srgbClr val="000000"/>
                </a:solidFill>
                <a:latin typeface="Menlo" panose="020B0609030804020204" pitchFamily="49" charset="0"/>
              </a:rPr>
              <a:t> : </a:t>
            </a:r>
            <a:r>
              <a:rPr lang="en-US" sz="1600" dirty="0">
                <a:solidFill>
                  <a:srgbClr val="1C00CF"/>
                </a:solidFill>
                <a:latin typeface="Menlo" panose="020B0609030804020204" pitchFamily="49" charset="0"/>
              </a:rPr>
              <a:t>5.0</a:t>
            </a:r>
            <a:r>
              <a:rPr lang="en-US" sz="16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</a:p>
          <a:p>
            <a:r>
              <a:rPr lang="en-US" sz="1600" dirty="0">
                <a:solidFill>
                  <a:srgbClr val="000000"/>
                </a:solidFill>
                <a:latin typeface="Menlo" panose="020B0609030804020204" pitchFamily="49" charset="0"/>
              </a:rPr>
              <a:t>        .</a:t>
            </a:r>
            <a:r>
              <a:rPr lang="en-US" sz="1600" dirty="0" err="1">
                <a:solidFill>
                  <a:srgbClr val="5C2699"/>
                </a:solidFill>
                <a:latin typeface="Menlo" panose="020B0609030804020204" pitchFamily="49" charset="0"/>
              </a:rPr>
              <a:t>strokeColor</a:t>
            </a:r>
            <a:r>
              <a:rPr lang="en-US" sz="1600" dirty="0">
                <a:solidFill>
                  <a:srgbClr val="000000"/>
                </a:solidFill>
                <a:latin typeface="Menlo" panose="020B0609030804020204" pitchFamily="49" charset="0"/>
              </a:rPr>
              <a:t>:  </a:t>
            </a:r>
            <a:r>
              <a:rPr lang="en-US" sz="1600" dirty="0" err="1">
                <a:solidFill>
                  <a:srgbClr val="000000"/>
                </a:solidFill>
                <a:latin typeface="Menlo" panose="020B0609030804020204" pitchFamily="49" charset="0"/>
              </a:rPr>
              <a:t>colorLiteral</a:t>
            </a:r>
            <a:r>
              <a:rPr lang="en-US" sz="1600" dirty="0">
                <a:solidFill>
                  <a:srgbClr val="000000"/>
                </a:solidFill>
                <a:latin typeface="Menlo" panose="020B0609030804020204" pitchFamily="49" charset="0"/>
              </a:rPr>
              <a:t>(red: 0, green: 0, blue: 0, alpha: 0.8470588235)</a:t>
            </a:r>
          </a:p>
          <a:p>
            <a:r>
              <a:rPr lang="en-US" sz="1600" dirty="0">
                <a:solidFill>
                  <a:srgbClr val="000000"/>
                </a:solidFill>
                <a:latin typeface="Menlo" panose="020B0609030804020204" pitchFamily="49" charset="0"/>
              </a:rPr>
              <a:t>        ]</a:t>
            </a:r>
          </a:p>
          <a:p>
            <a:r>
              <a:rPr lang="en-US" sz="1600" dirty="0">
                <a:solidFill>
                  <a:srgbClr val="000000"/>
                </a:solidFill>
                <a:latin typeface="Menlo" panose="020B0609030804020204" pitchFamily="49" charset="0"/>
              </a:rPr>
              <a:t>        </a:t>
            </a:r>
            <a:r>
              <a:rPr lang="en-US" sz="1600" b="1" dirty="0">
                <a:solidFill>
                  <a:srgbClr val="9B2393"/>
                </a:solidFill>
                <a:latin typeface="Menlo" panose="020B0609030804020204" pitchFamily="49" charset="0"/>
              </a:rPr>
              <a:t>let</a:t>
            </a:r>
            <a:r>
              <a:rPr lang="en-US" sz="16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Menlo" panose="020B0609030804020204" pitchFamily="49" charset="0"/>
              </a:rPr>
              <a:t>attributedString</a:t>
            </a:r>
            <a:r>
              <a:rPr lang="en-US" sz="1600" dirty="0">
                <a:solidFill>
                  <a:srgbClr val="000000"/>
                </a:solidFill>
                <a:latin typeface="Menlo" panose="020B0609030804020204" pitchFamily="49" charset="0"/>
              </a:rPr>
              <a:t> = </a:t>
            </a:r>
            <a:r>
              <a:rPr lang="en-US" sz="1600" dirty="0" err="1">
                <a:solidFill>
                  <a:srgbClr val="5C2699"/>
                </a:solidFill>
                <a:latin typeface="Menlo" panose="020B0609030804020204" pitchFamily="49" charset="0"/>
              </a:rPr>
              <a:t>NSAttributedString</a:t>
            </a:r>
            <a:r>
              <a:rPr lang="en-US" sz="1600" dirty="0">
                <a:solidFill>
                  <a:srgbClr val="000000"/>
                </a:solidFill>
                <a:latin typeface="Menlo" panose="020B0609030804020204" pitchFamily="49" charset="0"/>
              </a:rPr>
              <a:t>(</a:t>
            </a:r>
          </a:p>
          <a:p>
            <a:r>
              <a:rPr lang="en-US" sz="1600" dirty="0">
                <a:solidFill>
                  <a:srgbClr val="000000"/>
                </a:solidFill>
                <a:latin typeface="Menlo" panose="020B0609030804020204" pitchFamily="49" charset="0"/>
              </a:rPr>
              <a:t>			string: </a:t>
            </a:r>
            <a:r>
              <a:rPr lang="en-US" sz="1600" dirty="0" err="1">
                <a:solidFill>
                  <a:srgbClr val="5C2699"/>
                </a:solidFill>
                <a:latin typeface="Menlo" panose="020B0609030804020204" pitchFamily="49" charset="0"/>
              </a:rPr>
              <a:t>traitCollection</a:t>
            </a:r>
            <a:r>
              <a:rPr lang="en-US" sz="1600" dirty="0" err="1">
                <a:solidFill>
                  <a:srgbClr val="000000"/>
                </a:solidFill>
                <a:latin typeface="Menlo" panose="020B0609030804020204" pitchFamily="49" charset="0"/>
              </a:rPr>
              <a:t>.</a:t>
            </a:r>
            <a:r>
              <a:rPr lang="en-US" sz="1600" dirty="0" err="1">
                <a:solidFill>
                  <a:srgbClr val="5C2699"/>
                </a:solidFill>
                <a:latin typeface="Menlo" panose="020B0609030804020204" pitchFamily="49" charset="0"/>
              </a:rPr>
              <a:t>verticalSizeClass</a:t>
            </a:r>
            <a:r>
              <a:rPr lang="en-US" sz="1600" dirty="0">
                <a:solidFill>
                  <a:srgbClr val="000000"/>
                </a:solidFill>
                <a:latin typeface="Menlo" panose="020B0609030804020204" pitchFamily="49" charset="0"/>
              </a:rPr>
              <a:t> == .</a:t>
            </a:r>
            <a:r>
              <a:rPr lang="en-US" sz="1600" dirty="0">
                <a:solidFill>
                  <a:srgbClr val="3900A0"/>
                </a:solidFill>
                <a:latin typeface="Menlo" panose="020B0609030804020204" pitchFamily="49" charset="0"/>
              </a:rPr>
              <a:t>compact</a:t>
            </a:r>
            <a:r>
              <a:rPr lang="en-US" sz="1600" dirty="0">
                <a:solidFill>
                  <a:srgbClr val="000000"/>
                </a:solidFill>
                <a:latin typeface="Menlo" panose="020B0609030804020204" pitchFamily="49" charset="0"/>
              </a:rPr>
              <a:t> ? </a:t>
            </a:r>
            <a:r>
              <a:rPr lang="en-US" sz="1600" dirty="0">
                <a:solidFill>
                  <a:srgbClr val="C41A16"/>
                </a:solidFill>
                <a:latin typeface="Menlo" panose="020B0609030804020204" pitchFamily="49" charset="0"/>
              </a:rPr>
              <a:t>"compact"</a:t>
            </a:r>
            <a:r>
              <a:rPr lang="en-US" sz="1600" dirty="0">
                <a:solidFill>
                  <a:srgbClr val="000000"/>
                </a:solidFill>
                <a:latin typeface="Menlo" panose="020B0609030804020204" pitchFamily="49" charset="0"/>
              </a:rPr>
              <a:t> : </a:t>
            </a:r>
            <a:r>
              <a:rPr lang="en-US" sz="1600" dirty="0">
                <a:solidFill>
                  <a:srgbClr val="C41A16"/>
                </a:solidFill>
                <a:latin typeface="Menlo" panose="020B0609030804020204" pitchFamily="49" charset="0"/>
              </a:rPr>
              <a:t>"regular"</a:t>
            </a:r>
            <a:r>
              <a:rPr lang="en-US" sz="16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</a:p>
          <a:p>
            <a:r>
              <a:rPr lang="en-US" sz="1600" dirty="0">
                <a:solidFill>
                  <a:srgbClr val="000000"/>
                </a:solidFill>
                <a:latin typeface="Menlo" panose="020B0609030804020204" pitchFamily="49" charset="0"/>
              </a:rPr>
              <a:t> 			attributes: attributes)</a:t>
            </a:r>
          </a:p>
          <a:p>
            <a:r>
              <a:rPr lang="en-US" sz="1600" dirty="0">
                <a:solidFill>
                  <a:srgbClr val="000000"/>
                </a:solidFill>
                <a:latin typeface="Menlo" panose="020B0609030804020204" pitchFamily="49" charset="0"/>
              </a:rPr>
              <a:t>        </a:t>
            </a:r>
            <a:r>
              <a:rPr lang="en-US" sz="1600" dirty="0" err="1">
                <a:solidFill>
                  <a:srgbClr val="326D74"/>
                </a:solidFill>
                <a:latin typeface="Menlo" panose="020B0609030804020204" pitchFamily="49" charset="0"/>
              </a:rPr>
              <a:t>label</a:t>
            </a:r>
            <a:r>
              <a:rPr lang="en-US" sz="1600" dirty="0" err="1">
                <a:solidFill>
                  <a:srgbClr val="000000"/>
                </a:solidFill>
                <a:latin typeface="Menlo" panose="020B0609030804020204" pitchFamily="49" charset="0"/>
              </a:rPr>
              <a:t>.</a:t>
            </a:r>
            <a:r>
              <a:rPr lang="en-US" sz="1600" dirty="0" err="1">
                <a:solidFill>
                  <a:srgbClr val="5C2699"/>
                </a:solidFill>
                <a:latin typeface="Menlo" panose="020B0609030804020204" pitchFamily="49" charset="0"/>
              </a:rPr>
              <a:t>attributedText</a:t>
            </a:r>
            <a:r>
              <a:rPr lang="en-US" sz="1600" dirty="0">
                <a:solidFill>
                  <a:srgbClr val="000000"/>
                </a:solidFill>
                <a:latin typeface="Menlo" panose="020B0609030804020204" pitchFamily="49" charset="0"/>
              </a:rPr>
              <a:t> = </a:t>
            </a:r>
            <a:r>
              <a:rPr lang="en-US" sz="1600" dirty="0" err="1">
                <a:solidFill>
                  <a:srgbClr val="000000"/>
                </a:solidFill>
                <a:latin typeface="Menlo" panose="020B0609030804020204" pitchFamily="49" charset="0"/>
              </a:rPr>
              <a:t>attributedString</a:t>
            </a:r>
            <a:endParaRPr lang="en-US" sz="16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latin typeface="Menlo" panose="020B0609030804020204" pitchFamily="49" charset="0"/>
              </a:rPr>
              <a:t>    }</a:t>
            </a:r>
          </a:p>
          <a:p>
            <a:r>
              <a:rPr lang="en-US" sz="1600" dirty="0">
                <a:solidFill>
                  <a:srgbClr val="000000"/>
                </a:solidFill>
                <a:latin typeface="Menlo" panose="020B0609030804020204" pitchFamily="49" charset="0"/>
              </a:rPr>
              <a:t>    </a:t>
            </a:r>
          </a:p>
          <a:p>
            <a:r>
              <a:rPr lang="en-US" sz="1600" dirty="0">
                <a:solidFill>
                  <a:srgbClr val="000000"/>
                </a:solidFill>
                <a:latin typeface="Menlo" panose="020B0609030804020204" pitchFamily="49" charset="0"/>
              </a:rPr>
              <a:t>    </a:t>
            </a:r>
          </a:p>
          <a:p>
            <a:r>
              <a:rPr lang="en-US" sz="1600" dirty="0">
                <a:solidFill>
                  <a:srgbClr val="000000"/>
                </a:solidFill>
                <a:latin typeface="Menlo" panose="020B0609030804020204" pitchFamily="49" charset="0"/>
              </a:rPr>
              <a:t>    </a:t>
            </a:r>
            <a:r>
              <a:rPr lang="en-US" sz="1600" b="1" dirty="0">
                <a:solidFill>
                  <a:srgbClr val="9B2393"/>
                </a:solidFill>
                <a:latin typeface="Menlo" panose="020B0609030804020204" pitchFamily="49" charset="0"/>
              </a:rPr>
              <a:t>override</a:t>
            </a:r>
            <a:r>
              <a:rPr lang="en-US" sz="16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US" sz="1600" b="1" dirty="0" err="1">
                <a:solidFill>
                  <a:srgbClr val="9B2393"/>
                </a:solidFill>
                <a:latin typeface="Menlo" panose="020B0609030804020204" pitchFamily="49" charset="0"/>
              </a:rPr>
              <a:t>func</a:t>
            </a:r>
            <a:r>
              <a:rPr lang="en-US" sz="16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Menlo" panose="020B0609030804020204" pitchFamily="49" charset="0"/>
              </a:rPr>
              <a:t>traitCollectionDidChange</a:t>
            </a:r>
            <a:r>
              <a:rPr lang="en-US" sz="1600" dirty="0">
                <a:solidFill>
                  <a:srgbClr val="000000"/>
                </a:solidFill>
                <a:latin typeface="Menlo" panose="020B0609030804020204" pitchFamily="49" charset="0"/>
              </a:rPr>
              <a:t>(</a:t>
            </a:r>
            <a:r>
              <a:rPr lang="en-US" sz="1600" b="1" dirty="0">
                <a:solidFill>
                  <a:srgbClr val="9B2393"/>
                </a:solidFill>
                <a:latin typeface="Menlo" panose="020B0609030804020204" pitchFamily="49" charset="0"/>
              </a:rPr>
              <a:t>_</a:t>
            </a:r>
            <a:r>
              <a:rPr lang="en-US" sz="16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Menlo" panose="020B0609030804020204" pitchFamily="49" charset="0"/>
              </a:rPr>
              <a:t>previousTraitCollection</a:t>
            </a:r>
            <a:r>
              <a:rPr lang="en-US" sz="1600" dirty="0">
                <a:solidFill>
                  <a:srgbClr val="000000"/>
                </a:solidFill>
                <a:latin typeface="Menlo" panose="020B0609030804020204" pitchFamily="49" charset="0"/>
              </a:rPr>
              <a:t>: </a:t>
            </a:r>
            <a:r>
              <a:rPr lang="en-US" sz="1600" dirty="0" err="1">
                <a:solidFill>
                  <a:srgbClr val="5C2699"/>
                </a:solidFill>
                <a:latin typeface="Menlo" panose="020B0609030804020204" pitchFamily="49" charset="0"/>
              </a:rPr>
              <a:t>UITraitCollection</a:t>
            </a:r>
            <a:r>
              <a:rPr lang="en-US" sz="1600" dirty="0">
                <a:solidFill>
                  <a:srgbClr val="000000"/>
                </a:solidFill>
                <a:latin typeface="Menlo" panose="020B0609030804020204" pitchFamily="49" charset="0"/>
              </a:rPr>
              <a:t>?) {</a:t>
            </a:r>
          </a:p>
          <a:p>
            <a:r>
              <a:rPr lang="en-US" sz="1600" dirty="0">
                <a:solidFill>
                  <a:srgbClr val="000000"/>
                </a:solidFill>
                <a:latin typeface="Menlo" panose="020B0609030804020204" pitchFamily="49" charset="0"/>
              </a:rPr>
              <a:t>        </a:t>
            </a:r>
            <a:r>
              <a:rPr lang="en-US" sz="1600" b="1" dirty="0" err="1">
                <a:solidFill>
                  <a:srgbClr val="9B2393"/>
                </a:solidFill>
                <a:latin typeface="Menlo" panose="020B0609030804020204" pitchFamily="49" charset="0"/>
              </a:rPr>
              <a:t>super</a:t>
            </a:r>
            <a:r>
              <a:rPr lang="en-US" sz="1600" dirty="0" err="1">
                <a:solidFill>
                  <a:srgbClr val="000000"/>
                </a:solidFill>
                <a:latin typeface="Menlo" panose="020B0609030804020204" pitchFamily="49" charset="0"/>
              </a:rPr>
              <a:t>.</a:t>
            </a:r>
            <a:r>
              <a:rPr lang="en-US" sz="1600" dirty="0" err="1">
                <a:solidFill>
                  <a:srgbClr val="3900A0"/>
                </a:solidFill>
                <a:latin typeface="Menlo" panose="020B0609030804020204" pitchFamily="49" charset="0"/>
              </a:rPr>
              <a:t>traitCollectionDidChange</a:t>
            </a:r>
            <a:r>
              <a:rPr lang="en-US" sz="1600" dirty="0">
                <a:solidFill>
                  <a:srgbClr val="000000"/>
                </a:solidFill>
                <a:latin typeface="Menlo" panose="020B0609030804020204" pitchFamily="49" charset="0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Menlo" panose="020B0609030804020204" pitchFamily="49" charset="0"/>
              </a:rPr>
              <a:t>previousTraitCollection</a:t>
            </a:r>
            <a:r>
              <a:rPr lang="en-US" sz="1600" dirty="0">
                <a:solidFill>
                  <a:srgbClr val="000000"/>
                </a:solidFill>
                <a:latin typeface="Menlo" panose="020B0609030804020204" pitchFamily="49" charset="0"/>
              </a:rPr>
              <a:t>)</a:t>
            </a:r>
          </a:p>
          <a:p>
            <a:r>
              <a:rPr lang="en-US" sz="1600" dirty="0">
                <a:solidFill>
                  <a:srgbClr val="000000"/>
                </a:solidFill>
                <a:latin typeface="Menlo" panose="020B0609030804020204" pitchFamily="49" charset="0"/>
              </a:rPr>
              <a:t>        </a:t>
            </a:r>
            <a:r>
              <a:rPr lang="en-US" sz="1600" dirty="0" err="1">
                <a:solidFill>
                  <a:srgbClr val="245256"/>
                </a:solidFill>
                <a:latin typeface="Menlo" panose="020B0609030804020204" pitchFamily="49" charset="0"/>
              </a:rPr>
              <a:t>updateLabel</a:t>
            </a:r>
            <a:r>
              <a:rPr lang="en-US" sz="1600" dirty="0">
                <a:solidFill>
                  <a:srgbClr val="000000"/>
                </a:solidFill>
                <a:latin typeface="Menlo" panose="020B0609030804020204" pitchFamily="49" charset="0"/>
              </a:rPr>
              <a:t>()</a:t>
            </a:r>
            <a:endParaRPr lang="en-US" sz="1600" dirty="0">
              <a:solidFill>
                <a:srgbClr val="245256"/>
              </a:solidFill>
              <a:latin typeface="Menlo" panose="020B06090308040202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latin typeface="Menlo" panose="020B0609030804020204" pitchFamily="49" charset="0"/>
              </a:rPr>
              <a:t>    }</a:t>
            </a: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6921776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iOS - </a:t>
            </a:r>
            <a:r>
              <a:rPr lang="en-US" dirty="0" err="1"/>
              <a:t>Autolayout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s-IS" dirty="0"/>
              <a:t>What have we used so far</a:t>
            </a:r>
          </a:p>
          <a:p>
            <a:pPr lvl="1"/>
            <a:r>
              <a:rPr lang="is-IS" dirty="0"/>
              <a:t>Dashed blue lines – edges and vertical/horizontal centers</a:t>
            </a:r>
          </a:p>
          <a:p>
            <a:pPr lvl="1"/>
            <a:r>
              <a:rPr lang="is-IS" dirty="0"/>
              <a:t>Ctrl-drag to edges and other elements (or itself) to set constraints</a:t>
            </a:r>
          </a:p>
          <a:p>
            <a:pPr lvl="1"/>
            <a:r>
              <a:rPr lang="is-IS" dirty="0"/>
              <a:t>Size inspector</a:t>
            </a:r>
          </a:p>
          <a:p>
            <a:pPr lvl="1"/>
            <a:r>
              <a:rPr lang="is-IS" dirty="0"/>
              <a:t>Click on constraint</a:t>
            </a:r>
          </a:p>
          <a:p>
            <a:pPr lvl="1"/>
            <a:r>
              <a:rPr lang="is-IS" dirty="0"/>
              <a:t>Embed in stack view</a:t>
            </a:r>
          </a:p>
          <a:p>
            <a:pPr lvl="1"/>
            <a:r>
              <a:rPr lang="is-IS" dirty="0"/>
              <a:t>Document outline – fundamental to autolayout</a:t>
            </a:r>
          </a:p>
          <a:p>
            <a:pPr marL="457200" lvl="1" indent="0">
              <a:buNone/>
            </a:pPr>
            <a:endParaRPr lang="is-IS" dirty="0"/>
          </a:p>
          <a:p>
            <a:pPr lvl="1"/>
            <a:endParaRPr lang="is-IS" dirty="0"/>
          </a:p>
          <a:p>
            <a:pPr lvl="1"/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25403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iOS - </a:t>
            </a:r>
            <a:r>
              <a:rPr lang="en-US" dirty="0" err="1"/>
              <a:t>Autolayout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s-IS" dirty="0"/>
              <a:t>Buttons in lower right corner</a:t>
            </a:r>
          </a:p>
          <a:p>
            <a:pPr lvl="1"/>
            <a:r>
              <a:rPr lang="is-IS" dirty="0"/>
              <a:t>Update frames</a:t>
            </a:r>
          </a:p>
          <a:p>
            <a:pPr lvl="1"/>
            <a:r>
              <a:rPr lang="is-IS" dirty="0"/>
              <a:t>Embed in </a:t>
            </a:r>
          </a:p>
          <a:p>
            <a:pPr lvl="1"/>
            <a:r>
              <a:rPr lang="is-IS" dirty="0"/>
              <a:t>Align</a:t>
            </a:r>
          </a:p>
          <a:p>
            <a:pPr lvl="1"/>
            <a:r>
              <a:rPr lang="is-IS" dirty="0"/>
              <a:t>Add new constraints</a:t>
            </a:r>
          </a:p>
          <a:p>
            <a:pPr lvl="1"/>
            <a:r>
              <a:rPr lang="is-IS" dirty="0"/>
              <a:t>Resolve auto layout issues</a:t>
            </a:r>
          </a:p>
          <a:p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3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23DE9E2-7465-2243-8201-E2DE661CC3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2193" y="1546682"/>
            <a:ext cx="3841060" cy="865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0160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iOS - </a:t>
            </a:r>
            <a:r>
              <a:rPr lang="en-US" dirty="0" err="1"/>
              <a:t>Autolayout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s-IS" dirty="0"/>
              <a:t>Update frames</a:t>
            </a:r>
          </a:p>
          <a:p>
            <a:pPr lvl="1"/>
            <a:r>
              <a:rPr lang="is-IS" dirty="0"/>
              <a:t>Recalculates all the positions/sizes and redraws layout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4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E7A6974-02FB-2243-8C74-ADDCE02AA6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100" y="3154082"/>
            <a:ext cx="5803900" cy="32512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C1E6037-62A0-5C4F-BA64-5E8CFB640C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6359" y="3160115"/>
            <a:ext cx="5537200" cy="269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2470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iOS - </a:t>
            </a:r>
            <a:r>
              <a:rPr lang="en-US" dirty="0" err="1"/>
              <a:t>Autolayout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s-IS" dirty="0"/>
              <a:t>Embed in</a:t>
            </a:r>
          </a:p>
          <a:p>
            <a:pPr lvl="1"/>
            <a:r>
              <a:rPr lang="is-IS" dirty="0"/>
              <a:t>Initially we are interest only in Stack View</a:t>
            </a:r>
          </a:p>
          <a:p>
            <a:pPr lvl="2"/>
            <a:r>
              <a:rPr lang="is-IS" dirty="0"/>
              <a:t>Groups selected view elements into new container</a:t>
            </a:r>
          </a:p>
          <a:p>
            <a:pPr lvl="2"/>
            <a:r>
              <a:rPr lang="is-IS" dirty="0"/>
              <a:t>Either horizontal or vertical</a:t>
            </a:r>
          </a:p>
          <a:p>
            <a:pPr lvl="2"/>
            <a:r>
              <a:rPr lang="is-IS" dirty="0"/>
              <a:t>Can control spacing, distribution, etc</a:t>
            </a:r>
          </a:p>
          <a:p>
            <a:pPr lvl="2"/>
            <a:r>
              <a:rPr lang="is-IS" dirty="0"/>
              <a:t>Somewhat similar to Linear Layout in Android</a:t>
            </a:r>
          </a:p>
          <a:p>
            <a:pPr lvl="1"/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5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F881F15-C529-744D-97BB-505C21F09D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2789" y="1782354"/>
            <a:ext cx="3213100" cy="299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4496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iOS - </a:t>
            </a:r>
            <a:r>
              <a:rPr lang="en-US" dirty="0" err="1"/>
              <a:t>Autolayout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s-IS" dirty="0"/>
              <a:t>Align views to each-other</a:t>
            </a:r>
          </a:p>
          <a:p>
            <a:r>
              <a:rPr lang="is-IS" dirty="0"/>
              <a:t>Or to container</a:t>
            </a:r>
          </a:p>
          <a:p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6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B97A1AF-8858-4E45-9C9B-FCAC79E73D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4864" y="1409700"/>
            <a:ext cx="4152900" cy="40386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AC8CCB0-CFA3-6749-8239-E65BD36B75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0138" y="3922486"/>
            <a:ext cx="6057900" cy="284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6535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iOS - </a:t>
            </a:r>
            <a:r>
              <a:rPr lang="en-US" dirty="0" err="1"/>
              <a:t>Autolayout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8"/>
            <a:ext cx="6925991" cy="4195481"/>
          </a:xfrm>
        </p:spPr>
        <p:txBody>
          <a:bodyPr>
            <a:normAutofit/>
          </a:bodyPr>
          <a:lstStyle/>
          <a:p>
            <a:r>
              <a:rPr lang="is-IS" dirty="0"/>
              <a:t>Add new constraints</a:t>
            </a:r>
          </a:p>
          <a:p>
            <a:pPr lvl="1"/>
            <a:r>
              <a:rPr lang="is-IS" dirty="0"/>
              <a:t>To nearest neighbor (click the dashed red line to add)</a:t>
            </a:r>
          </a:p>
          <a:p>
            <a:pPr lvl="1"/>
            <a:r>
              <a:rPr lang="is-IS" dirty="0"/>
              <a:t>Constrain to margins (not edges). Margin is 8dp on both sides of element edge</a:t>
            </a:r>
          </a:p>
          <a:p>
            <a:pPr lvl="1"/>
            <a:endParaRPr lang="is-IS" dirty="0"/>
          </a:p>
          <a:p>
            <a:pPr lvl="1"/>
            <a:r>
              <a:rPr lang="is-IS" dirty="0"/>
              <a:t>Fix width or height</a:t>
            </a:r>
          </a:p>
          <a:p>
            <a:pPr lvl="1"/>
            <a:endParaRPr lang="is-IS" dirty="0"/>
          </a:p>
          <a:p>
            <a:pPr lvl="1"/>
            <a:r>
              <a:rPr lang="is-IS" dirty="0"/>
              <a:t>Equal width or height between elements</a:t>
            </a:r>
          </a:p>
          <a:p>
            <a:pPr lvl="1"/>
            <a:endParaRPr lang="is-IS" dirty="0"/>
          </a:p>
          <a:p>
            <a:pPr lvl="1"/>
            <a:r>
              <a:rPr lang="is-IS" dirty="0"/>
              <a:t>Aspect ratio (1:1 is square)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7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302B9A2-D2BF-E64F-BE4F-06112E3E53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5215" y="1853248"/>
            <a:ext cx="3632200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0124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iOS - </a:t>
            </a:r>
            <a:r>
              <a:rPr lang="en-US" dirty="0" err="1"/>
              <a:t>Autolayout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s-IS" dirty="0"/>
              <a:t>Resolve autolayout issues</a:t>
            </a:r>
          </a:p>
          <a:p>
            <a:pPr lvl="1"/>
            <a:r>
              <a:rPr lang="is-IS" dirty="0"/>
              <a:t>Either for all the views or just selected</a:t>
            </a:r>
          </a:p>
          <a:p>
            <a:pPr lvl="1"/>
            <a:endParaRPr lang="is-IS" dirty="0"/>
          </a:p>
          <a:p>
            <a:pPr lvl="1"/>
            <a:r>
              <a:rPr lang="is-IS" dirty="0"/>
              <a:t>Add missing constraints</a:t>
            </a:r>
          </a:p>
          <a:p>
            <a:pPr lvl="2"/>
            <a:r>
              <a:rPr lang="is-IS" dirty="0"/>
              <a:t>Xcode trys to do magic - not vey good!</a:t>
            </a:r>
          </a:p>
          <a:p>
            <a:pPr lvl="2"/>
            <a:r>
              <a:rPr lang="is-IS" dirty="0"/>
              <a:t>Reset to Suggested Constraints</a:t>
            </a:r>
          </a:p>
          <a:p>
            <a:pPr lvl="2"/>
            <a:r>
              <a:rPr lang="is-IS" dirty="0"/>
              <a:t>Set everything according to blue dashed lines</a:t>
            </a:r>
          </a:p>
          <a:p>
            <a:pPr lvl="1"/>
            <a:endParaRPr lang="is-IS" dirty="0"/>
          </a:p>
          <a:p>
            <a:pPr lvl="1"/>
            <a:r>
              <a:rPr lang="is-IS" dirty="0"/>
              <a:t>Clear constraints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8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E49B6AD-0C7A-214A-9C19-C55DACA269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1454" y="1607457"/>
            <a:ext cx="4648200" cy="294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8083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iOS - </a:t>
            </a:r>
            <a:r>
              <a:rPr lang="en-US" dirty="0" err="1"/>
              <a:t>Autolayout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s-IS" dirty="0"/>
              <a:t>But not everything is doable with constraints</a:t>
            </a:r>
          </a:p>
          <a:p>
            <a:pPr lvl="1"/>
            <a:r>
              <a:rPr lang="is-IS" dirty="0"/>
              <a:t>If screen is wildly different - no constraint system can help you</a:t>
            </a:r>
          </a:p>
          <a:p>
            <a:pPr lvl="1"/>
            <a:r>
              <a:rPr lang="is-IS" dirty="0"/>
              <a:t>In these cases we would like to have totally new positions, new constraints, show-or-hide some elements, change colors etc.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300523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8627</TotalTime>
  <Words>471</Words>
  <Application>Microsoft Macintosh PowerPoint</Application>
  <PresentationFormat>Widescreen</PresentationFormat>
  <Paragraphs>115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Century Gothic</vt:lpstr>
      <vt:lpstr>Menlo</vt:lpstr>
      <vt:lpstr>Wingdings 3</vt:lpstr>
      <vt:lpstr>Ion</vt:lpstr>
      <vt:lpstr>Native Mobile Applications - ICD0017</vt:lpstr>
      <vt:lpstr>iOS - Autolayout</vt:lpstr>
      <vt:lpstr>iOS - Autolayout</vt:lpstr>
      <vt:lpstr>iOS - Autolayout</vt:lpstr>
      <vt:lpstr>iOS - Autolayout</vt:lpstr>
      <vt:lpstr>iOS - Autolayout</vt:lpstr>
      <vt:lpstr>iOS - Autolayout</vt:lpstr>
      <vt:lpstr>iOS - Autolayout</vt:lpstr>
      <vt:lpstr>iOS - Autolayout</vt:lpstr>
      <vt:lpstr>iOS – Size Classes</vt:lpstr>
      <vt:lpstr>iOS – Size Classes</vt:lpstr>
      <vt:lpstr>iOS – Size classes</vt:lpstr>
      <vt:lpstr>iOS – Size Classes</vt:lpstr>
      <vt:lpstr>iOS – Size classes</vt:lpstr>
      <vt:lpstr>iOS – Size Classes</vt:lpstr>
      <vt:lpstr>iOS - Autolayout</vt:lpstr>
      <vt:lpstr>iOS – Autolayout In code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Mobile Software Development for Android - I397</dc:title>
  <dc:creator>andres käver</dc:creator>
  <cp:lastModifiedBy>Andres Käver</cp:lastModifiedBy>
  <cp:revision>158</cp:revision>
  <dcterms:created xsi:type="dcterms:W3CDTF">2015-10-15T12:35:18Z</dcterms:created>
  <dcterms:modified xsi:type="dcterms:W3CDTF">2019-04-12T08:04:31Z</dcterms:modified>
</cp:coreProperties>
</file>