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99" r:id="rId14"/>
    <p:sldId id="30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92935" autoAdjust="0"/>
  </p:normalViewPr>
  <p:slideViewPr>
    <p:cSldViewPr snapToGrid="0">
      <p:cViewPr varScale="1">
        <p:scale>
          <a:sx n="166" d="100"/>
          <a:sy n="166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B3F81-E054-8141-B0D7-64DA5E36E265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07CD-32E9-E14D-B824-009BD872B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04.05.19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AFD2-F1B0-5943-9FA1-3BE3C9DD321D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D633-5493-CA4F-B632-BCD2FD8AE23E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275-107E-6046-9B8E-09082F4C5C3F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F5E-2E12-9242-91CB-BCDE465E7656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0D15-4314-EB46-92B6-FFE34E79F985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60D8-F5D8-6744-8C64-450A07060B40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98D9-9910-0E4B-8591-8BCFFB39C1F1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C465-7249-C74D-8084-FB50E1688A49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A3B-3173-B642-8B8A-7B9DBDD8D06D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8906-D6E1-654E-8970-31E9B49DF7F6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9F9B-0B25-1646-A0CD-947B5AE0C16E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A5A-2DFB-C04D-A564-C22F83C533FE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A8B9-1D3A-0049-9E7A-7E6C0469921A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FB3-175A-3A42-90EA-B6F433F4414D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B569-59C9-CF41-939E-9909F50DA2D3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CD53-71FB-C84A-8CD3-2F67008AFD3D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FED-844D-1341-870D-154DDCF932AD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0379E1-7D06-4C45-AF2F-C6F02CA14F32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4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Delegation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blind communication between view and controller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rminator 4"/>
          <p:cNvSpPr/>
          <p:nvPr/>
        </p:nvSpPr>
        <p:spPr>
          <a:xfrm>
            <a:off x="3977560" y="5213454"/>
            <a:ext cx="2505889" cy="1171977"/>
          </a:xfrm>
          <a:prstGeom prst="flowChartTermina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6" name="Terminator 5"/>
          <p:cNvSpPr/>
          <p:nvPr/>
        </p:nvSpPr>
        <p:spPr>
          <a:xfrm>
            <a:off x="6415860" y="2822498"/>
            <a:ext cx="2505889" cy="1171977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</a:t>
            </a:r>
          </a:p>
        </p:txBody>
      </p:sp>
      <p:sp>
        <p:nvSpPr>
          <p:cNvPr id="7" name="Terminator 6"/>
          <p:cNvSpPr/>
          <p:nvPr/>
        </p:nvSpPr>
        <p:spPr>
          <a:xfrm>
            <a:off x="9202374" y="5213453"/>
            <a:ext cx="2505889" cy="11719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</a:t>
            </a:r>
          </a:p>
        </p:txBody>
      </p:sp>
      <p:sp>
        <p:nvSpPr>
          <p:cNvPr id="8" name="Oval 7"/>
          <p:cNvSpPr/>
          <p:nvPr/>
        </p:nvSpPr>
        <p:spPr>
          <a:xfrm>
            <a:off x="9383277" y="5974229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85869" y="5496940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91882" y="5337874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13538" y="6005030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91751" y="5989559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4315" y="5440820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9782" y="6039310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71276" y="5936364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0328" y="5281632"/>
            <a:ext cx="205184" cy="2058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97780" y="4088756"/>
            <a:ext cx="2071025" cy="962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36708" y="3876809"/>
            <a:ext cx="2084631" cy="1174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99083" y="5065060"/>
            <a:ext cx="0" cy="15337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47230" y="4041317"/>
            <a:ext cx="2071025" cy="9628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723594" y="3807349"/>
            <a:ext cx="2084631" cy="11747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7736708" y="2891768"/>
            <a:ext cx="343409" cy="3434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7923472" y="3091982"/>
            <a:ext cx="1616564" cy="2515087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98250" y="2582229"/>
            <a:ext cx="227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will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should       did</a:t>
            </a:r>
          </a:p>
        </p:txBody>
      </p:sp>
      <p:sp>
        <p:nvSpPr>
          <p:cNvPr id="32" name="TextBox 31"/>
          <p:cNvSpPr txBox="1"/>
          <p:nvPr/>
        </p:nvSpPr>
        <p:spPr>
          <a:xfrm rot="3475860">
            <a:off x="8585019" y="4709471"/>
            <a:ext cx="124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delegate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7186158" y="3545680"/>
            <a:ext cx="343409" cy="3434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346556" y="3717384"/>
            <a:ext cx="2085145" cy="2363674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14779" y="3551999"/>
            <a:ext cx="22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data at       count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909407">
            <a:off x="7565397" y="4584431"/>
            <a:ext cx="181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data source</a:t>
            </a:r>
          </a:p>
        </p:txBody>
      </p:sp>
    </p:spTree>
    <p:extLst>
      <p:ext uri="{BB962C8B-B14F-4D97-AF65-F5344CB8AC3E}">
        <p14:creationId xmlns:p14="http://schemas.microsoft.com/office/powerpoint/2010/main" val="153602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Delegation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defines a protocol</a:t>
            </a:r>
          </a:p>
          <a:p>
            <a:r>
              <a:rPr lang="en-US" dirty="0"/>
              <a:t>View has a weak delegate property of this protocol</a:t>
            </a:r>
          </a:p>
          <a:p>
            <a:r>
              <a:rPr lang="en-US" dirty="0"/>
              <a:t>View uses delegate property to get/do things it needs</a:t>
            </a:r>
          </a:p>
          <a:p>
            <a:r>
              <a:rPr lang="en-US" dirty="0"/>
              <a:t>Controller declares and implements the protocol</a:t>
            </a:r>
          </a:p>
          <a:p>
            <a:r>
              <a:rPr lang="en-US" dirty="0"/>
              <a:t>Controller sets the delegate property in view to itself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view.delegate</a:t>
            </a:r>
            <a:r>
              <a:rPr lang="en-US" dirty="0"/>
              <a:t> = self)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9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 UI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82" y="2063699"/>
            <a:ext cx="9315636" cy="4195481"/>
          </a:xfrm>
        </p:spPr>
        <p:txBody>
          <a:bodyPr/>
          <a:lstStyle/>
          <a:p>
            <a:r>
              <a:rPr lang="en-US" dirty="0"/>
              <a:t>Few pointers to get started</a:t>
            </a:r>
          </a:p>
          <a:p>
            <a:pPr lvl="1"/>
            <a:r>
              <a:rPr lang="en-US" dirty="0"/>
              <a:t>Design first layout in storyboard</a:t>
            </a:r>
          </a:p>
          <a:p>
            <a:pPr lvl="1"/>
            <a:r>
              <a:rPr lang="en-US" dirty="0"/>
              <a:t>Look at all the properties and constraints</a:t>
            </a:r>
          </a:p>
          <a:p>
            <a:pPr lvl="1"/>
            <a:r>
              <a:rPr lang="en-US" dirty="0"/>
              <a:t>Drag a new controller, and copy over minimum amount of base UI</a:t>
            </a:r>
          </a:p>
          <a:p>
            <a:pPr lvl="1"/>
            <a:r>
              <a:rPr lang="en-US" dirty="0"/>
              <a:t>Rest in 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remove UI element from view hierarchy (don’t forget about Automatic Reference Counting – are there any pointers to it somewhere around?)</a:t>
            </a:r>
          </a:p>
          <a:p>
            <a:pPr lvl="2"/>
            <a:r>
              <a:rPr lang="en-US" dirty="0"/>
              <a:t>// remove view from </a:t>
            </a:r>
            <a:r>
              <a:rPr lang="en-US" dirty="0" err="1"/>
              <a:t>stackview</a:t>
            </a:r>
            <a:r>
              <a:rPr lang="en-US" dirty="0"/>
              <a:t> – but it is still in view hierarchy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columnStackView.removeArrangedSubview</a:t>
            </a:r>
            <a:r>
              <a:rPr lang="en-US" dirty="0"/>
              <a:t>(</a:t>
            </a:r>
            <a:r>
              <a:rPr lang="en-US" dirty="0" err="1"/>
              <a:t>viewToRemove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// remove view totally, will be destroyed by ARC</a:t>
            </a:r>
            <a:br>
              <a:rPr lang="en-US" dirty="0"/>
            </a:br>
            <a:r>
              <a:rPr lang="en-US" b="1" dirty="0" err="1"/>
              <a:t>viewToRemove.removeFromSuperview</a:t>
            </a:r>
            <a:r>
              <a:rPr lang="en-US" b="1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D1D03-6C5A-7446-B871-0F4FD3CA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520" y="2940639"/>
            <a:ext cx="2159725" cy="3764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8D28B-2E25-0F4E-9287-01420C46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718" y="242267"/>
            <a:ext cx="2358150" cy="171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C7705-0E48-D44D-B1AB-4110B4490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29" y="1614926"/>
            <a:ext cx="2185116" cy="12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328D-84C1-1049-8467-F02C7964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 UI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50B5-775B-744E-BD1D-AD5DAA3D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4575E-1F73-7E46-A6CF-81921191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BE2C2-0460-F34B-9D82-33018F053779}"/>
              </a:ext>
            </a:extLst>
          </p:cNvPr>
          <p:cNvSpPr txBox="1"/>
          <p:nvPr/>
        </p:nvSpPr>
        <p:spPr>
          <a:xfrm>
            <a:off x="248036" y="1403809"/>
            <a:ext cx="11367010" cy="54476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    @</a:t>
            </a:r>
            <a:r>
              <a:rPr lang="en-US" sz="1200" b="1" dirty="0" err="1">
                <a:solidFill>
                  <a:srgbClr val="9B2393"/>
                </a:solidFill>
                <a:latin typeface="Menlo" panose="020B0609030804020204" pitchFamily="49" charset="0"/>
              </a:rPr>
              <a:t>IBOutlet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weak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var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!</a:t>
            </a:r>
            <a:endParaRPr lang="en-US" sz="1200" dirty="0">
              <a:solidFill>
                <a:srgbClr val="9B2393"/>
              </a:solidFill>
              <a:latin typeface="Menlo" panose="020B06090308040202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var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buttonCounter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>
                <a:solidFill>
                  <a:srgbClr val="1C00CF"/>
                </a:solidFill>
                <a:latin typeface="Menlo" panose="020B0609030804020204" pitchFamily="49" charset="0"/>
              </a:rPr>
              <a:t>0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@</a:t>
            </a:r>
            <a:r>
              <a:rPr lang="en-US" sz="1200" b="1" dirty="0" err="1">
                <a:solidFill>
                  <a:srgbClr val="9B2393"/>
                </a:solidFill>
                <a:latin typeface="Menlo" panose="020B0609030804020204" pitchFamily="49" charset="0"/>
              </a:rPr>
              <a:t>IBAction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RowPlus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_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sender: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UIButton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i="1" dirty="0">
                <a:solidFill>
                  <a:srgbClr val="536579"/>
                </a:solidFill>
                <a:latin typeface="Menlo" panose="020B0609030804020204" pitchFamily="49" charset="0"/>
              </a:rPr>
              <a:t>// is everything empty</a:t>
            </a:r>
            <a:endParaRPr lang="en-US" sz="1200" dirty="0">
              <a:solidFill>
                <a:srgbClr val="536579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count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== </a:t>
            </a:r>
            <a:r>
              <a:rPr lang="en-US" sz="1200" dirty="0">
                <a:solidFill>
                  <a:srgbClr val="1C00CF"/>
                </a:solidFill>
                <a:latin typeface="Menlo" panose="020B060903080402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  <a:endParaRPr lang="en-US" sz="1200" dirty="0">
              <a:solidFill>
                <a:srgbClr val="5C2699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"Empty game board, adding initial empty stack into board"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200" dirty="0">
              <a:solidFill>
                <a:srgbClr val="C41A16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axis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.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vertical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alignment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.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fill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distribution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fillEqually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spacing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>
                <a:solidFill>
                  <a:srgbClr val="1C00CF"/>
                </a:solidFill>
                <a:latin typeface="Menlo" panose="020B0609030804020204" pitchFamily="49" charset="0"/>
              </a:rPr>
              <a:t>8.0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addArrangedSubview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?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button =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UIButton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button.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backgroundColor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  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		          </a:t>
            </a:r>
            <a:r>
              <a:rPr lang="en-US" sz="1200" i="1" dirty="0">
                <a:solidFill>
                  <a:srgbClr val="536579"/>
                </a:solidFill>
                <a:latin typeface="Menlo" panose="020B0609030804020204" pitchFamily="49" charset="0"/>
              </a:rPr>
              <a:t>// this will show as colored square in </a:t>
            </a:r>
            <a:r>
              <a:rPr lang="en-US" sz="1200" i="1" dirty="0" err="1">
                <a:solidFill>
                  <a:srgbClr val="536579"/>
                </a:solidFill>
                <a:latin typeface="Menlo" panose="020B0609030804020204" pitchFamily="49" charset="0"/>
              </a:rPr>
              <a:t>xcode</a:t>
            </a:r>
            <a:r>
              <a:rPr lang="en-US" sz="1200" i="1" dirty="0">
                <a:solidFill>
                  <a:srgbClr val="536579"/>
                </a:solidFill>
                <a:latin typeface="Menlo" panose="020B0609030804020204" pitchFamily="49" charset="0"/>
              </a:rPr>
              <a:t> source code</a:t>
            </a:r>
            <a:endParaRPr lang="en-US" sz="1200" dirty="0">
              <a:solidFill>
                <a:srgbClr val="536579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				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colorLiteral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(red: 1, green: 0.8323456645, blue: 0.4732058644, alpha: 1)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button.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setTitle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\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(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buttonCounter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)"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, for: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UIControl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State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normal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buttonCounter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+= </a:t>
            </a:r>
            <a:r>
              <a:rPr lang="en-US" sz="1200" dirty="0">
                <a:solidFill>
                  <a:srgbClr val="1C00CF"/>
                </a:solidFill>
                <a:latin typeface="Menlo" panose="020B0609030804020204" pitchFamily="49" charset="0"/>
              </a:rPr>
              <a:t>1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addArrangedSubview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(button)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}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else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"Found something else than </a:t>
            </a:r>
            <a:r>
              <a:rPr lang="en-US" sz="1200" dirty="0" err="1">
                <a:solidFill>
                  <a:srgbClr val="C41A16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! WTF - What a Terrible Failure!"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200" dirty="0">
              <a:solidFill>
                <a:srgbClr val="C41A16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348210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0DC6-3E59-8B40-AC71-29535C9D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 UI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E348-7302-5949-B434-CA5F0178A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EA54-1D83-354B-898E-A9917882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BF7A6-EE53-0548-9244-6753B94D6805}"/>
              </a:ext>
            </a:extLst>
          </p:cNvPr>
          <p:cNvSpPr txBox="1"/>
          <p:nvPr/>
        </p:nvSpPr>
        <p:spPr>
          <a:xfrm>
            <a:off x="384202" y="1682803"/>
            <a:ext cx="11180269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@</a:t>
            </a:r>
            <a:r>
              <a:rPr lang="en-US" sz="1200" b="1" dirty="0" err="1">
                <a:solidFill>
                  <a:srgbClr val="9B2393"/>
                </a:solidFill>
                <a:latin typeface="Menlo" panose="020B0609030804020204" pitchFamily="49" charset="0"/>
              </a:rPr>
              <a:t>IBAction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RowMinus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_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sender: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UIButton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?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i="1" dirty="0">
                <a:solidFill>
                  <a:srgbClr val="536579"/>
                </a:solidFill>
                <a:latin typeface="Menlo" panose="020B0609030804020204" pitchFamily="49" charset="0"/>
              </a:rPr>
              <a:t>// this only removes view from stack, but it is still in view hierarchy</a:t>
            </a:r>
            <a:endParaRPr lang="en-US" sz="1200" dirty="0">
              <a:solidFill>
                <a:srgbClr val="536579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viewToRemove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last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columnStack.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removeArrangedSubview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viewToRemove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</a:t>
            </a:r>
            <a:r>
              <a:rPr lang="en-US" sz="1200" i="1" dirty="0">
                <a:solidFill>
                  <a:srgbClr val="536579"/>
                </a:solidFill>
                <a:latin typeface="Menlo" panose="020B0609030804020204" pitchFamily="49" charset="0"/>
              </a:rPr>
              <a:t>// remove view totally, will be destroyed</a:t>
            </a:r>
            <a:endParaRPr lang="en-US" sz="1200" dirty="0">
              <a:solidFill>
                <a:srgbClr val="536579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viewToRemove.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removeFromSuperview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}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else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"Found something else than </a:t>
            </a:r>
            <a:r>
              <a:rPr lang="en-US" sz="1200" dirty="0" err="1">
                <a:solidFill>
                  <a:srgbClr val="C41A16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! WTF?"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200" dirty="0">
              <a:solidFill>
                <a:srgbClr val="C41A16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firstView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first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firstStackView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firstView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as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? 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UIStackView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rowCount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firstStackView.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count</a:t>
            </a:r>
            <a:endParaRPr lang="en-US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rowCount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== </a:t>
            </a:r>
            <a:r>
              <a:rPr lang="en-US" sz="1200" dirty="0">
                <a:solidFill>
                  <a:srgbClr val="1C00CF"/>
                </a:solidFill>
                <a:latin typeface="Menlo" panose="020B060903080402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b="1" dirty="0">
                <a:solidFill>
                  <a:srgbClr val="9B2393"/>
                </a:solidFill>
                <a:latin typeface="Menlo" panose="020B06090308040202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5C2699"/>
                </a:solidFill>
                <a:latin typeface="Menlo" panose="020B0609030804020204" pitchFamily="49" charset="0"/>
              </a:rPr>
              <a:t>arrangedSubviews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200" dirty="0">
                <a:solidFill>
                  <a:srgbClr val="3900A0"/>
                </a:solidFill>
                <a:latin typeface="Menlo" panose="020B060903080402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"Removing empty stack from </a:t>
            </a:r>
            <a:r>
              <a:rPr lang="en-US" sz="1200" dirty="0" err="1">
                <a:solidFill>
                  <a:srgbClr val="C41A16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>
                <a:solidFill>
                  <a:srgbClr val="C41A16"/>
                </a:solidFill>
                <a:latin typeface="Menlo" panose="020B060903080402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200" dirty="0">
              <a:solidFill>
                <a:srgbClr val="C41A16"/>
              </a:solidFill>
              <a:latin typeface="Menlo" panose="020B060903080402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200" dirty="0" err="1">
                <a:solidFill>
                  <a:srgbClr val="326D74"/>
                </a:solidFill>
                <a:latin typeface="Menlo" panose="020B0609030804020204" pitchFamily="49" charset="0"/>
              </a:rPr>
              <a:t>gameBoard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removeArrangedSubview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subView.</a:t>
            </a:r>
            <a:r>
              <a:rPr lang="en-US" sz="1200" dirty="0" err="1">
                <a:solidFill>
                  <a:srgbClr val="3900A0"/>
                </a:solidFill>
                <a:latin typeface="Menlo" panose="020B0609030804020204" pitchFamily="49" charset="0"/>
              </a:rPr>
              <a:t>removeFromSuperview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    }</a:t>
            </a:r>
          </a:p>
          <a:p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157286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97A29-1D4E-7343-8AFB-7F1EA624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18" y="1853255"/>
            <a:ext cx="2186054" cy="4731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1E265-1262-954C-BEEB-EA43C612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215" y="1853251"/>
            <a:ext cx="2186054" cy="4731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57E6E-0EB6-1A41-8D40-4399E12C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044" y="1853248"/>
            <a:ext cx="2186055" cy="47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Garbage Collection in SWIFT/iOS </a:t>
            </a:r>
            <a:r>
              <a:rPr lang="mr-IN" dirty="0"/>
              <a:t>–</a:t>
            </a:r>
            <a:r>
              <a:rPr lang="en-US" dirty="0"/>
              <a:t> nothing gets thrown away automatically</a:t>
            </a:r>
          </a:p>
          <a:p>
            <a:r>
              <a:rPr lang="en-US" dirty="0"/>
              <a:t>Instead, there is Automatic Reference Counting (ARC)</a:t>
            </a:r>
          </a:p>
          <a:p>
            <a:r>
              <a:rPr lang="en-US" dirty="0"/>
              <a:t>Reference types (objects) are stored in the heap</a:t>
            </a:r>
          </a:p>
          <a:p>
            <a:r>
              <a:rPr lang="en-US" dirty="0"/>
              <a:t>System automatically counts references to them</a:t>
            </a:r>
          </a:p>
          <a:p>
            <a:r>
              <a:rPr lang="en-US" dirty="0"/>
              <a:t>When reference count goes to zero </a:t>
            </a:r>
            <a:r>
              <a:rPr lang="mr-IN" dirty="0"/>
              <a:t>–</a:t>
            </a:r>
            <a:r>
              <a:rPr lang="en-US" dirty="0"/>
              <a:t> heap object is destroyed</a:t>
            </a:r>
          </a:p>
          <a:p>
            <a:r>
              <a:rPr lang="en-US" dirty="0"/>
              <a:t>ARC can be modified</a:t>
            </a:r>
          </a:p>
          <a:p>
            <a:pPr lvl="1"/>
            <a:r>
              <a:rPr lang="en-US" dirty="0"/>
              <a:t>weak</a:t>
            </a:r>
          </a:p>
          <a:p>
            <a:pPr lvl="1"/>
            <a:r>
              <a:rPr lang="en-US" dirty="0"/>
              <a:t>strong</a:t>
            </a:r>
          </a:p>
          <a:p>
            <a:pPr lvl="1"/>
            <a:r>
              <a:rPr lang="en-US" dirty="0"/>
              <a:t>unowned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memory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</a:t>
            </a:r>
            <a:br>
              <a:rPr lang="en-US" dirty="0"/>
            </a:br>
            <a:r>
              <a:rPr lang="en-US" dirty="0"/>
              <a:t>default reference counting.</a:t>
            </a:r>
            <a:br>
              <a:rPr lang="en-US" dirty="0"/>
            </a:br>
            <a:r>
              <a:rPr lang="en-US" dirty="0"/>
              <a:t>As long as there is a pointer to this object, it’s kept in head</a:t>
            </a:r>
          </a:p>
          <a:p>
            <a:r>
              <a:rPr lang="en-US" dirty="0"/>
              <a:t>Weak</a:t>
            </a:r>
            <a:br>
              <a:rPr lang="en-US" dirty="0"/>
            </a:br>
            <a:r>
              <a:rPr lang="en-US" dirty="0"/>
              <a:t>keep this pointer alive, as long as somebody else has strong pointer to this object. If nobody is strongly interested anymore, set this pointer to nil.</a:t>
            </a:r>
            <a:br>
              <a:rPr lang="en-US" dirty="0"/>
            </a:br>
            <a:r>
              <a:rPr lang="en-US" dirty="0"/>
              <a:t>Outlets are typically weak </a:t>
            </a:r>
            <a:r>
              <a:rPr lang="mr-IN" dirty="0"/>
              <a:t>–</a:t>
            </a:r>
            <a:r>
              <a:rPr lang="en-US" dirty="0"/>
              <a:t> view hierarchy has strong pointers to them</a:t>
            </a:r>
          </a:p>
          <a:p>
            <a:r>
              <a:rPr lang="en-US" dirty="0"/>
              <a:t>Unowned</a:t>
            </a:r>
            <a:br>
              <a:rPr lang="en-US" dirty="0"/>
            </a:br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do anything, crash if this points to nonexistent object when accessed. Used to break memory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closures and capturing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98" y="1643671"/>
            <a:ext cx="5909380" cy="3570657"/>
          </a:xfrm>
        </p:spPr>
        <p:txBody>
          <a:bodyPr/>
          <a:lstStyle/>
          <a:p>
            <a:r>
              <a:rPr lang="en-US" dirty="0"/>
              <a:t>Closures can reference surrounding variables (capture them)</a:t>
            </a:r>
          </a:p>
          <a:p>
            <a:r>
              <a:rPr lang="en-US" dirty="0"/>
              <a:t>Closures themselves are reference types (kept in heap)</a:t>
            </a:r>
          </a:p>
          <a:p>
            <a:r>
              <a:rPr lang="en-US" dirty="0"/>
              <a:t>This can cause unbreakable memory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141067"/>
            <a:ext cx="665446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SendClosureSomewhere</a:t>
            </a:r>
            <a:r>
              <a:rPr lang="en-US" dirty="0">
                <a:solidFill>
                  <a:schemeClr val="bg1"/>
                </a:solidFill>
              </a:rPr>
              <a:t>() { [ weak </a:t>
            </a:r>
            <a:r>
              <a:rPr lang="en-US" dirty="0" err="1">
                <a:solidFill>
                  <a:schemeClr val="bg1"/>
                </a:solidFill>
              </a:rPr>
              <a:t>weakSelf</a:t>
            </a:r>
            <a:r>
              <a:rPr lang="en-US" dirty="0">
                <a:solidFill>
                  <a:schemeClr val="bg1"/>
                </a:solidFill>
              </a:rPr>
              <a:t> = self ] in 	</a:t>
            </a:r>
            <a:r>
              <a:rPr lang="en-US" dirty="0" err="1">
                <a:solidFill>
                  <a:schemeClr val="bg1"/>
                </a:solidFill>
              </a:rPr>
              <a:t>weakSelf</a:t>
            </a:r>
            <a:r>
              <a:rPr lang="en-US" dirty="0">
                <a:solidFill>
                  <a:schemeClr val="bg1"/>
                </a:solidFill>
              </a:rPr>
              <a:t>?.</a:t>
            </a:r>
            <a:r>
              <a:rPr lang="en-US" dirty="0" err="1">
                <a:solidFill>
                  <a:schemeClr val="bg1"/>
                </a:solidFill>
              </a:rPr>
              <a:t>someTextOutlet.textColor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UIColor.green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65516-093A-D640-BAD5-4FEB90CE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11" y="3838632"/>
            <a:ext cx="5378689" cy="30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can throw errors (Exceptions)</a:t>
            </a:r>
          </a:p>
          <a:p>
            <a:r>
              <a:rPr lang="en-US" dirty="0"/>
              <a:t>Such methods have </a:t>
            </a:r>
            <a:r>
              <a:rPr lang="en-US" b="1" dirty="0"/>
              <a:t>throws</a:t>
            </a:r>
            <a:r>
              <a:rPr lang="en-US" dirty="0"/>
              <a:t> at the end</a:t>
            </a:r>
            <a:br>
              <a:rPr lang="en-US" dirty="0"/>
            </a:b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/>
              <a:t>saveToDb</a:t>
            </a:r>
            <a:r>
              <a:rPr lang="en-US" dirty="0"/>
              <a:t>() throws</a:t>
            </a:r>
          </a:p>
          <a:p>
            <a:r>
              <a:rPr lang="en-US" dirty="0"/>
              <a:t>You must use do catch structure for calling such function</a:t>
            </a:r>
            <a:br>
              <a:rPr lang="en-US" dirty="0"/>
            </a:br>
            <a:r>
              <a:rPr lang="en-US" dirty="0"/>
              <a:t>do {</a:t>
            </a:r>
            <a:br>
              <a:rPr lang="en-US" dirty="0"/>
            </a:br>
            <a:r>
              <a:rPr lang="en-US" dirty="0"/>
              <a:t>		try </a:t>
            </a:r>
            <a:r>
              <a:rPr lang="en-US" dirty="0" err="1"/>
              <a:t>saveToDb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} catch let error {</a:t>
            </a:r>
            <a:br>
              <a:rPr lang="en-US" dirty="0"/>
            </a:br>
            <a:r>
              <a:rPr lang="en-US" dirty="0"/>
              <a:t>		// handle the error</a:t>
            </a:r>
            <a:br>
              <a:rPr lang="en-US" dirty="0"/>
            </a:br>
            <a:r>
              <a:rPr lang="en-US" dirty="0"/>
              <a:t>		</a:t>
            </a:r>
            <a:r>
              <a:rPr lang="mr-IN" dirty="0"/>
              <a:t>…</a:t>
            </a:r>
            <a:br>
              <a:rPr lang="en-US" dirty="0"/>
            </a:br>
            <a:r>
              <a:rPr lang="en-US" dirty="0"/>
              <a:t>		// </a:t>
            </a:r>
            <a:r>
              <a:rPr lang="en-US" dirty="0" err="1"/>
              <a:t>rethrow</a:t>
            </a:r>
            <a:r>
              <a:rPr lang="en-US" dirty="0"/>
              <a:t> (if code is in throws )</a:t>
            </a:r>
            <a:br>
              <a:rPr lang="en-US" dirty="0"/>
            </a:br>
            <a:r>
              <a:rPr lang="en-US" dirty="0"/>
              <a:t>		throw error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it with force</a:t>
            </a:r>
            <a:br>
              <a:rPr lang="en-US" dirty="0"/>
            </a:br>
            <a:r>
              <a:rPr lang="en-US" dirty="0"/>
              <a:t>try!  </a:t>
            </a:r>
            <a:r>
              <a:rPr lang="en-US" dirty="0" err="1"/>
              <a:t>saveToDb</a:t>
            </a:r>
            <a:r>
              <a:rPr lang="en-US" dirty="0"/>
              <a:t>() </a:t>
            </a:r>
            <a:r>
              <a:rPr lang="mr-IN" dirty="0"/>
              <a:t>–</a:t>
            </a:r>
            <a:r>
              <a:rPr lang="en-US" dirty="0"/>
              <a:t> program crashes in case of error</a:t>
            </a:r>
          </a:p>
          <a:p>
            <a:r>
              <a:rPr lang="en-US" dirty="0"/>
              <a:t>Or conditional</a:t>
            </a:r>
            <a:br>
              <a:rPr lang="en-US" dirty="0"/>
            </a:br>
            <a:r>
              <a:rPr lang="en-US" dirty="0"/>
              <a:t>let result = try? </a:t>
            </a:r>
            <a:r>
              <a:rPr lang="en-US" dirty="0" err="1"/>
              <a:t>saveToDbGetChangeCountInt</a:t>
            </a:r>
            <a:r>
              <a:rPr lang="en-US" dirty="0"/>
              <a:t>() // </a:t>
            </a:r>
            <a:r>
              <a:rPr lang="en-US" dirty="0" err="1"/>
              <a:t>int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Interfaces in other languages</a:t>
            </a:r>
          </a:p>
          <a:p>
            <a:r>
              <a:rPr lang="en-US" dirty="0"/>
              <a:t>Protocol is collection of method and property declarations</a:t>
            </a:r>
          </a:p>
          <a:p>
            <a:r>
              <a:rPr lang="en-US" dirty="0"/>
              <a:t>Types can be declared as protocols (protocol is a type)</a:t>
            </a:r>
          </a:p>
          <a:p>
            <a:r>
              <a:rPr lang="en-US" dirty="0"/>
              <a:t>Any class, </a:t>
            </a:r>
            <a:r>
              <a:rPr lang="en-US" dirty="0" err="1"/>
              <a:t>struct</a:t>
            </a:r>
            <a:r>
              <a:rPr lang="en-US" dirty="0"/>
              <a:t> or </a:t>
            </a:r>
            <a:r>
              <a:rPr lang="en-US" dirty="0" err="1"/>
              <a:t>enum</a:t>
            </a:r>
            <a:r>
              <a:rPr lang="en-US" dirty="0"/>
              <a:t> can implement unlimited number of protocols</a:t>
            </a:r>
          </a:p>
          <a:p>
            <a:r>
              <a:rPr lang="en-US" dirty="0"/>
              <a:t>Normally any implementation of protocol must implement all methods/properties in protocol</a:t>
            </a:r>
          </a:p>
          <a:p>
            <a:pPr lvl="1"/>
            <a:r>
              <a:rPr lang="en-US" dirty="0"/>
              <a:t>It is possible to declare some methods as </a:t>
            </a:r>
            <a:r>
              <a:rPr lang="en-US" b="1" dirty="0"/>
              <a:t>optional</a:t>
            </a:r>
            <a:r>
              <a:rPr lang="en-US" dirty="0"/>
              <a:t> in protocol</a:t>
            </a:r>
          </a:p>
          <a:p>
            <a:pPr lvl="1"/>
            <a:r>
              <a:rPr lang="en-US" dirty="0"/>
              <a:t>Protocol has to be marked as </a:t>
            </a:r>
            <a:r>
              <a:rPr lang="en-US" b="1" dirty="0"/>
              <a:t>@</a:t>
            </a:r>
            <a:r>
              <a:rPr lang="en-US" b="1" dirty="0" err="1"/>
              <a:t>objc</a:t>
            </a:r>
            <a:endParaRPr lang="en-US" b="1" dirty="0"/>
          </a:p>
          <a:p>
            <a:pPr lvl="1"/>
            <a:r>
              <a:rPr lang="en-US" dirty="0"/>
              <a:t>Implementer must inherit from </a:t>
            </a:r>
            <a:r>
              <a:rPr lang="en-US" b="1" dirty="0" err="1"/>
              <a:t>NSObject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9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Implementing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6427" y="1339902"/>
            <a:ext cx="7380515" cy="14260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protocol </a:t>
            </a:r>
            <a:r>
              <a:rPr lang="en-US" sz="2000" baseline="30000" dirty="0" err="1">
                <a:solidFill>
                  <a:srgbClr val="FFEF4D"/>
                </a:solidFill>
                <a:latin typeface="Menlo-Regular" charset="0"/>
              </a:rPr>
              <a:t>SomeProtocol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 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: InheritedProtocol1, InheritedProtocol2 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{</a:t>
            </a:r>
          </a:p>
          <a:p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    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var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someProperty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: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Int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{ get set }</a:t>
            </a:r>
          </a:p>
          <a:p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    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func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aMethod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(arg1: Double,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anotherArgument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: String) -&gt;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SomeType</a:t>
            </a:r>
            <a:endParaRPr lang="en-US" sz="2000" baseline="30000" dirty="0">
              <a:solidFill>
                <a:srgbClr val="88FF7F"/>
              </a:solidFill>
              <a:latin typeface="Menlo-Regular" charset="0"/>
            </a:endParaRPr>
          </a:p>
          <a:p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     mutating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func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changeIt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()</a:t>
            </a:r>
          </a:p>
          <a:p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    </a:t>
            </a:r>
            <a:r>
              <a:rPr lang="et-EE" sz="2000" baseline="30000" dirty="0">
                <a:solidFill>
                  <a:srgbClr val="88FF7F"/>
                </a:solidFill>
                <a:latin typeface="Menlo-Regular" charset="0"/>
              </a:rPr>
              <a:t> </a:t>
            </a:r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  </a:t>
            </a:r>
            <a:r>
              <a:rPr lang="mr-IN" sz="2000" baseline="30000" dirty="0" err="1">
                <a:solidFill>
                  <a:srgbClr val="88FF7F"/>
                </a:solidFill>
                <a:latin typeface="Menlo-Regular" charset="0"/>
              </a:rPr>
              <a:t>init</a:t>
            </a:r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(</a:t>
            </a:r>
            <a:r>
              <a:rPr lang="mr-IN" sz="2000" baseline="30000" dirty="0" err="1">
                <a:solidFill>
                  <a:srgbClr val="88FF7F"/>
                </a:solidFill>
                <a:latin typeface="Menlo-Regular" charset="0"/>
              </a:rPr>
              <a:t>arg</a:t>
            </a:r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: </a:t>
            </a:r>
            <a:r>
              <a:rPr lang="mr-IN" sz="2000" baseline="30000" dirty="0" err="1">
                <a:solidFill>
                  <a:srgbClr val="88FF7F"/>
                </a:solidFill>
                <a:latin typeface="Menlo-Regular" charset="0"/>
              </a:rPr>
              <a:t>Type</a:t>
            </a:r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)</a:t>
            </a:r>
          </a:p>
          <a:p>
            <a:r>
              <a:rPr lang="mr-IN" sz="2000" baseline="30000" dirty="0">
                <a:solidFill>
                  <a:srgbClr val="FFEF4D"/>
                </a:solidFill>
                <a:latin typeface="Menlo-Regular" charset="0"/>
              </a:rPr>
              <a:t>}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26427" y="3915608"/>
            <a:ext cx="7380515" cy="122084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class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SomeClass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: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SuperclassOfSomeClass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, </a:t>
            </a:r>
            <a:r>
              <a:rPr lang="en-US" sz="2000" baseline="30000" dirty="0" err="1">
                <a:solidFill>
                  <a:srgbClr val="FFEF4D"/>
                </a:solidFill>
                <a:latin typeface="Menlo-Regular" charset="0"/>
              </a:rPr>
              <a:t>SomeProtocol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, </a:t>
            </a:r>
            <a:r>
              <a:rPr lang="en-US" sz="2000" baseline="30000" dirty="0" err="1">
                <a:solidFill>
                  <a:srgbClr val="FFEF4D"/>
                </a:solidFill>
                <a:latin typeface="Menlo-Regular" charset="0"/>
              </a:rPr>
              <a:t>AnotherProtocol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 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{</a:t>
            </a:r>
          </a:p>
          <a:p>
            <a:r>
              <a:rPr lang="en-US" sz="2000" baseline="30000" dirty="0">
                <a:solidFill>
                  <a:srgbClr val="FFFFFF"/>
                </a:solidFill>
                <a:latin typeface="Chalkboard" charset="0"/>
              </a:rPr>
              <a:t>	// implementation of </a:t>
            </a:r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SomeClass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 </a:t>
            </a:r>
            <a:r>
              <a:rPr lang="en-US" sz="2000" baseline="30000" dirty="0">
                <a:solidFill>
                  <a:srgbClr val="FFFFFF"/>
                </a:solidFill>
                <a:latin typeface="Chalkboard" charset="0"/>
              </a:rPr>
              <a:t>here</a:t>
            </a:r>
          </a:p>
          <a:p>
            <a:r>
              <a:rPr lang="en-US" sz="2000" baseline="30000" dirty="0">
                <a:solidFill>
                  <a:srgbClr val="FFFFFF"/>
                </a:solidFill>
                <a:latin typeface="Chalkboard" charset="0"/>
              </a:rPr>
              <a:t>	// which must include everything in </a:t>
            </a:r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SomeProtocol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 </a:t>
            </a:r>
            <a:r>
              <a:rPr lang="en-US" sz="2000" baseline="30000" dirty="0">
                <a:solidFill>
                  <a:srgbClr val="FFFFFF"/>
                </a:solidFill>
                <a:latin typeface="Chalkboard" charset="0"/>
              </a:rPr>
              <a:t>&amp; </a:t>
            </a:r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AnotherProtocol</a:t>
            </a:r>
            <a:endParaRPr lang="en-US" sz="2000" baseline="30000" dirty="0">
              <a:solidFill>
                <a:srgbClr val="FFFFFF"/>
              </a:solidFill>
              <a:latin typeface="Menlo-Regular" charset="0"/>
            </a:endParaRPr>
          </a:p>
          <a:p>
            <a:r>
              <a:rPr lang="mr-IN" sz="2000" baseline="30000" dirty="0">
                <a:solidFill>
                  <a:srgbClr val="88FF7F"/>
                </a:solidFill>
                <a:latin typeface="Menlo-Regular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677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</a:t>
            </a:r>
            <a:r>
              <a:rPr lang="mr-IN" dirty="0"/>
              <a:t>–</a:t>
            </a:r>
            <a:r>
              <a:rPr lang="en-US" dirty="0"/>
              <a:t> Protocols,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 can restrict generics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itself can use generics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78485" y="2281535"/>
            <a:ext cx="4191001" cy="101566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struct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 Range&lt;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Bound: Comparable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&gt; {</a:t>
            </a:r>
          </a:p>
          <a:p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      let </a:t>
            </a:r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lowerBound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: Bound</a:t>
            </a:r>
          </a:p>
          <a:p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      let </a:t>
            </a:r>
            <a:r>
              <a:rPr lang="en-US" sz="2000" baseline="30000" dirty="0" err="1">
                <a:solidFill>
                  <a:srgbClr val="FFFFFF"/>
                </a:solidFill>
                <a:latin typeface="Menlo-Regular" charset="0"/>
              </a:rPr>
              <a:t>upperBound</a:t>
            </a:r>
            <a:r>
              <a:rPr lang="en-US" sz="2000" baseline="30000" dirty="0">
                <a:solidFill>
                  <a:srgbClr val="FFFFFF"/>
                </a:solidFill>
                <a:latin typeface="Menlo-Regular" charset="0"/>
              </a:rPr>
              <a:t>: Bound</a:t>
            </a:r>
          </a:p>
          <a:p>
            <a:r>
              <a:rPr lang="mr-IN" sz="2000" baseline="30000" dirty="0">
                <a:solidFill>
                  <a:srgbClr val="FFFFFF"/>
                </a:solidFill>
                <a:latin typeface="Menlo-Regular" charset="0"/>
              </a:rPr>
              <a:t>  }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478485" y="3525815"/>
            <a:ext cx="4191001" cy="101566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protocol </a:t>
            </a:r>
            <a:r>
              <a:rPr lang="en-US" sz="2000" baseline="30000" dirty="0" err="1">
                <a:solidFill>
                  <a:srgbClr val="FFEF4D"/>
                </a:solidFill>
                <a:latin typeface="Menlo-Regular" charset="0"/>
              </a:rPr>
              <a:t>SomeProtocol</a:t>
            </a:r>
            <a:r>
              <a:rPr lang="en-US" sz="2000" baseline="30000" dirty="0">
                <a:solidFill>
                  <a:srgbClr val="FFEF4D"/>
                </a:solidFill>
                <a:latin typeface="Menlo-Regular" charset="0"/>
              </a:rPr>
              <a:t> {</a:t>
            </a:r>
          </a:p>
          <a:p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    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var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someProperty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: T { get set }</a:t>
            </a:r>
            <a:br>
              <a:rPr lang="en-US" sz="2000" baseline="30000" dirty="0">
                <a:solidFill>
                  <a:srgbClr val="88FF7F"/>
                </a:solidFill>
                <a:latin typeface="Menlo-Regular" charset="0"/>
              </a:rPr>
            </a:b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	 </a:t>
            </a:r>
            <a:r>
              <a:rPr lang="en-US" sz="2000" baseline="30000" dirty="0" err="1">
                <a:solidFill>
                  <a:srgbClr val="88FF7F"/>
                </a:solidFill>
                <a:latin typeface="Menlo-Regular" charset="0"/>
              </a:rPr>
              <a:t>associatedtype</a:t>
            </a:r>
            <a:r>
              <a:rPr lang="en-US" sz="2000" baseline="30000" dirty="0">
                <a:solidFill>
                  <a:srgbClr val="88FF7F"/>
                </a:solidFill>
                <a:latin typeface="Menlo-Regular" charset="0"/>
              </a:rPr>
              <a:t> T</a:t>
            </a:r>
          </a:p>
          <a:p>
            <a:r>
              <a:rPr lang="mr-IN" sz="2000" baseline="30000" dirty="0">
                <a:solidFill>
                  <a:srgbClr val="FFEF4D"/>
                </a:solidFill>
                <a:latin typeface="Menlo-Regular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9748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8214</TotalTime>
  <Words>529</Words>
  <Application>Microsoft Macintosh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Chalkboard</vt:lpstr>
      <vt:lpstr>Menlo</vt:lpstr>
      <vt:lpstr>Menlo-Regular</vt:lpstr>
      <vt:lpstr>Wingdings 3</vt:lpstr>
      <vt:lpstr>Ion</vt:lpstr>
      <vt:lpstr>Native Mobile Applications - ICD0017</vt:lpstr>
      <vt:lpstr>iOS – Memory management</vt:lpstr>
      <vt:lpstr>iOS – memory management </vt:lpstr>
      <vt:lpstr>iOS – closures and capturing</vt:lpstr>
      <vt:lpstr>iOS – Error handling</vt:lpstr>
      <vt:lpstr>iOS – Error handling</vt:lpstr>
      <vt:lpstr>iOS - Protocols</vt:lpstr>
      <vt:lpstr>iOS - Protocols</vt:lpstr>
      <vt:lpstr>iOS – Protocols, advanced</vt:lpstr>
      <vt:lpstr>iOS - Delegation</vt:lpstr>
      <vt:lpstr>iOS - Delegation</vt:lpstr>
      <vt:lpstr>iOS -  UI in code</vt:lpstr>
      <vt:lpstr>iOS -  UI in code</vt:lpstr>
      <vt:lpstr>iOS -  UI in code</vt:lpstr>
      <vt:lpstr>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189</cp:revision>
  <dcterms:created xsi:type="dcterms:W3CDTF">2015-10-15T12:35:18Z</dcterms:created>
  <dcterms:modified xsi:type="dcterms:W3CDTF">2019-05-04T06:30:08Z</dcterms:modified>
</cp:coreProperties>
</file>