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98" r:id="rId2"/>
    <p:sldId id="300" r:id="rId3"/>
    <p:sldId id="299" r:id="rId4"/>
    <p:sldId id="277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 autoAdjust="0"/>
    <p:restoredTop sz="92941" autoAdjust="0"/>
  </p:normalViewPr>
  <p:slideViewPr>
    <p:cSldViewPr snapToGrid="0">
      <p:cViewPr varScale="1">
        <p:scale>
          <a:sx n="166" d="100"/>
          <a:sy n="166" d="100"/>
        </p:scale>
        <p:origin x="9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B3F81-E054-8141-B0D7-64DA5E36E265}" type="datetimeFigureOut">
              <a:rPr lang="en-GB" smtClean="0"/>
              <a:t>04/05/2019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B07CD-32E9-E14D-B824-009BD872B1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835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58F15-0E18-4F6A-B9F3-564C7228F6E2}" type="datetimeFigureOut">
              <a:rPr lang="et-EE" smtClean="0"/>
              <a:t>04.05.19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2EAB4-ED3B-407C-8199-EAC6E751E1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28559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AFD2-F1B0-5943-9FA1-3BE3C9DD321D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D633-5493-CA4F-B632-BCD2FD8AE23E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6275-107E-6046-9B8E-09082F4C5C3F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95F5E-2E12-9242-91CB-BCDE465E7656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0D15-4314-EB46-92B6-FFE34E79F985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60D8-F5D8-6744-8C64-450A07060B40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98D9-9910-0E4B-8591-8BCFFB39C1F1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C465-7249-C74D-8084-FB50E1688A49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D8A3B-3173-B642-8B8A-7B9DBDD8D06D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8906-D6E1-654E-8970-31E9B49DF7F6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9F9B-0B25-1646-A0CD-947B5AE0C16E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7A5A-2DFB-C04D-A564-C22F83C533FE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DA8B9-1D3A-0049-9E7A-7E6C0469921A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BDFB3-175A-3A42-90EA-B6F433F4414D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B569-59C9-CF41-939E-9909F50DA2D3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CD53-71FB-C84A-8CD3-2F67008AFD3D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55FED-844D-1341-870D-154DDCF932AD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0379E1-7D06-4C45-AF2F-C6F02CA14F32}" type="datetime1">
              <a:rPr lang="en-US" smtClean="0"/>
              <a:t>5/4/19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akaver@itcollege.e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Native Mobile Applications - ICD0017</a:t>
            </a:r>
            <a:endParaRPr lang="et-EE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176232"/>
          </a:xfrm>
        </p:spPr>
        <p:txBody>
          <a:bodyPr>
            <a:normAutofit fontScale="92500" lnSpcReduction="10000"/>
          </a:bodyPr>
          <a:lstStyle/>
          <a:p>
            <a:r>
              <a:rPr lang="en-US" cap="none" dirty="0" err="1"/>
              <a:t>TalTech</a:t>
            </a:r>
            <a:r>
              <a:rPr lang="en-US" cap="none" dirty="0"/>
              <a:t> IT College, Andres Käver, 2018-2019, Spring semester</a:t>
            </a:r>
          </a:p>
          <a:p>
            <a:r>
              <a:rPr lang="en-US" cap="none" dirty="0"/>
              <a:t>Web: http://</a:t>
            </a:r>
            <a:r>
              <a:rPr lang="en-US" cap="none" dirty="0" err="1"/>
              <a:t>enos.Itcollege.ee</a:t>
            </a:r>
            <a:r>
              <a:rPr lang="en-US" cap="none" dirty="0"/>
              <a:t>/~</a:t>
            </a:r>
            <a:r>
              <a:rPr lang="en-US" cap="none" dirty="0" err="1"/>
              <a:t>akaver</a:t>
            </a:r>
            <a:r>
              <a:rPr lang="en-US" cap="none" dirty="0"/>
              <a:t>/</a:t>
            </a:r>
            <a:r>
              <a:rPr lang="en-US" cap="none" dirty="0" err="1"/>
              <a:t>MobileApps</a:t>
            </a:r>
            <a:endParaRPr lang="en-US" cap="none" dirty="0"/>
          </a:p>
          <a:p>
            <a:r>
              <a:rPr lang="en-US" cap="none" dirty="0"/>
              <a:t>Skype: </a:t>
            </a:r>
            <a:r>
              <a:rPr lang="en-US" cap="none" dirty="0" err="1"/>
              <a:t>akaver</a:t>
            </a:r>
            <a:r>
              <a:rPr lang="en-US" cap="none" dirty="0"/>
              <a:t>   Email: </a:t>
            </a:r>
            <a:r>
              <a:rPr lang="en-US" cap="none" dirty="0">
                <a:hlinkClick r:id="rId2"/>
              </a:rPr>
              <a:t>akaver@itcollege.ee</a:t>
            </a:r>
            <a:endParaRPr lang="en-US" cap="none" dirty="0"/>
          </a:p>
          <a:p>
            <a:endParaRPr lang="en-US" cap="non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248" y="-561978"/>
            <a:ext cx="5142857" cy="3857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6AB63E-7A98-9F4F-AAC2-33E8893A9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0" y="4521200"/>
            <a:ext cx="20955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49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109-F029-3C4E-9E2E-ACA0F154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TableView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6A86A-11ED-8941-8339-4205D13E8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185067" cy="4195481"/>
          </a:xfrm>
        </p:spPr>
        <p:txBody>
          <a:bodyPr/>
          <a:lstStyle/>
          <a:p>
            <a:r>
              <a:rPr lang="en-US" dirty="0"/>
              <a:t>Configure Cell</a:t>
            </a:r>
          </a:p>
          <a:p>
            <a:r>
              <a:rPr lang="en-US" dirty="0"/>
              <a:t>Give some identifier to cell</a:t>
            </a:r>
          </a:p>
          <a:p>
            <a:r>
              <a:rPr lang="en-US" dirty="0"/>
              <a:t>customize the </a:t>
            </a:r>
            <a:r>
              <a:rPr lang="en-US" dirty="0" err="1"/>
              <a:t>numberOfSectionsInTableView</a:t>
            </a:r>
            <a:r>
              <a:rPr lang="en-US" dirty="0"/>
              <a:t> and </a:t>
            </a:r>
            <a:r>
              <a:rPr lang="en-US" dirty="0" err="1"/>
              <a:t>tableView:numberOfRowsInSection</a:t>
            </a:r>
            <a:r>
              <a:rPr lang="en-US" dirty="0"/>
              <a:t> methods from the </a:t>
            </a:r>
            <a:r>
              <a:rPr lang="en-US" dirty="0" err="1"/>
              <a:t>UITableViewDataSource</a:t>
            </a:r>
            <a:r>
              <a:rPr lang="en-US" dirty="0"/>
              <a:t> protocol to return a fixed number of sections and rows and remove the #warning comments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E7795-B4D5-4E43-A975-0849DA7C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E0D19-2B31-FE4A-86DC-D3C0EAECA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225" y="1541241"/>
            <a:ext cx="2530473" cy="1023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0281C9-0310-EC46-92E1-680098DE7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225" y="2629764"/>
            <a:ext cx="2382494" cy="10233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093F40-0794-B84D-B46A-B0235AFF467E}"/>
              </a:ext>
            </a:extLst>
          </p:cNvPr>
          <p:cNvSpPr txBox="1"/>
          <p:nvPr/>
        </p:nvSpPr>
        <p:spPr>
          <a:xfrm>
            <a:off x="859892" y="4544697"/>
            <a:ext cx="11068806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    </a:t>
            </a:r>
            <a:r>
              <a:rPr lang="en-US" sz="1400" b="1" dirty="0">
                <a:solidFill>
                  <a:srgbClr val="9B2393"/>
                </a:solidFill>
                <a:latin typeface="Menlo-Bold" panose="020B0609030804020204" pitchFamily="49" charset="0"/>
              </a:rPr>
              <a:t>override</a:t>
            </a:r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sz="1400" b="1" dirty="0" err="1">
                <a:solidFill>
                  <a:srgbClr val="9B2393"/>
                </a:solidFill>
                <a:latin typeface="Menlo-Bold" panose="020B0609030804020204" pitchFamily="49" charset="0"/>
              </a:rPr>
              <a:t>func</a:t>
            </a:r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-Regular" panose="020B0609030804020204" pitchFamily="49" charset="0"/>
              </a:rPr>
              <a:t>numberOfSections</a:t>
            </a:r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(in </a:t>
            </a:r>
            <a:r>
              <a:rPr lang="en-US" sz="1400" dirty="0" err="1">
                <a:solidFill>
                  <a:srgbClr val="000000"/>
                </a:solidFill>
                <a:latin typeface="Menlo-Regular" panose="020B0609030804020204" pitchFamily="49" charset="0"/>
              </a:rPr>
              <a:t>tableView</a:t>
            </a:r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: </a:t>
            </a:r>
            <a:r>
              <a:rPr lang="en-US" sz="1400" dirty="0" err="1">
                <a:solidFill>
                  <a:srgbClr val="5C2699"/>
                </a:solidFill>
                <a:latin typeface="Menlo-Regular" panose="020B0609030804020204" pitchFamily="49" charset="0"/>
              </a:rPr>
              <a:t>UITableView</a:t>
            </a:r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) -&gt; </a:t>
            </a:r>
            <a:r>
              <a:rPr lang="en-US" sz="1400" dirty="0" err="1">
                <a:solidFill>
                  <a:srgbClr val="5C2699"/>
                </a:solidFill>
                <a:latin typeface="Menlo-Regular" panose="020B060903080402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 {</a:t>
            </a:r>
          </a:p>
          <a:p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        </a:t>
            </a:r>
            <a:r>
              <a:rPr lang="en-US" sz="1400" b="1" dirty="0">
                <a:solidFill>
                  <a:srgbClr val="9B2393"/>
                </a:solidFill>
                <a:latin typeface="Menlo-Bold" panose="020B060903080402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sz="1400" dirty="0">
                <a:solidFill>
                  <a:srgbClr val="1C00CF"/>
                </a:solidFill>
                <a:latin typeface="Menlo-Regular" panose="020B0609030804020204" pitchFamily="49" charset="0"/>
              </a:rPr>
              <a:t>3</a:t>
            </a:r>
          </a:p>
          <a:p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    </a:t>
            </a:r>
            <a:r>
              <a:rPr lang="en-US" sz="1400" b="1" dirty="0">
                <a:solidFill>
                  <a:srgbClr val="9B2393"/>
                </a:solidFill>
                <a:latin typeface="Menlo-Bold" panose="020B0609030804020204" pitchFamily="49" charset="0"/>
              </a:rPr>
              <a:t>override</a:t>
            </a:r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sz="1400" b="1" dirty="0" err="1">
                <a:solidFill>
                  <a:srgbClr val="9B2393"/>
                </a:solidFill>
                <a:latin typeface="Menlo-Bold" panose="020B0609030804020204" pitchFamily="49" charset="0"/>
              </a:rPr>
              <a:t>func</a:t>
            </a:r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-Regular" panose="020B0609030804020204" pitchFamily="49" charset="0"/>
              </a:rPr>
              <a:t>tableView</a:t>
            </a:r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(</a:t>
            </a:r>
            <a:r>
              <a:rPr lang="en-US" sz="1400" b="1" dirty="0">
                <a:solidFill>
                  <a:srgbClr val="9B2393"/>
                </a:solidFill>
                <a:latin typeface="Menlo-Bold" panose="020B0609030804020204" pitchFamily="49" charset="0"/>
              </a:rPr>
              <a:t>_</a:t>
            </a:r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-Regular" panose="020B0609030804020204" pitchFamily="49" charset="0"/>
              </a:rPr>
              <a:t>tableView</a:t>
            </a:r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: </a:t>
            </a:r>
            <a:r>
              <a:rPr lang="en-US" sz="1400" dirty="0" err="1">
                <a:solidFill>
                  <a:srgbClr val="5C2699"/>
                </a:solidFill>
                <a:latin typeface="Menlo-Regular" panose="020B0609030804020204" pitchFamily="49" charset="0"/>
              </a:rPr>
              <a:t>UITableView</a:t>
            </a:r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Menlo-Regular" panose="020B0609030804020204" pitchFamily="49" charset="0"/>
              </a:rPr>
              <a:t>numberOfRowsInSection</a:t>
            </a:r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 section: </a:t>
            </a:r>
            <a:r>
              <a:rPr lang="en-US" sz="1400" dirty="0" err="1">
                <a:solidFill>
                  <a:srgbClr val="5C2699"/>
                </a:solidFill>
                <a:latin typeface="Menlo-Regular" panose="020B060903080402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) -&gt; </a:t>
            </a:r>
            <a:r>
              <a:rPr lang="en-US" sz="1400" dirty="0" err="1">
                <a:solidFill>
                  <a:srgbClr val="5C2699"/>
                </a:solidFill>
                <a:latin typeface="Menlo-Regular" panose="020B060903080402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 {</a:t>
            </a:r>
          </a:p>
          <a:p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        </a:t>
            </a:r>
            <a:r>
              <a:rPr lang="en-US" sz="1400" b="1" dirty="0">
                <a:solidFill>
                  <a:srgbClr val="9B2393"/>
                </a:solidFill>
                <a:latin typeface="Menlo-Bold" panose="020B060903080402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sz="1400" dirty="0">
                <a:solidFill>
                  <a:srgbClr val="1C00CF"/>
                </a:solidFill>
                <a:latin typeface="Menlo-Regular" panose="020B0609030804020204" pitchFamily="49" charset="0"/>
              </a:rPr>
              <a:t>5</a:t>
            </a:r>
          </a:p>
          <a:p>
            <a:r>
              <a:rPr lang="en-US" sz="1400" dirty="0">
                <a:solidFill>
                  <a:srgbClr val="000000"/>
                </a:solidFill>
                <a:latin typeface="Menlo-Regular" panose="020B0609030804020204" pitchFamily="49" charset="0"/>
              </a:rPr>
              <a:t>    }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99708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109-F029-3C4E-9E2E-ACA0F154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TableView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6A86A-11ED-8941-8339-4205D13E8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33" y="1491779"/>
            <a:ext cx="8946541" cy="4195481"/>
          </a:xfrm>
        </p:spPr>
        <p:txBody>
          <a:bodyPr/>
          <a:lstStyle/>
          <a:p>
            <a:r>
              <a:rPr lang="en-US" dirty="0"/>
              <a:t>Configure table row in code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method for section headers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E7795-B4D5-4E43-A975-0849DA7C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44900-B745-4D46-82AD-69138F59C062}"/>
              </a:ext>
            </a:extLst>
          </p:cNvPr>
          <p:cNvSpPr txBox="1"/>
          <p:nvPr/>
        </p:nvSpPr>
        <p:spPr>
          <a:xfrm>
            <a:off x="295633" y="5049708"/>
            <a:ext cx="11522814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400" b="1" dirty="0">
                <a:solidFill>
                  <a:srgbClr val="9B2393"/>
                </a:solidFill>
                <a:latin typeface="Menlo" panose="020B0609030804020204" pitchFamily="49" charset="0"/>
              </a:rPr>
              <a:t>override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b="1" dirty="0" err="1">
                <a:solidFill>
                  <a:srgbClr val="9B2393"/>
                </a:solidFill>
                <a:latin typeface="Menlo" panose="020B0609030804020204" pitchFamily="49" charset="0"/>
              </a:rPr>
              <a:t>func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tableView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400" b="1" dirty="0">
                <a:solidFill>
                  <a:srgbClr val="9B2393"/>
                </a:solidFill>
                <a:latin typeface="Menlo" panose="020B0609030804020204" pitchFamily="49" charset="0"/>
              </a:rPr>
              <a:t>_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tableView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400" dirty="0" err="1">
                <a:solidFill>
                  <a:srgbClr val="5C2699"/>
                </a:solidFill>
                <a:latin typeface="Menlo" panose="020B0609030804020204" pitchFamily="49" charset="0"/>
              </a:rPr>
              <a:t>UITableView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titleForHeaderInSection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section: </a:t>
            </a:r>
            <a:r>
              <a:rPr lang="en-US" sz="1400" dirty="0" err="1">
                <a:solidFill>
                  <a:srgbClr val="5C2699"/>
                </a:solidFill>
                <a:latin typeface="Menlo" panose="020B060903080402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) -&gt; </a:t>
            </a:r>
            <a:r>
              <a:rPr lang="en-US" sz="1400" dirty="0">
                <a:solidFill>
                  <a:srgbClr val="5C2699"/>
                </a:solidFill>
                <a:latin typeface="Menlo" panose="020B0609030804020204" pitchFamily="49" charset="0"/>
              </a:rPr>
              <a:t>String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? {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400" b="1" dirty="0">
                <a:solidFill>
                  <a:srgbClr val="9B2393"/>
                </a:solidFill>
                <a:latin typeface="Menlo" panose="020B060903080402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"Section 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\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section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)"</a:t>
            </a:r>
            <a:endParaRPr lang="en-US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351B3-A66E-8E40-89C0-789162F66AF1}"/>
              </a:ext>
            </a:extLst>
          </p:cNvPr>
          <p:cNvSpPr txBox="1"/>
          <p:nvPr/>
        </p:nvSpPr>
        <p:spPr>
          <a:xfrm>
            <a:off x="295633" y="1924952"/>
            <a:ext cx="11825323" cy="20313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400" b="1" dirty="0">
                <a:solidFill>
                  <a:srgbClr val="9B2393"/>
                </a:solidFill>
                <a:latin typeface="Menlo" panose="020B0609030804020204" pitchFamily="49" charset="0"/>
              </a:rPr>
              <a:t>override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b="1" dirty="0" err="1">
                <a:solidFill>
                  <a:srgbClr val="9B2393"/>
                </a:solidFill>
                <a:latin typeface="Menlo" panose="020B0609030804020204" pitchFamily="49" charset="0"/>
              </a:rPr>
              <a:t>func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tableView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400" b="1" dirty="0">
                <a:solidFill>
                  <a:srgbClr val="9B2393"/>
                </a:solidFill>
                <a:latin typeface="Menlo" panose="020B0609030804020204" pitchFamily="49" charset="0"/>
              </a:rPr>
              <a:t>_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tableView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400" dirty="0" err="1">
                <a:solidFill>
                  <a:srgbClr val="5C2699"/>
                </a:solidFill>
                <a:latin typeface="Menlo" panose="020B0609030804020204" pitchFamily="49" charset="0"/>
              </a:rPr>
              <a:t>UITableView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cellForRowAt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indexPath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400" dirty="0" err="1">
                <a:solidFill>
                  <a:srgbClr val="5C2699"/>
                </a:solidFill>
                <a:latin typeface="Menlo" panose="020B0609030804020204" pitchFamily="49" charset="0"/>
              </a:rPr>
              <a:t>IndexPath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) -&gt; </a:t>
            </a:r>
            <a:r>
              <a:rPr lang="en-US" sz="1400" dirty="0" err="1">
                <a:solidFill>
                  <a:srgbClr val="5C2699"/>
                </a:solidFill>
                <a:latin typeface="Menlo" panose="020B0609030804020204" pitchFamily="49" charset="0"/>
              </a:rPr>
              <a:t>UITableViewCell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400" b="1" dirty="0">
                <a:solidFill>
                  <a:srgbClr val="9B2393"/>
                </a:solidFill>
                <a:latin typeface="Menlo" panose="020B0609030804020204" pitchFamily="49" charset="0"/>
              </a:rPr>
              <a:t>let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cell =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tableView.</a:t>
            </a:r>
            <a:r>
              <a:rPr lang="en-US" sz="1400" dirty="0" err="1">
                <a:solidFill>
                  <a:srgbClr val="3900A0"/>
                </a:solidFill>
                <a:latin typeface="Menlo" panose="020B0609030804020204" pitchFamily="49" charset="0"/>
              </a:rPr>
              <a:t>dequeueReusableCell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withIdentifier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400" dirty="0" err="1">
                <a:solidFill>
                  <a:srgbClr val="C41A16"/>
                </a:solidFill>
                <a:latin typeface="Menlo" panose="020B0609030804020204" pitchFamily="49" charset="0"/>
              </a:rPr>
              <a:t>PersonCell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, for: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indexPath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endParaRPr lang="en-US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400" i="1" dirty="0">
                <a:solidFill>
                  <a:srgbClr val="536579"/>
                </a:solidFill>
                <a:latin typeface="Menlo" panose="020B0609030804020204" pitchFamily="49" charset="0"/>
              </a:rPr>
              <a:t>// Configure the cell...</a:t>
            </a:r>
            <a:endParaRPr lang="en-US" sz="1400" dirty="0">
              <a:solidFill>
                <a:srgbClr val="536579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    cell.</a:t>
            </a:r>
            <a:r>
              <a:rPr lang="en-US" sz="1400" dirty="0" err="1">
                <a:solidFill>
                  <a:srgbClr val="5C2699"/>
                </a:solidFill>
                <a:latin typeface="Menlo" panose="020B0609030804020204" pitchFamily="49" charset="0"/>
              </a:rPr>
              <a:t>textLabel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?.</a:t>
            </a:r>
            <a:r>
              <a:rPr lang="en-US" sz="1400" dirty="0">
                <a:solidFill>
                  <a:srgbClr val="5C2699"/>
                </a:solidFill>
                <a:latin typeface="Menlo" panose="020B0609030804020204" pitchFamily="49" charset="0"/>
              </a:rPr>
              <a:t>text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"Section 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\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indexPath.</a:t>
            </a:r>
            <a:r>
              <a:rPr lang="en-US" sz="1400" dirty="0" err="1">
                <a:solidFill>
                  <a:srgbClr val="5C2699"/>
                </a:solidFill>
                <a:latin typeface="Menlo" panose="020B0609030804020204" pitchFamily="49" charset="0"/>
              </a:rPr>
              <a:t>section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) Row 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\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indexPath.</a:t>
            </a:r>
            <a:r>
              <a:rPr lang="en-US" sz="1400" dirty="0" err="1">
                <a:solidFill>
                  <a:srgbClr val="5C2699"/>
                </a:solidFill>
                <a:latin typeface="Menlo" panose="020B0609030804020204" pitchFamily="49" charset="0"/>
              </a:rPr>
              <a:t>row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)"</a:t>
            </a:r>
            <a:endParaRPr lang="en-US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       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400" b="1" dirty="0">
                <a:solidFill>
                  <a:srgbClr val="9B2393"/>
                </a:solidFill>
                <a:latin typeface="Menlo" panose="020B0609030804020204" pitchFamily="49" charset="0"/>
              </a:rPr>
              <a:t>return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cell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}</a:t>
            </a:r>
          </a:p>
          <a:p>
            <a:endParaRPr lang="en-US" sz="1400" dirty="0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B06BFBE1-9A65-F44F-8833-37620233B948}"/>
              </a:ext>
            </a:extLst>
          </p:cNvPr>
          <p:cNvSpPr/>
          <p:nvPr/>
        </p:nvSpPr>
        <p:spPr>
          <a:xfrm>
            <a:off x="7748337" y="2403105"/>
            <a:ext cx="154383" cy="3116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19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109-F029-3C4E-9E2E-ACA0F154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TableView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6A86A-11ED-8941-8339-4205D13E8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  <a:p>
            <a:r>
              <a:rPr lang="en-US" dirty="0"/>
              <a:t>3 sections, with headers</a:t>
            </a:r>
          </a:p>
          <a:p>
            <a:r>
              <a:rPr lang="en-US" dirty="0"/>
              <a:t>5 rows in every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E7795-B4D5-4E43-A975-0849DA7C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208469-F1C8-AB4D-837D-7F8888A60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887" y="176564"/>
            <a:ext cx="2801619" cy="607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0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109-F029-3C4E-9E2E-ACA0F154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</a:t>
            </a:r>
            <a:r>
              <a:rPr lang="en-US" dirty="0" err="1"/>
              <a:t>TableView</a:t>
            </a:r>
            <a:r>
              <a:rPr lang="en-US" dirty="0"/>
              <a:t> – array as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6A86A-11ED-8941-8339-4205D13E8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Use array as data source</a:t>
            </a:r>
          </a:p>
          <a:p>
            <a:r>
              <a:rPr lang="en-US" dirty="0"/>
              <a:t>Create simple Person struct</a:t>
            </a:r>
          </a:p>
          <a:p>
            <a:r>
              <a:rPr lang="en-US" dirty="0"/>
              <a:t>And Array of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E7795-B4D5-4E43-A975-0849DA7C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6781BA-6CF7-0E4A-B3E5-BEF63DAD9614}"/>
              </a:ext>
            </a:extLst>
          </p:cNvPr>
          <p:cNvSpPr txBox="1"/>
          <p:nvPr/>
        </p:nvSpPr>
        <p:spPr>
          <a:xfrm>
            <a:off x="8525233" y="1560667"/>
            <a:ext cx="3217588" cy="18158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B2393"/>
                </a:solidFill>
                <a:latin typeface="Menlo" panose="020B0609030804020204" pitchFamily="49" charset="0"/>
              </a:rPr>
              <a:t>import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Foundation</a:t>
            </a:r>
          </a:p>
          <a:p>
            <a:endParaRPr lang="en-US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400" b="1" dirty="0">
                <a:solidFill>
                  <a:srgbClr val="9B2393"/>
                </a:solidFill>
                <a:latin typeface="Menlo" panose="020B0609030804020204" pitchFamily="49" charset="0"/>
              </a:rPr>
              <a:t>struct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Person {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400" b="1" dirty="0" err="1">
                <a:solidFill>
                  <a:srgbClr val="9B2393"/>
                </a:solidFill>
                <a:latin typeface="Menlo" panose="020B0609030804020204" pitchFamily="49" charset="0"/>
              </a:rPr>
              <a:t>var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id: </a:t>
            </a:r>
            <a:r>
              <a:rPr lang="en-US" sz="1400" dirty="0" err="1">
                <a:solidFill>
                  <a:srgbClr val="5C2699"/>
                </a:solidFill>
                <a:latin typeface="Menlo" panose="020B0609030804020204" pitchFamily="49" charset="0"/>
              </a:rPr>
              <a:t>Int</a:t>
            </a:r>
            <a:endParaRPr lang="en-US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400" b="1" dirty="0" err="1">
                <a:solidFill>
                  <a:srgbClr val="9B2393"/>
                </a:solidFill>
                <a:latin typeface="Menlo" panose="020B0609030804020204" pitchFamily="49" charset="0"/>
              </a:rPr>
              <a:t>var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firstName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400" dirty="0">
                <a:solidFill>
                  <a:srgbClr val="5C2699"/>
                </a:solidFill>
                <a:latin typeface="Menlo" panose="020B0609030804020204" pitchFamily="49" charset="0"/>
              </a:rPr>
              <a:t>String</a:t>
            </a:r>
            <a:endParaRPr lang="en-US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400" b="1" dirty="0" err="1">
                <a:solidFill>
                  <a:srgbClr val="9B2393"/>
                </a:solidFill>
                <a:latin typeface="Menlo" panose="020B0609030804020204" pitchFamily="49" charset="0"/>
              </a:rPr>
              <a:t>var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lastName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400" dirty="0">
                <a:solidFill>
                  <a:srgbClr val="5C2699"/>
                </a:solidFill>
                <a:latin typeface="Menlo" panose="020B0609030804020204" pitchFamily="49" charset="0"/>
              </a:rPr>
              <a:t>String</a:t>
            </a:r>
            <a:endParaRPr lang="en-US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400" b="1" dirty="0" err="1">
                <a:solidFill>
                  <a:srgbClr val="9B2393"/>
                </a:solidFill>
                <a:latin typeface="Menlo" panose="020B0609030804020204" pitchFamily="49" charset="0"/>
              </a:rPr>
              <a:t>var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image: </a:t>
            </a:r>
            <a:r>
              <a:rPr lang="en-US" sz="1400" dirty="0">
                <a:solidFill>
                  <a:srgbClr val="5C2699"/>
                </a:solidFill>
                <a:latin typeface="Menlo" panose="020B0609030804020204" pitchFamily="49" charset="0"/>
              </a:rPr>
              <a:t>String</a:t>
            </a:r>
            <a:endParaRPr lang="en-US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5CCE6-B444-2C4C-8525-83AED1E8C1E5}"/>
              </a:ext>
            </a:extLst>
          </p:cNvPr>
          <p:cNvSpPr txBox="1"/>
          <p:nvPr/>
        </p:nvSpPr>
        <p:spPr>
          <a:xfrm>
            <a:off x="1931928" y="3481451"/>
            <a:ext cx="9810893" cy="18158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B2393"/>
                </a:solidFill>
                <a:latin typeface="Menlo" panose="020B0609030804020204" pitchFamily="49" charset="0"/>
              </a:rPr>
              <a:t>class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PersonsTableViewController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400" dirty="0" err="1">
                <a:solidFill>
                  <a:srgbClr val="5C2699"/>
                </a:solidFill>
                <a:latin typeface="Menlo" panose="020B0609030804020204" pitchFamily="49" charset="0"/>
              </a:rPr>
              <a:t>UITableViewController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{</a:t>
            </a:r>
          </a:p>
          <a:p>
            <a:b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400" b="1" dirty="0" err="1">
                <a:solidFill>
                  <a:srgbClr val="9B2393"/>
                </a:solidFill>
                <a:latin typeface="Menlo" panose="020B0609030804020204" pitchFamily="49" charset="0"/>
              </a:rPr>
              <a:t>var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 persons = [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400" dirty="0">
                <a:solidFill>
                  <a:srgbClr val="326D74"/>
                </a:solidFill>
                <a:latin typeface="Menlo" panose="020B0609030804020204" pitchFamily="49" charset="0"/>
              </a:rPr>
              <a:t>Person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(id: </a:t>
            </a:r>
            <a:r>
              <a:rPr lang="en-US" sz="1400" dirty="0">
                <a:solidFill>
                  <a:srgbClr val="1C00CF"/>
                </a:solidFill>
                <a:latin typeface="Menlo" panose="020B0609030804020204" pitchFamily="49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firstName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"Andres"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lastName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"Käver"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, image: 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"maintenance"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400" dirty="0">
                <a:solidFill>
                  <a:srgbClr val="326D74"/>
                </a:solidFill>
                <a:latin typeface="Menlo" panose="020B0609030804020204" pitchFamily="49" charset="0"/>
              </a:rPr>
              <a:t>Person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(id: </a:t>
            </a:r>
            <a:r>
              <a:rPr lang="en-US" sz="1400" dirty="0">
                <a:solidFill>
                  <a:srgbClr val="1C00CF"/>
                </a:solidFill>
                <a:latin typeface="Menlo" panose="020B0609030804020204" pitchFamily="49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firstName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400" dirty="0" err="1">
                <a:solidFill>
                  <a:srgbClr val="C41A16"/>
                </a:solidFill>
                <a:latin typeface="Menlo" panose="020B0609030804020204" pitchFamily="49" charset="0"/>
              </a:rPr>
              <a:t>Mait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lastName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400" dirty="0" err="1">
                <a:solidFill>
                  <a:srgbClr val="C41A16"/>
                </a:solidFill>
                <a:latin typeface="Menlo" panose="020B0609030804020204" pitchFamily="49" charset="0"/>
              </a:rPr>
              <a:t>Poska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, image: 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400" dirty="0" err="1">
                <a:solidFill>
                  <a:srgbClr val="C41A16"/>
                </a:solidFill>
                <a:latin typeface="Menlo" panose="020B0609030804020204" pitchFamily="49" charset="0"/>
              </a:rPr>
              <a:t>user_group_man_woman</a:t>
            </a:r>
            <a:r>
              <a:rPr lang="en-US" sz="14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Menlo" panose="020B0609030804020204" pitchFamily="49" charset="0"/>
              </a:rPr>
              <a:t>    ]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829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109-F029-3C4E-9E2E-ACA0F154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TableView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E7795-B4D5-4E43-A975-0849DA7C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B38814-EDD3-C643-A9AC-9136A2F93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BCAB7-5023-3840-9C61-BCBB015E8812}"/>
              </a:ext>
            </a:extLst>
          </p:cNvPr>
          <p:cNvSpPr txBox="1"/>
          <p:nvPr/>
        </p:nvSpPr>
        <p:spPr>
          <a:xfrm>
            <a:off x="0" y="1293456"/>
            <a:ext cx="10376331" cy="56323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class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PersonsTableViewController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UITableViewController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00" b="1" dirty="0" err="1">
                <a:solidFill>
                  <a:srgbClr val="9B2393"/>
                </a:solidFill>
                <a:latin typeface="Menlo" panose="020B0609030804020204" pitchFamily="49" charset="0"/>
              </a:rPr>
              <a:t>var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persons = [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00" dirty="0">
                <a:solidFill>
                  <a:srgbClr val="326D74"/>
                </a:solidFill>
                <a:latin typeface="Menlo" panose="020B0609030804020204" pitchFamily="49" charset="0"/>
              </a:rPr>
              <a:t>Person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(id: </a:t>
            </a:r>
            <a:r>
              <a:rPr lang="en-US" sz="1200" dirty="0">
                <a:solidFill>
                  <a:srgbClr val="1C00CF"/>
                </a:solidFill>
                <a:latin typeface="Menlo" panose="020B0609030804020204" pitchFamily="49" charset="0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firstName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200" dirty="0">
                <a:solidFill>
                  <a:srgbClr val="C41A16"/>
                </a:solidFill>
                <a:latin typeface="Menlo" panose="020B0609030804020204" pitchFamily="49" charset="0"/>
              </a:rPr>
              <a:t>"Andres"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lastName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200" dirty="0">
                <a:solidFill>
                  <a:srgbClr val="C41A16"/>
                </a:solidFill>
                <a:latin typeface="Menlo" panose="020B0609030804020204" pitchFamily="49" charset="0"/>
              </a:rPr>
              <a:t>"Käver"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, image: </a:t>
            </a:r>
            <a:r>
              <a:rPr lang="en-US" sz="1200" dirty="0">
                <a:solidFill>
                  <a:srgbClr val="C41A16"/>
                </a:solidFill>
                <a:latin typeface="Menlo" panose="020B0609030804020204" pitchFamily="49" charset="0"/>
              </a:rPr>
              <a:t>"maintenance"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),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00" dirty="0">
                <a:solidFill>
                  <a:srgbClr val="326D74"/>
                </a:solidFill>
                <a:latin typeface="Menlo" panose="020B0609030804020204" pitchFamily="49" charset="0"/>
              </a:rPr>
              <a:t>Person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(id: </a:t>
            </a:r>
            <a:r>
              <a:rPr lang="en-US" sz="1200" dirty="0">
                <a:solidFill>
                  <a:srgbClr val="1C00CF"/>
                </a:solidFill>
                <a:latin typeface="Menlo" panose="020B0609030804020204" pitchFamily="49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firstName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2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200" dirty="0" err="1">
                <a:solidFill>
                  <a:srgbClr val="C41A16"/>
                </a:solidFill>
                <a:latin typeface="Menlo" panose="020B0609030804020204" pitchFamily="49" charset="0"/>
              </a:rPr>
              <a:t>Mait</a:t>
            </a:r>
            <a:r>
              <a:rPr lang="en-US" sz="12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lastName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2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200" dirty="0" err="1">
                <a:solidFill>
                  <a:srgbClr val="C41A16"/>
                </a:solidFill>
                <a:latin typeface="Menlo" panose="020B0609030804020204" pitchFamily="49" charset="0"/>
              </a:rPr>
              <a:t>Poska</a:t>
            </a:r>
            <a:r>
              <a:rPr lang="en-US" sz="12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, image: </a:t>
            </a:r>
            <a:r>
              <a:rPr lang="en-US" sz="12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200" dirty="0" err="1">
                <a:solidFill>
                  <a:srgbClr val="C41A16"/>
                </a:solidFill>
                <a:latin typeface="Menlo" panose="020B0609030804020204" pitchFamily="49" charset="0"/>
              </a:rPr>
              <a:t>user_group_man_woman</a:t>
            </a:r>
            <a:r>
              <a:rPr lang="en-US" sz="12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]</a:t>
            </a:r>
          </a:p>
          <a:p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override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b="1" dirty="0" err="1">
                <a:solidFill>
                  <a:srgbClr val="9B2393"/>
                </a:solidFill>
                <a:latin typeface="Menlo" panose="020B0609030804020204" pitchFamily="49" charset="0"/>
              </a:rPr>
              <a:t>func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viewDidLoad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() {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00" b="1" dirty="0" err="1">
                <a:solidFill>
                  <a:srgbClr val="9B2393"/>
                </a:solidFill>
                <a:latin typeface="Menlo" panose="020B0609030804020204" pitchFamily="49" charset="0"/>
              </a:rPr>
              <a:t>super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.</a:t>
            </a:r>
            <a:r>
              <a:rPr lang="en-US" sz="1200" dirty="0" err="1">
                <a:solidFill>
                  <a:srgbClr val="3900A0"/>
                </a:solidFill>
                <a:latin typeface="Menlo" panose="020B0609030804020204" pitchFamily="49" charset="0"/>
              </a:rPr>
              <a:t>viewDidLoad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()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}</a:t>
            </a:r>
          </a:p>
          <a:p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override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b="1" dirty="0" err="1">
                <a:solidFill>
                  <a:srgbClr val="9B2393"/>
                </a:solidFill>
                <a:latin typeface="Menlo" panose="020B0609030804020204" pitchFamily="49" charset="0"/>
              </a:rPr>
              <a:t>func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numberOfSections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(in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tableView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UITableView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) -&gt;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Int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return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>
                <a:solidFill>
                  <a:srgbClr val="1C00CF"/>
                </a:solidFill>
                <a:latin typeface="Menlo" panose="020B0609030804020204" pitchFamily="49" charset="0"/>
              </a:rPr>
              <a:t>1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}</a:t>
            </a:r>
          </a:p>
          <a:p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override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b="1" dirty="0" err="1">
                <a:solidFill>
                  <a:srgbClr val="9B2393"/>
                </a:solidFill>
                <a:latin typeface="Menlo" panose="020B0609030804020204" pitchFamily="49" charset="0"/>
              </a:rPr>
              <a:t>func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tableView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_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tableView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UITableView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numberOfRowsInSection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section: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Int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) -&gt;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Int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return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326D74"/>
                </a:solidFill>
                <a:latin typeface="Menlo" panose="020B0609030804020204" pitchFamily="49" charset="0"/>
              </a:rPr>
              <a:t>persons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.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count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}</a:t>
            </a:r>
          </a:p>
          <a:p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override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b="1" dirty="0" err="1">
                <a:solidFill>
                  <a:srgbClr val="9B2393"/>
                </a:solidFill>
                <a:latin typeface="Menlo" panose="020B0609030804020204" pitchFamily="49" charset="0"/>
              </a:rPr>
              <a:t>func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tableView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_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tableView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UITableView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cellForRowAt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indexPath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IndexPath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) -&gt;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UITableViewCell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let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cell =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tableView.</a:t>
            </a:r>
            <a:r>
              <a:rPr lang="en-US" sz="1200" dirty="0" err="1">
                <a:solidFill>
                  <a:srgbClr val="3900A0"/>
                </a:solidFill>
                <a:latin typeface="Menlo" panose="020B0609030804020204" pitchFamily="49" charset="0"/>
              </a:rPr>
              <a:t>dequeueReusableCell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withIdentifier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2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200" dirty="0" err="1">
                <a:solidFill>
                  <a:srgbClr val="C41A16"/>
                </a:solidFill>
                <a:latin typeface="Menlo" panose="020B0609030804020204" pitchFamily="49" charset="0"/>
              </a:rPr>
              <a:t>PersonCell</a:t>
            </a:r>
            <a:r>
              <a:rPr lang="en-US" sz="12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, for: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indexPath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b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00" i="1" dirty="0">
                <a:solidFill>
                  <a:srgbClr val="536579"/>
                </a:solidFill>
                <a:latin typeface="Menlo" panose="020B0609030804020204" pitchFamily="49" charset="0"/>
              </a:rPr>
              <a:t>// Configure the cell...</a:t>
            </a:r>
            <a:endParaRPr lang="en-US" sz="1200" dirty="0">
              <a:solidFill>
                <a:srgbClr val="536579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let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person = </a:t>
            </a:r>
            <a:r>
              <a:rPr lang="en-US" sz="1200" dirty="0">
                <a:solidFill>
                  <a:srgbClr val="326D74"/>
                </a:solidFill>
                <a:latin typeface="Menlo" panose="020B0609030804020204" pitchFamily="49" charset="0"/>
              </a:rPr>
              <a:t>persons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indexPath.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row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cell.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textLabel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?.</a:t>
            </a:r>
            <a:r>
              <a:rPr lang="en-US" sz="1200" dirty="0">
                <a:solidFill>
                  <a:srgbClr val="5C2699"/>
                </a:solidFill>
                <a:latin typeface="Menlo" panose="020B0609030804020204" pitchFamily="49" charset="0"/>
              </a:rPr>
              <a:t>text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person.</a:t>
            </a:r>
            <a:r>
              <a:rPr lang="en-US" sz="1200" dirty="0" err="1">
                <a:solidFill>
                  <a:srgbClr val="326D74"/>
                </a:solidFill>
                <a:latin typeface="Menlo" panose="020B0609030804020204" pitchFamily="49" charset="0"/>
              </a:rPr>
              <a:t>firstName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+ </a:t>
            </a:r>
            <a:r>
              <a:rPr lang="en-US" sz="1200" dirty="0">
                <a:solidFill>
                  <a:srgbClr val="C41A16"/>
                </a:solidFill>
                <a:latin typeface="Menlo" panose="020B0609030804020204" pitchFamily="49" charset="0"/>
              </a:rPr>
              <a:t>" "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+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person.</a:t>
            </a:r>
            <a:r>
              <a:rPr lang="en-US" sz="1200" dirty="0" err="1">
                <a:solidFill>
                  <a:srgbClr val="326D74"/>
                </a:solidFill>
                <a:latin typeface="Menlo" panose="020B0609030804020204" pitchFamily="49" charset="0"/>
              </a:rPr>
              <a:t>lastName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cell.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imageView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?.</a:t>
            </a:r>
            <a:r>
              <a:rPr lang="en-US" sz="1200" dirty="0">
                <a:solidFill>
                  <a:srgbClr val="5C2699"/>
                </a:solidFill>
                <a:latin typeface="Menlo" panose="020B0609030804020204" pitchFamily="49" charset="0"/>
              </a:rPr>
              <a:t>image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UIImage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(named: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person.</a:t>
            </a:r>
            <a:r>
              <a:rPr lang="en-US" sz="1200" dirty="0" err="1">
                <a:solidFill>
                  <a:srgbClr val="326D74"/>
                </a:solidFill>
                <a:latin typeface="Menlo" panose="020B0609030804020204" pitchFamily="49" charset="0"/>
              </a:rPr>
              <a:t>image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       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return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cell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}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B757BF-F2E1-EC41-9162-FF82AA9C0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800" y="1186289"/>
            <a:ext cx="37592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11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109-F029-3C4E-9E2E-ACA0F154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</a:t>
            </a:r>
            <a:r>
              <a:rPr lang="en-US" dirty="0" err="1"/>
              <a:t>TableView</a:t>
            </a:r>
            <a:r>
              <a:rPr lang="en-US" dirty="0"/>
              <a:t> – custom row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6A86A-11ED-8941-8339-4205D13E8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Custom row/cell in </a:t>
            </a:r>
            <a:r>
              <a:rPr lang="en-US" b="1" dirty="0" err="1"/>
              <a:t>tableview</a:t>
            </a:r>
            <a:endParaRPr lang="en-US" b="1" dirty="0"/>
          </a:p>
          <a:p>
            <a:r>
              <a:rPr lang="en-US" dirty="0"/>
              <a:t>Design the cell in usual way.</a:t>
            </a:r>
            <a:br>
              <a:rPr lang="en-US" dirty="0"/>
            </a:br>
            <a:r>
              <a:rPr lang="en-US" dirty="0"/>
              <a:t>Constraints!</a:t>
            </a:r>
          </a:p>
          <a:p>
            <a:endParaRPr lang="en-US" dirty="0"/>
          </a:p>
          <a:p>
            <a:r>
              <a:rPr lang="en-US" dirty="0"/>
              <a:t>Add a class for the cell</a:t>
            </a:r>
            <a:br>
              <a:rPr lang="en-US" dirty="0"/>
            </a:br>
            <a:r>
              <a:rPr lang="en-US" dirty="0"/>
              <a:t>derived from </a:t>
            </a:r>
            <a:r>
              <a:rPr lang="en-US" dirty="0" err="1"/>
              <a:t>UITableViewCell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 the custom class for cell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E7795-B4D5-4E43-A975-0849DA7C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1D4583-15C4-204C-A4FB-BE4589664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473" y="1418623"/>
            <a:ext cx="2969223" cy="1068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AFAA1A-699D-C248-B656-3980D4867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294" y="2894770"/>
            <a:ext cx="1714500" cy="147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6F72CA-B334-7C40-B56C-42F1E931E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0472" y="2853466"/>
            <a:ext cx="2969224" cy="1514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788B27-E97E-9449-A85D-0E87AC8F5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294" y="4828822"/>
            <a:ext cx="1917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53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1C071-3A2F-F849-BF94-EF7365EA2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TableView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F86B7-614B-5C41-82AC-181C714B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Connect outlets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 new class in </a:t>
            </a:r>
            <a:r>
              <a:rPr lang="en-US" dirty="0" err="1"/>
              <a:t>TableViewController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C6F2-77F7-FD4D-8D5E-8DE1D1E5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3F5CEF-AE8F-E346-B388-A6B4BC943733}"/>
              </a:ext>
            </a:extLst>
          </p:cNvPr>
          <p:cNvSpPr txBox="1"/>
          <p:nvPr/>
        </p:nvSpPr>
        <p:spPr>
          <a:xfrm>
            <a:off x="4691171" y="2031763"/>
            <a:ext cx="4565124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import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UIKit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b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class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PersonTableViewCell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UITableViewCell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@</a:t>
            </a:r>
            <a:r>
              <a:rPr lang="en-US" sz="1200" b="1" dirty="0" err="1">
                <a:solidFill>
                  <a:srgbClr val="9B2393"/>
                </a:solidFill>
                <a:latin typeface="Menlo" panose="020B0609030804020204" pitchFamily="49" charset="0"/>
              </a:rPr>
              <a:t>IBOutlet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weak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b="1" dirty="0" err="1">
                <a:solidFill>
                  <a:srgbClr val="9B2393"/>
                </a:solidFill>
                <a:latin typeface="Menlo" panose="020B0609030804020204" pitchFamily="49" charset="0"/>
              </a:rPr>
              <a:t>var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firstName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UILabel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!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@</a:t>
            </a:r>
            <a:r>
              <a:rPr lang="en-US" sz="1200" b="1" dirty="0" err="1">
                <a:solidFill>
                  <a:srgbClr val="9B2393"/>
                </a:solidFill>
                <a:latin typeface="Menlo" panose="020B0609030804020204" pitchFamily="49" charset="0"/>
              </a:rPr>
              <a:t>IBOutlet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weak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b="1" dirty="0" err="1">
                <a:solidFill>
                  <a:srgbClr val="9B2393"/>
                </a:solidFill>
                <a:latin typeface="Menlo" panose="020B0609030804020204" pitchFamily="49" charset="0"/>
              </a:rPr>
              <a:t>var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lastName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UILabel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!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@</a:t>
            </a:r>
            <a:r>
              <a:rPr lang="en-US" sz="1200" b="1" dirty="0" err="1">
                <a:solidFill>
                  <a:srgbClr val="9B2393"/>
                </a:solidFill>
                <a:latin typeface="Menlo" panose="020B0609030804020204" pitchFamily="49" charset="0"/>
              </a:rPr>
              <a:t>IBOutlet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weak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b="1" dirty="0" err="1">
                <a:solidFill>
                  <a:srgbClr val="9B2393"/>
                </a:solidFill>
                <a:latin typeface="Menlo" panose="020B0609030804020204" pitchFamily="49" charset="0"/>
              </a:rPr>
              <a:t>var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picture: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UIImageView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!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EAA45-CE22-F044-9BD5-8FB5F7F87B7A}"/>
              </a:ext>
            </a:extLst>
          </p:cNvPr>
          <p:cNvSpPr txBox="1"/>
          <p:nvPr/>
        </p:nvSpPr>
        <p:spPr>
          <a:xfrm>
            <a:off x="218461" y="4324411"/>
            <a:ext cx="11755078" cy="21236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override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b="1" dirty="0" err="1">
                <a:solidFill>
                  <a:srgbClr val="9B2393"/>
                </a:solidFill>
                <a:latin typeface="Menlo" panose="020B0609030804020204" pitchFamily="49" charset="0"/>
              </a:rPr>
              <a:t>func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tableView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_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tableView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UITableView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cellForRowAt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indexPath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IndexPath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) -&gt;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UITableViewCell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let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cell =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tableView.</a:t>
            </a:r>
            <a:r>
              <a:rPr lang="en-US" sz="1200" dirty="0" err="1">
                <a:solidFill>
                  <a:srgbClr val="3900A0"/>
                </a:solidFill>
                <a:latin typeface="Menlo" panose="020B0609030804020204" pitchFamily="49" charset="0"/>
              </a:rPr>
              <a:t>dequeueReusableCell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withIdentifier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12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200" dirty="0" err="1">
                <a:solidFill>
                  <a:srgbClr val="C41A16"/>
                </a:solidFill>
                <a:latin typeface="Menlo" panose="020B0609030804020204" pitchFamily="49" charset="0"/>
              </a:rPr>
              <a:t>PersonCell</a:t>
            </a:r>
            <a:r>
              <a:rPr lang="en-US" sz="12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, for: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indexPath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)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as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! </a:t>
            </a:r>
            <a:r>
              <a:rPr lang="en-US" sz="1200" dirty="0" err="1">
                <a:solidFill>
                  <a:srgbClr val="326D74"/>
                </a:solidFill>
                <a:latin typeface="Menlo" panose="020B0609030804020204" pitchFamily="49" charset="0"/>
              </a:rPr>
              <a:t>PersonTableViewCell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00" i="1" dirty="0">
                <a:solidFill>
                  <a:srgbClr val="536579"/>
                </a:solidFill>
                <a:latin typeface="Menlo" panose="020B0609030804020204" pitchFamily="49" charset="0"/>
              </a:rPr>
              <a:t>// Configure the cell...</a:t>
            </a:r>
            <a:endParaRPr lang="en-US" sz="1200" dirty="0">
              <a:solidFill>
                <a:srgbClr val="536579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let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person = </a:t>
            </a:r>
            <a:r>
              <a:rPr lang="en-US" sz="1200" dirty="0">
                <a:solidFill>
                  <a:srgbClr val="326D74"/>
                </a:solidFill>
                <a:latin typeface="Menlo" panose="020B0609030804020204" pitchFamily="49" charset="0"/>
              </a:rPr>
              <a:t>persons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indexPath.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row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cell.</a:t>
            </a:r>
            <a:r>
              <a:rPr lang="en-US" sz="1200" dirty="0" err="1">
                <a:solidFill>
                  <a:srgbClr val="326D74"/>
                </a:solidFill>
                <a:latin typeface="Menlo" panose="020B0609030804020204" pitchFamily="49" charset="0"/>
              </a:rPr>
              <a:t>firstName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.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text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person.</a:t>
            </a:r>
            <a:r>
              <a:rPr lang="en-US" sz="1200" dirty="0" err="1">
                <a:solidFill>
                  <a:srgbClr val="326D74"/>
                </a:solidFill>
                <a:latin typeface="Menlo" panose="020B0609030804020204" pitchFamily="49" charset="0"/>
              </a:rPr>
              <a:t>firstName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cell.</a:t>
            </a:r>
            <a:r>
              <a:rPr lang="en-US" sz="1200" dirty="0" err="1">
                <a:solidFill>
                  <a:srgbClr val="326D74"/>
                </a:solidFill>
                <a:latin typeface="Menlo" panose="020B0609030804020204" pitchFamily="49" charset="0"/>
              </a:rPr>
              <a:t>lastName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.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text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person.</a:t>
            </a:r>
            <a:r>
              <a:rPr lang="en-US" sz="1200" dirty="0" err="1">
                <a:solidFill>
                  <a:srgbClr val="326D74"/>
                </a:solidFill>
                <a:latin typeface="Menlo" panose="020B0609030804020204" pitchFamily="49" charset="0"/>
              </a:rPr>
              <a:t>lastName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cell.</a:t>
            </a:r>
            <a:r>
              <a:rPr lang="en-US" sz="1200" dirty="0" err="1">
                <a:solidFill>
                  <a:srgbClr val="326D74"/>
                </a:solidFill>
                <a:latin typeface="Menlo" panose="020B0609030804020204" pitchFamily="49" charset="0"/>
              </a:rPr>
              <a:t>picture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.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image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US" sz="1200" dirty="0" err="1">
                <a:solidFill>
                  <a:srgbClr val="5C2699"/>
                </a:solidFill>
                <a:latin typeface="Menlo" panose="020B0609030804020204" pitchFamily="49" charset="0"/>
              </a:rPr>
              <a:t>UIImage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(named: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person.</a:t>
            </a:r>
            <a:r>
              <a:rPr lang="en-US" sz="1200" dirty="0" err="1">
                <a:solidFill>
                  <a:srgbClr val="326D74"/>
                </a:solidFill>
                <a:latin typeface="Menlo" panose="020B0609030804020204" pitchFamily="49" charset="0"/>
              </a:rPr>
              <a:t>image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       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    </a:t>
            </a:r>
            <a:r>
              <a:rPr lang="en-US" sz="1200" b="1" dirty="0">
                <a:solidFill>
                  <a:srgbClr val="9B2393"/>
                </a:solidFill>
                <a:latin typeface="Menlo" panose="020B0609030804020204" pitchFamily="49" charset="0"/>
              </a:rPr>
              <a:t>return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cell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    }</a:t>
            </a:r>
          </a:p>
        </p:txBody>
      </p:sp>
    </p:spTree>
    <p:extLst>
      <p:ext uri="{BB962C8B-B14F-4D97-AF65-F5344CB8AC3E}">
        <p14:creationId xmlns:p14="http://schemas.microsoft.com/office/powerpoint/2010/main" val="328427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1C071-3A2F-F849-BF94-EF7365EA2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TableView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F86B7-614B-5C41-82AC-181C714B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C6F2-77F7-FD4D-8D5E-8DE1D1E5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E04EA3-A5BD-3B4F-A118-4480C69E4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398" y="609601"/>
            <a:ext cx="2519500" cy="546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42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1C071-3A2F-F849-BF94-EF7365EA2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TableView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F86B7-614B-5C41-82AC-181C714B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END!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C6F2-77F7-FD4D-8D5E-8DE1D1E5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712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109-F029-3C4E-9E2E-ACA0F154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TableView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6A86A-11ED-8941-8339-4205D13E8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4527466" cy="4195481"/>
          </a:xfrm>
        </p:spPr>
        <p:txBody>
          <a:bodyPr>
            <a:normAutofit/>
          </a:bodyPr>
          <a:lstStyle/>
          <a:p>
            <a:r>
              <a:rPr lang="en-US" dirty="0" err="1"/>
              <a:t>UITableViewController</a:t>
            </a:r>
            <a:endParaRPr lang="en-US" dirty="0"/>
          </a:p>
          <a:p>
            <a:r>
              <a:rPr lang="en-US" dirty="0" err="1"/>
              <a:t>UITableView</a:t>
            </a:r>
            <a:endParaRPr lang="en-US" dirty="0"/>
          </a:p>
          <a:p>
            <a:r>
              <a:rPr lang="en-US" dirty="0" err="1"/>
              <a:t>UITableViewCell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One of the main UI design components in iOS</a:t>
            </a:r>
          </a:p>
          <a:p>
            <a:endParaRPr lang="en-US" dirty="0"/>
          </a:p>
          <a:p>
            <a:r>
              <a:rPr lang="en-US" dirty="0" err="1"/>
              <a:t>RecyclerView</a:t>
            </a:r>
            <a:r>
              <a:rPr lang="en-US" dirty="0"/>
              <a:t> is Android analog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E7795-B4D5-4E43-A975-0849DA7C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57D8F9-A4FC-0A43-848B-BC7B9422D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022" y="1168782"/>
            <a:ext cx="6471923" cy="568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26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109-F029-3C4E-9E2E-ACA0F154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TableView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E7795-B4D5-4E43-A975-0849DA7C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17A53-1786-0048-B605-4DE8F3943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36" y="1378728"/>
            <a:ext cx="10986183" cy="518216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9AA535-55D6-BF42-8438-ED213545D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543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TableView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9EE3FD-288E-414C-A77D-6F9989770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549" y="4213432"/>
            <a:ext cx="2381250" cy="2381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8FB6EA-4AA3-9841-8C6E-782BC9175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122" y="4225656"/>
            <a:ext cx="2356802" cy="2356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345626-867D-044E-A2C5-9DD235040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673" y="1608807"/>
            <a:ext cx="2381251" cy="2381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60CF93-BE1F-2F47-932F-FE822BB77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548" y="1081530"/>
            <a:ext cx="2381251" cy="2932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09D05E-5E43-8046-B204-903CD29F6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606" y="1556728"/>
            <a:ext cx="5871547" cy="502573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BAD2383-CF97-8941-9D1A-25715A157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881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109-F029-3C4E-9E2E-ACA0F154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TableView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6A86A-11ED-8941-8339-4205D13E8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view that presents data using rows arranged in a single column.</a:t>
            </a:r>
          </a:p>
          <a:p>
            <a:endParaRPr lang="en-US" dirty="0"/>
          </a:p>
          <a:p>
            <a:r>
              <a:rPr lang="en-US" dirty="0" err="1"/>
              <a:t>UITableView</a:t>
            </a:r>
            <a:r>
              <a:rPr lang="en-US" dirty="0"/>
              <a:t> can display several predefined row layouts</a:t>
            </a:r>
          </a:p>
          <a:p>
            <a:r>
              <a:rPr lang="en-US" dirty="0"/>
              <a:t>Or you can have totally custom design in every row</a:t>
            </a:r>
          </a:p>
          <a:p>
            <a:r>
              <a:rPr lang="en-US" dirty="0"/>
              <a:t>Supports grouping, drag/drop</a:t>
            </a:r>
          </a:p>
          <a:p>
            <a:r>
              <a:rPr lang="en-US" dirty="0"/>
              <a:t>Header and Footer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E7795-B4D5-4E43-A975-0849DA7C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056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109-F029-3C4E-9E2E-ACA0F154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TableView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6A86A-11ED-8941-8339-4205D13E8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Table views are data driven, normally getting their data from a data source object that you provide. </a:t>
            </a:r>
          </a:p>
          <a:p>
            <a:r>
              <a:rPr lang="en-US" dirty="0"/>
              <a:t>The data source object manages your app’s data and is responsible for creating and configuring the table’s cells. </a:t>
            </a:r>
          </a:p>
          <a:p>
            <a:r>
              <a:rPr lang="en-US" dirty="0"/>
              <a:t>If the content of your table never changes, you can configure that content in your storyboard file instead.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E7795-B4D5-4E43-A975-0849DA7C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700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109-F029-3C4E-9E2E-ACA0F154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</a:t>
            </a:r>
            <a:r>
              <a:rPr lang="en-US" dirty="0" err="1"/>
              <a:t>TableViewCell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6A86A-11ED-8941-8339-4205D13E8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717174"/>
            <a:ext cx="10962643" cy="4195481"/>
          </a:xfrm>
        </p:spPr>
        <p:txBody>
          <a:bodyPr/>
          <a:lstStyle/>
          <a:p>
            <a:r>
              <a:rPr lang="en-US" dirty="0"/>
              <a:t>A </a:t>
            </a:r>
            <a:r>
              <a:rPr lang="en-US" dirty="0" err="1"/>
              <a:t>UITableViewCell</a:t>
            </a:r>
            <a:r>
              <a:rPr lang="en-US" dirty="0"/>
              <a:t> object is a specialized type of view that manages the content of a single table row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E7795-B4D5-4E43-A975-0849DA7C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F77CFA-C3D5-2545-8EF4-30A302EED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85" y="2433817"/>
            <a:ext cx="7626315" cy="438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5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109-F029-3C4E-9E2E-ACA0F154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</a:t>
            </a:r>
            <a:r>
              <a:rPr lang="en-US" dirty="0" err="1"/>
              <a:t>TableView</a:t>
            </a:r>
            <a:r>
              <a:rPr lang="en-US" dirty="0"/>
              <a:t> - static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6A86A-11ED-8941-8339-4205D13E8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Static </a:t>
            </a:r>
            <a:r>
              <a:rPr lang="en-US" b="1" dirty="0" err="1"/>
              <a:t>tableview</a:t>
            </a:r>
            <a:r>
              <a:rPr lang="en-US" b="1" dirty="0"/>
              <a:t> – everything in Storyboard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E7795-B4D5-4E43-A975-0849DA7C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8892F-D512-0F46-B1E5-260A9B26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2649143"/>
            <a:ext cx="1854200" cy="109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589FB7-98B9-A54F-919C-F7F71DECB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783" y="2649143"/>
            <a:ext cx="1892300" cy="1092200"/>
          </a:xfrm>
          <a:prstGeom prst="rect">
            <a:avLst/>
          </a:prstGeom>
        </p:spPr>
      </p:pic>
      <p:sp>
        <p:nvSpPr>
          <p:cNvPr id="8" name="Left Arrow 7">
            <a:extLst>
              <a:ext uri="{FF2B5EF4-FFF2-40B4-BE49-F238E27FC236}">
                <a16:creationId xmlns:a16="http://schemas.microsoft.com/office/drawing/2014/main" id="{67F89B09-1836-6445-9F9E-87249255F9F8}"/>
              </a:ext>
            </a:extLst>
          </p:cNvPr>
          <p:cNvSpPr/>
          <p:nvPr/>
        </p:nvSpPr>
        <p:spPr>
          <a:xfrm>
            <a:off x="4203123" y="2906938"/>
            <a:ext cx="418960" cy="2075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DB823EDB-0BCE-5E48-9CFE-F7113C7A1985}"/>
              </a:ext>
            </a:extLst>
          </p:cNvPr>
          <p:cNvSpPr/>
          <p:nvPr/>
        </p:nvSpPr>
        <p:spPr>
          <a:xfrm>
            <a:off x="4203123" y="3268494"/>
            <a:ext cx="418960" cy="2075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A9690D47-0A37-E348-9F6D-B2FF55B31D02}"/>
              </a:ext>
            </a:extLst>
          </p:cNvPr>
          <p:cNvSpPr/>
          <p:nvPr/>
        </p:nvSpPr>
        <p:spPr>
          <a:xfrm>
            <a:off x="1872743" y="2899254"/>
            <a:ext cx="418960" cy="2075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2D8F78-600C-A34B-9C0A-B442D222E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03" y="4150658"/>
            <a:ext cx="1714500" cy="1244600"/>
          </a:xfrm>
          <a:prstGeom prst="rect">
            <a:avLst/>
          </a:prstGeom>
        </p:spPr>
      </p:pic>
      <p:sp>
        <p:nvSpPr>
          <p:cNvPr id="12" name="Left Arrow 11">
            <a:extLst>
              <a:ext uri="{FF2B5EF4-FFF2-40B4-BE49-F238E27FC236}">
                <a16:creationId xmlns:a16="http://schemas.microsoft.com/office/drawing/2014/main" id="{1E21A9AE-1C67-7A4F-BBE7-EDD6583AE596}"/>
              </a:ext>
            </a:extLst>
          </p:cNvPr>
          <p:cNvSpPr/>
          <p:nvPr/>
        </p:nvSpPr>
        <p:spPr>
          <a:xfrm>
            <a:off x="1932667" y="4481693"/>
            <a:ext cx="418960" cy="2075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EE8C4B-E8E4-4A44-81C8-115566249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380" y="4105871"/>
            <a:ext cx="1879600" cy="889000"/>
          </a:xfrm>
          <a:prstGeom prst="rect">
            <a:avLst/>
          </a:prstGeom>
        </p:spPr>
      </p:pic>
      <p:sp>
        <p:nvSpPr>
          <p:cNvPr id="14" name="Left Arrow 13">
            <a:extLst>
              <a:ext uri="{FF2B5EF4-FFF2-40B4-BE49-F238E27FC236}">
                <a16:creationId xmlns:a16="http://schemas.microsoft.com/office/drawing/2014/main" id="{A82A7BD2-A48F-7246-9DA1-320F86D160DC}"/>
              </a:ext>
            </a:extLst>
          </p:cNvPr>
          <p:cNvSpPr/>
          <p:nvPr/>
        </p:nvSpPr>
        <p:spPr>
          <a:xfrm>
            <a:off x="3860912" y="4591217"/>
            <a:ext cx="418960" cy="2075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564B0350-1231-C44A-A5DE-752BAA2A1053}"/>
              </a:ext>
            </a:extLst>
          </p:cNvPr>
          <p:cNvSpPr/>
          <p:nvPr/>
        </p:nvSpPr>
        <p:spPr>
          <a:xfrm>
            <a:off x="4073020" y="4708121"/>
            <a:ext cx="418960" cy="2075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C6D621-0F9D-F441-AF68-107E92A5C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9680" y="5689383"/>
            <a:ext cx="1892300" cy="825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571372-A4AA-834A-A7F5-5F516510D4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933" y="5689383"/>
            <a:ext cx="1701800" cy="876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EEFC38-44EA-3F47-9ECB-2293313384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7109" y="2632861"/>
            <a:ext cx="1714500" cy="2451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2ADB54-2929-7145-963F-323103DDE2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2389" y="2645371"/>
            <a:ext cx="2476500" cy="2349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9B749C-11A2-144B-8DD1-E66EE572C9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8230" y="2715699"/>
            <a:ext cx="2784282" cy="228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90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109-F029-3C4E-9E2E-ACA0F154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</a:t>
            </a:r>
            <a:r>
              <a:rPr lang="en-US" dirty="0" err="1"/>
              <a:t>TableView</a:t>
            </a:r>
            <a:r>
              <a:rPr lang="en-US" dirty="0"/>
              <a:t> – data in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6A86A-11ED-8941-8339-4205D13E8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Section and row content from code</a:t>
            </a:r>
          </a:p>
          <a:p>
            <a:r>
              <a:rPr lang="en-US" dirty="0"/>
              <a:t>Add new Cocoa Touch Class – subclass of </a:t>
            </a:r>
            <a:r>
              <a:rPr lang="en-US" dirty="0" err="1"/>
              <a:t>UITableViewController</a:t>
            </a:r>
            <a:endParaRPr lang="en-US" dirty="0"/>
          </a:p>
          <a:p>
            <a:r>
              <a:rPr lang="en-US" dirty="0"/>
              <a:t>Set this class as custom class in storyboard for </a:t>
            </a:r>
            <a:r>
              <a:rPr lang="en-US" dirty="0" err="1"/>
              <a:t>TableViewController</a:t>
            </a:r>
            <a:endParaRPr lang="en-US" dirty="0"/>
          </a:p>
          <a:p>
            <a:r>
              <a:rPr lang="en-US" dirty="0"/>
              <a:t>Set </a:t>
            </a:r>
            <a:r>
              <a:rPr lang="en-US" dirty="0" err="1"/>
              <a:t>TableView</a:t>
            </a:r>
            <a:r>
              <a:rPr lang="en-US" dirty="0"/>
              <a:t> properties – Content Dynamic, 1 prototype, Style Plain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E7795-B4D5-4E43-A975-0849DA7C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3E4F0C-43A9-474D-99E8-7EA2AED68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97" y="5245768"/>
            <a:ext cx="2673774" cy="1202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DFFDEE-8314-FC47-926A-E043E5A8B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364" y="5254975"/>
            <a:ext cx="2802825" cy="119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477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8514</TotalTime>
  <Words>429</Words>
  <Application>Microsoft Macintosh PowerPoint</Application>
  <PresentationFormat>Widescreen</PresentationFormat>
  <Paragraphs>168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Century Gothic</vt:lpstr>
      <vt:lpstr>Menlo</vt:lpstr>
      <vt:lpstr>Menlo-Bold</vt:lpstr>
      <vt:lpstr>Menlo-Regular</vt:lpstr>
      <vt:lpstr>Wingdings 3</vt:lpstr>
      <vt:lpstr>Ion</vt:lpstr>
      <vt:lpstr>Native Mobile Applications - ICD0017</vt:lpstr>
      <vt:lpstr>iOS - TableView</vt:lpstr>
      <vt:lpstr>iOS - TableView</vt:lpstr>
      <vt:lpstr>iOS - TableView</vt:lpstr>
      <vt:lpstr>iOS - TableView</vt:lpstr>
      <vt:lpstr>iOS - TableView</vt:lpstr>
      <vt:lpstr>iOS – TableViewCell</vt:lpstr>
      <vt:lpstr>iOS – TableView - static</vt:lpstr>
      <vt:lpstr>iOS – TableView – data in code</vt:lpstr>
      <vt:lpstr>iOS - TableView</vt:lpstr>
      <vt:lpstr>iOS - TableView</vt:lpstr>
      <vt:lpstr>iOS - TableView</vt:lpstr>
      <vt:lpstr>iOS – TableView – array as source</vt:lpstr>
      <vt:lpstr>iOS - TableView</vt:lpstr>
      <vt:lpstr>iOS – TableView – custom row design</vt:lpstr>
      <vt:lpstr>iOS - TableView</vt:lpstr>
      <vt:lpstr>iOS - TableView</vt:lpstr>
      <vt:lpstr>iOS - TableView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Software Development for Android - I397</dc:title>
  <dc:creator>andres käver</dc:creator>
  <cp:lastModifiedBy>Andres Käver</cp:lastModifiedBy>
  <cp:revision>200</cp:revision>
  <dcterms:created xsi:type="dcterms:W3CDTF">2015-10-15T12:35:18Z</dcterms:created>
  <dcterms:modified xsi:type="dcterms:W3CDTF">2019-05-04T06:50:06Z</dcterms:modified>
</cp:coreProperties>
</file>