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8" r:id="rId3"/>
    <p:sldId id="269" r:id="rId4"/>
    <p:sldId id="270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7" r:id="rId13"/>
    <p:sldId id="264" r:id="rId14"/>
    <p:sldId id="265" r:id="rId15"/>
    <p:sldId id="266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1"/>
    <p:restoredTop sz="93646"/>
  </p:normalViewPr>
  <p:slideViewPr>
    <p:cSldViewPr snapToGrid="0" snapToObjects="1">
      <p:cViewPr varScale="1">
        <p:scale>
          <a:sx n="115" d="100"/>
          <a:sy n="115" d="100"/>
        </p:scale>
        <p:origin x="240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/>
              <a:t>3/15/17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/>
              <a:t>3/15/17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/>
              <a:t>3/15/17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/>
              <a:t>3/15/17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/>
              <a:t>3/15/17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/>
              <a:t>3/15/17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/>
              <a:t>3/15/17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/>
              <a:t>3/15/17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/>
              <a:t>3/15/17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/>
              <a:t>3/15/17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/>
              <a:t>3/15/17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/>
              <a:t>3/15/17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/>
              <a:t>3/15/17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/>
              <a:t>3/15/17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/>
              <a:t>3/15/17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/>
              <a:t>3/15/17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/>
              <a:t>3/15/17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/>
              <a:t>3/15/17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812781"/>
            <a:ext cx="9144000" cy="217542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Factory pattern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Unit of  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3058756"/>
            <a:ext cx="9144000" cy="754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5943" y="6406738"/>
            <a:ext cx="6002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Andres Käver, IT </a:t>
            </a:r>
            <a:r>
              <a:rPr lang="et-EE" dirty="0" smtClean="0"/>
              <a:t>College 2016/2017 Spring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13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factory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1697542"/>
            <a:ext cx="6096000" cy="5078313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abstract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latin typeface="Consolas" charset="0"/>
              </a:rPr>
              <a:t>PetFactory</a:t>
            </a:r>
            <a:endParaRPr lang="en-US" dirty="0">
              <a:solidFill>
                <a:srgbClr val="000000"/>
              </a:solidFill>
              <a:latin typeface="Consolas" charset="0"/>
            </a:endParaRPr>
          </a:p>
          <a:p>
            <a:r>
              <a:rPr lang="mr-IN" dirty="0">
                <a:solidFill>
                  <a:srgbClr val="000000"/>
                </a:solidFill>
                <a:latin typeface="Consolas" charset="0"/>
              </a:rPr>
              <a:t>    {</a:t>
            </a:r>
          </a:p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       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abstract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latin typeface="Consolas" charset="0"/>
              </a:rPr>
              <a:t>IDog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charset="0"/>
              </a:rPr>
              <a:t>CreateDog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();</a:t>
            </a:r>
          </a:p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       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abstract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latin typeface="Consolas" charset="0"/>
              </a:rPr>
              <a:t>ICat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charset="0"/>
              </a:rPr>
              <a:t>CreateCat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();</a:t>
            </a:r>
          </a:p>
          <a:p>
            <a:r>
              <a:rPr lang="mr-IN" dirty="0">
                <a:solidFill>
                  <a:srgbClr val="000000"/>
                </a:solidFill>
                <a:latin typeface="Consolas" charset="0"/>
              </a:rPr>
              <a:t>    }</a:t>
            </a:r>
          </a:p>
          <a:p>
            <a:endParaRPr lang="mr-IN" dirty="0">
              <a:solidFill>
                <a:srgbClr val="000000"/>
              </a:solidFill>
              <a:latin typeface="Consolas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latin typeface="Consolas" charset="0"/>
              </a:rPr>
              <a:t>NicePetFactory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: </a:t>
            </a:r>
            <a:r>
              <a:rPr lang="en-US" dirty="0" err="1">
                <a:solidFill>
                  <a:srgbClr val="2B91AF"/>
                </a:solidFill>
                <a:latin typeface="Consolas" charset="0"/>
              </a:rPr>
              <a:t>PetFactory</a:t>
            </a:r>
            <a:endParaRPr lang="en-US" dirty="0">
              <a:solidFill>
                <a:srgbClr val="000000"/>
              </a:solidFill>
              <a:latin typeface="Consolas" charset="0"/>
            </a:endParaRPr>
          </a:p>
          <a:p>
            <a:r>
              <a:rPr lang="mr-IN" dirty="0">
                <a:solidFill>
                  <a:srgbClr val="000000"/>
                </a:solidFill>
                <a:latin typeface="Consolas" charset="0"/>
              </a:rPr>
              <a:t>    {</a:t>
            </a:r>
          </a:p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       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override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latin typeface="Consolas" charset="0"/>
              </a:rPr>
              <a:t>IDog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charset="0"/>
              </a:rPr>
              <a:t>CreateDog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()</a:t>
            </a:r>
          </a:p>
          <a:p>
            <a:r>
              <a:rPr lang="mr-IN" dirty="0">
                <a:solidFill>
                  <a:srgbClr val="000000"/>
                </a:solidFill>
                <a:latin typeface="Consolas" charset="0"/>
              </a:rPr>
              <a:t>        {</a:t>
            </a:r>
          </a:p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           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latin typeface="Consolas" charset="0"/>
              </a:rPr>
              <a:t>DogLabrador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();</a:t>
            </a:r>
          </a:p>
          <a:p>
            <a:r>
              <a:rPr lang="mr-IN" dirty="0">
                <a:solidFill>
                  <a:srgbClr val="000000"/>
                </a:solidFill>
                <a:latin typeface="Consolas" charset="0"/>
              </a:rPr>
              <a:t>        }</a:t>
            </a:r>
          </a:p>
          <a:p>
            <a:endParaRPr lang="mr-IN" dirty="0">
              <a:solidFill>
                <a:srgbClr val="000000"/>
              </a:solidFill>
              <a:latin typeface="Consolas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       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override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latin typeface="Consolas" charset="0"/>
              </a:rPr>
              <a:t>ICat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charset="0"/>
              </a:rPr>
              <a:t>CreateCat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()</a:t>
            </a:r>
          </a:p>
          <a:p>
            <a:r>
              <a:rPr lang="mr-IN" dirty="0">
                <a:solidFill>
                  <a:srgbClr val="000000"/>
                </a:solidFill>
                <a:latin typeface="Consolas" charset="0"/>
              </a:rPr>
              <a:t>        {</a:t>
            </a:r>
          </a:p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           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latin typeface="Consolas" charset="0"/>
              </a:rPr>
              <a:t>WhiteCat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();</a:t>
            </a:r>
          </a:p>
          <a:p>
            <a:r>
              <a:rPr lang="mr-IN" dirty="0">
                <a:solidFill>
                  <a:srgbClr val="000000"/>
                </a:solidFill>
                <a:latin typeface="Consolas" charset="0"/>
              </a:rPr>
              <a:t>        }</a:t>
            </a:r>
          </a:p>
          <a:p>
            <a:r>
              <a:rPr lang="mr-IN" dirty="0">
                <a:solidFill>
                  <a:srgbClr val="000000"/>
                </a:solidFill>
                <a:latin typeface="Consolas" charset="0"/>
              </a:rPr>
              <a:t>    </a:t>
            </a:r>
            <a:r>
              <a:rPr lang="mr-IN" dirty="0" smtClean="0">
                <a:solidFill>
                  <a:srgbClr val="000000"/>
                </a:solidFill>
                <a:latin typeface="Consolas" charset="0"/>
              </a:rPr>
              <a:t>}</a:t>
            </a:r>
            <a:endParaRPr lang="mr-IN" dirty="0">
              <a:solidFill>
                <a:srgbClr val="000000"/>
              </a:solidFill>
              <a:latin typeface="Consolas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0" y="1697542"/>
            <a:ext cx="6096000" cy="3416320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latin typeface="Consolas" charset="0"/>
              </a:rPr>
              <a:t>BadPetFactory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: </a:t>
            </a:r>
            <a:r>
              <a:rPr lang="en-US" dirty="0" err="1">
                <a:solidFill>
                  <a:srgbClr val="2B91AF"/>
                </a:solidFill>
                <a:latin typeface="Consolas" charset="0"/>
              </a:rPr>
              <a:t>PetFactory</a:t>
            </a:r>
            <a:endParaRPr lang="en-US" dirty="0">
              <a:solidFill>
                <a:srgbClr val="000000"/>
              </a:solidFill>
              <a:latin typeface="Consolas" charset="0"/>
            </a:endParaRPr>
          </a:p>
          <a:p>
            <a:r>
              <a:rPr lang="mr-IN" dirty="0">
                <a:solidFill>
                  <a:srgbClr val="000000"/>
                </a:solidFill>
                <a:latin typeface="Consolas" charset="0"/>
              </a:rPr>
              <a:t>    {</a:t>
            </a:r>
          </a:p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       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override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latin typeface="Consolas" charset="0"/>
              </a:rPr>
              <a:t>IDog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charset="0"/>
              </a:rPr>
              <a:t>CreateDog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()</a:t>
            </a:r>
          </a:p>
          <a:p>
            <a:r>
              <a:rPr lang="mr-IN" dirty="0">
                <a:solidFill>
                  <a:srgbClr val="000000"/>
                </a:solidFill>
                <a:latin typeface="Consolas" charset="0"/>
              </a:rPr>
              <a:t>        {</a:t>
            </a:r>
          </a:p>
          <a:p>
            <a:r>
              <a:rPr lang="mr-IN" dirty="0">
                <a:solidFill>
                  <a:srgbClr val="000000"/>
                </a:solidFill>
                <a:latin typeface="Consolas" charset="0"/>
              </a:rPr>
              <a:t>            </a:t>
            </a:r>
            <a:r>
              <a:rPr lang="mr-IN" dirty="0" err="1">
                <a:solidFill>
                  <a:srgbClr val="0000FF"/>
                </a:solidFill>
                <a:latin typeface="Consolas" charset="0"/>
              </a:rPr>
              <a:t>return</a:t>
            </a:r>
            <a:r>
              <a:rPr lang="mr-IN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mr-IN" dirty="0" err="1">
                <a:solidFill>
                  <a:srgbClr val="0000FF"/>
                </a:solidFill>
                <a:latin typeface="Consolas" charset="0"/>
              </a:rPr>
              <a:t>new</a:t>
            </a:r>
            <a:r>
              <a:rPr lang="mr-IN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mr-IN" dirty="0" err="1">
                <a:solidFill>
                  <a:srgbClr val="2B91AF"/>
                </a:solidFill>
                <a:latin typeface="Consolas" charset="0"/>
              </a:rPr>
              <a:t>DogPoodle</a:t>
            </a:r>
            <a:r>
              <a:rPr lang="mr-IN" dirty="0">
                <a:solidFill>
                  <a:srgbClr val="000000"/>
                </a:solidFill>
                <a:latin typeface="Consolas" charset="0"/>
              </a:rPr>
              <a:t>();</a:t>
            </a:r>
          </a:p>
          <a:p>
            <a:r>
              <a:rPr lang="mr-IN" dirty="0">
                <a:solidFill>
                  <a:srgbClr val="000000"/>
                </a:solidFill>
                <a:latin typeface="Consolas" charset="0"/>
              </a:rPr>
              <a:t>        }</a:t>
            </a:r>
          </a:p>
          <a:p>
            <a:endParaRPr lang="mr-IN" dirty="0">
              <a:solidFill>
                <a:srgbClr val="000000"/>
              </a:solidFill>
              <a:latin typeface="Consolas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       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override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latin typeface="Consolas" charset="0"/>
              </a:rPr>
              <a:t>ICat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charset="0"/>
              </a:rPr>
              <a:t>CreateCat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()</a:t>
            </a:r>
          </a:p>
          <a:p>
            <a:r>
              <a:rPr lang="mr-IN" dirty="0">
                <a:solidFill>
                  <a:srgbClr val="000000"/>
                </a:solidFill>
                <a:latin typeface="Consolas" charset="0"/>
              </a:rPr>
              <a:t>        {</a:t>
            </a:r>
          </a:p>
          <a:p>
            <a:r>
              <a:rPr lang="mr-IN" dirty="0">
                <a:solidFill>
                  <a:srgbClr val="000000"/>
                </a:solidFill>
                <a:latin typeface="Consolas" charset="0"/>
              </a:rPr>
              <a:t>            </a:t>
            </a:r>
            <a:r>
              <a:rPr lang="mr-IN" dirty="0" err="1">
                <a:solidFill>
                  <a:srgbClr val="0000FF"/>
                </a:solidFill>
                <a:latin typeface="Consolas" charset="0"/>
              </a:rPr>
              <a:t>return</a:t>
            </a:r>
            <a:r>
              <a:rPr lang="mr-IN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mr-IN" dirty="0" err="1">
                <a:solidFill>
                  <a:srgbClr val="0000FF"/>
                </a:solidFill>
                <a:latin typeface="Consolas" charset="0"/>
              </a:rPr>
              <a:t>new</a:t>
            </a:r>
            <a:r>
              <a:rPr lang="mr-IN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mr-IN" dirty="0" err="1">
                <a:solidFill>
                  <a:srgbClr val="2B91AF"/>
                </a:solidFill>
                <a:latin typeface="Consolas" charset="0"/>
              </a:rPr>
              <a:t>BlackCat</a:t>
            </a:r>
            <a:r>
              <a:rPr lang="mr-IN" dirty="0">
                <a:solidFill>
                  <a:srgbClr val="000000"/>
                </a:solidFill>
                <a:latin typeface="Consolas" charset="0"/>
              </a:rPr>
              <a:t>();</a:t>
            </a:r>
          </a:p>
          <a:p>
            <a:r>
              <a:rPr lang="mr-IN" dirty="0">
                <a:solidFill>
                  <a:srgbClr val="000000"/>
                </a:solidFill>
                <a:latin typeface="Consolas" charset="0"/>
              </a:rPr>
              <a:t>        }</a:t>
            </a:r>
          </a:p>
          <a:p>
            <a:r>
              <a:rPr lang="mr-IN" dirty="0">
                <a:solidFill>
                  <a:srgbClr val="000000"/>
                </a:solidFill>
                <a:latin typeface="Consolas" charset="0"/>
              </a:rPr>
              <a:t>  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0842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factory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1502688"/>
            <a:ext cx="6096000" cy="5355312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latin typeface="Consolas" charset="0"/>
              </a:rPr>
              <a:t>PetOwner</a:t>
            </a:r>
            <a:endParaRPr lang="en-US" dirty="0">
              <a:solidFill>
                <a:srgbClr val="000000"/>
              </a:solidFill>
              <a:latin typeface="Consolas" charset="0"/>
            </a:endParaRPr>
          </a:p>
          <a:p>
            <a:r>
              <a:rPr lang="mr-IN" dirty="0">
                <a:solidFill>
                  <a:srgbClr val="000000"/>
                </a:solidFill>
                <a:latin typeface="Consolas" charset="0"/>
              </a:rPr>
              <a:t>    {</a:t>
            </a:r>
          </a:p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       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private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charset="0"/>
              </a:rPr>
              <a:t>readonly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latin typeface="Consolas" charset="0"/>
              </a:rPr>
              <a:t>IDog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_dog;</a:t>
            </a:r>
          </a:p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       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private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charset="0"/>
              </a:rPr>
              <a:t>readonly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latin typeface="Consolas" charset="0"/>
              </a:rPr>
              <a:t>ICat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_cat;</a:t>
            </a:r>
          </a:p>
          <a:p>
            <a:endParaRPr lang="en-US" dirty="0">
              <a:solidFill>
                <a:srgbClr val="000000"/>
              </a:solidFill>
              <a:latin typeface="Consolas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       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charset="0"/>
              </a:rPr>
              <a:t>PetOwner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(</a:t>
            </a:r>
            <a:r>
              <a:rPr lang="en-US" dirty="0" err="1">
                <a:solidFill>
                  <a:srgbClr val="2B91AF"/>
                </a:solidFill>
                <a:latin typeface="Consolas" charset="0"/>
              </a:rPr>
              <a:t>PetFactory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factory)</a:t>
            </a:r>
          </a:p>
          <a:p>
            <a:r>
              <a:rPr lang="mr-IN" dirty="0">
                <a:solidFill>
                  <a:srgbClr val="000000"/>
                </a:solidFill>
                <a:latin typeface="Consolas" charset="0"/>
              </a:rPr>
              <a:t>        {</a:t>
            </a:r>
          </a:p>
          <a:p>
            <a:r>
              <a:rPr lang="mr-IN" dirty="0">
                <a:solidFill>
                  <a:srgbClr val="000000"/>
                </a:solidFill>
                <a:latin typeface="Consolas" charset="0"/>
              </a:rPr>
              <a:t>            _</a:t>
            </a:r>
            <a:r>
              <a:rPr lang="mr-IN" dirty="0" err="1">
                <a:solidFill>
                  <a:srgbClr val="000000"/>
                </a:solidFill>
                <a:latin typeface="Consolas" charset="0"/>
              </a:rPr>
              <a:t>dog</a:t>
            </a:r>
            <a:r>
              <a:rPr lang="mr-IN" dirty="0">
                <a:solidFill>
                  <a:srgbClr val="000000"/>
                </a:solidFill>
                <a:latin typeface="Consolas" charset="0"/>
              </a:rPr>
              <a:t> = </a:t>
            </a:r>
            <a:r>
              <a:rPr lang="mr-IN" dirty="0" err="1">
                <a:solidFill>
                  <a:srgbClr val="000000"/>
                </a:solidFill>
                <a:latin typeface="Consolas" charset="0"/>
              </a:rPr>
              <a:t>factory.CreateDog</a:t>
            </a:r>
            <a:r>
              <a:rPr lang="mr-IN" dirty="0">
                <a:solidFill>
                  <a:srgbClr val="000000"/>
                </a:solidFill>
                <a:latin typeface="Consolas" charset="0"/>
              </a:rPr>
              <a:t>();</a:t>
            </a:r>
          </a:p>
          <a:p>
            <a:r>
              <a:rPr lang="mr-IN" dirty="0">
                <a:solidFill>
                  <a:srgbClr val="000000"/>
                </a:solidFill>
                <a:latin typeface="Consolas" charset="0"/>
              </a:rPr>
              <a:t>            _</a:t>
            </a:r>
            <a:r>
              <a:rPr lang="mr-IN" dirty="0" err="1">
                <a:solidFill>
                  <a:srgbClr val="000000"/>
                </a:solidFill>
                <a:latin typeface="Consolas" charset="0"/>
              </a:rPr>
              <a:t>cat</a:t>
            </a:r>
            <a:r>
              <a:rPr lang="mr-IN" dirty="0">
                <a:solidFill>
                  <a:srgbClr val="000000"/>
                </a:solidFill>
                <a:latin typeface="Consolas" charset="0"/>
              </a:rPr>
              <a:t> = </a:t>
            </a:r>
            <a:r>
              <a:rPr lang="mr-IN" dirty="0" err="1">
                <a:solidFill>
                  <a:srgbClr val="000000"/>
                </a:solidFill>
                <a:latin typeface="Consolas" charset="0"/>
              </a:rPr>
              <a:t>factory.CreateCat</a:t>
            </a:r>
            <a:r>
              <a:rPr lang="mr-IN" dirty="0">
                <a:solidFill>
                  <a:srgbClr val="000000"/>
                </a:solidFill>
                <a:latin typeface="Consolas" charset="0"/>
              </a:rPr>
              <a:t>();</a:t>
            </a:r>
          </a:p>
          <a:p>
            <a:r>
              <a:rPr lang="mr-IN" dirty="0">
                <a:solidFill>
                  <a:srgbClr val="000000"/>
                </a:solidFill>
                <a:latin typeface="Consolas" charset="0"/>
              </a:rPr>
              <a:t>        }</a:t>
            </a:r>
          </a:p>
          <a:p>
            <a:endParaRPr lang="mr-IN" dirty="0">
              <a:solidFill>
                <a:srgbClr val="000000"/>
              </a:solidFill>
              <a:latin typeface="Consolas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       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charset="0"/>
              </a:rPr>
              <a:t>ListPets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()</a:t>
            </a:r>
          </a:p>
          <a:p>
            <a:r>
              <a:rPr lang="mr-IN" dirty="0">
                <a:solidFill>
                  <a:srgbClr val="000000"/>
                </a:solidFill>
                <a:latin typeface="Consolas" charset="0"/>
              </a:rPr>
              <a:t>        {</a:t>
            </a:r>
          </a:p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            </a:t>
            </a:r>
            <a:r>
              <a:rPr lang="en-US" dirty="0" err="1">
                <a:solidFill>
                  <a:srgbClr val="2B91AF"/>
                </a:solidFill>
                <a:latin typeface="Consolas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charset="0"/>
              </a:rPr>
              <a:t>.WriteLine</a:t>
            </a:r>
            <a:r>
              <a:rPr lang="en-US" dirty="0" smtClean="0">
                <a:solidFill>
                  <a:srgbClr val="000000"/>
                </a:solidFill>
                <a:latin typeface="Consolas" charset="0"/>
              </a:rPr>
              <a:t>(</a:t>
            </a:r>
          </a:p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Consolas" charset="0"/>
              </a:rPr>
              <a:t>			value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: _</a:t>
            </a:r>
            <a:r>
              <a:rPr lang="en-US" dirty="0" err="1">
                <a:solidFill>
                  <a:srgbClr val="000000"/>
                </a:solidFill>
                <a:latin typeface="Consolas" charset="0"/>
              </a:rPr>
              <a:t>dog.GetBreed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            </a:t>
            </a:r>
            <a:r>
              <a:rPr lang="en-US" dirty="0" err="1">
                <a:solidFill>
                  <a:srgbClr val="2B91AF"/>
                </a:solidFill>
                <a:latin typeface="Consolas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charset="0"/>
              </a:rPr>
              <a:t>.WriteLine</a:t>
            </a:r>
            <a:r>
              <a:rPr lang="en-US" dirty="0" smtClean="0">
                <a:solidFill>
                  <a:srgbClr val="000000"/>
                </a:solidFill>
                <a:latin typeface="Consolas" charset="0"/>
              </a:rPr>
              <a:t>(</a:t>
            </a:r>
          </a:p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Consolas" charset="0"/>
              </a:rPr>
              <a:t>			value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: _</a:t>
            </a:r>
            <a:r>
              <a:rPr lang="en-US" dirty="0" err="1">
                <a:solidFill>
                  <a:srgbClr val="000000"/>
                </a:solidFill>
                <a:latin typeface="Consolas" charset="0"/>
              </a:rPr>
              <a:t>cat.GetColor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);</a:t>
            </a:r>
          </a:p>
          <a:p>
            <a:r>
              <a:rPr lang="mr-IN" dirty="0">
                <a:solidFill>
                  <a:srgbClr val="000000"/>
                </a:solidFill>
                <a:latin typeface="Consolas" charset="0"/>
              </a:rPr>
              <a:t>        }</a:t>
            </a:r>
          </a:p>
          <a:p>
            <a:r>
              <a:rPr lang="mr-IN" dirty="0">
                <a:solidFill>
                  <a:srgbClr val="000000"/>
                </a:solidFill>
                <a:latin typeface="Consolas" charset="0"/>
              </a:rPr>
              <a:t>    }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096000" y="2056686"/>
            <a:ext cx="6096000" cy="4801314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charset="0"/>
              </a:rPr>
              <a:t>Program</a:t>
            </a:r>
            <a:endParaRPr lang="en-US" dirty="0">
              <a:solidFill>
                <a:srgbClr val="000000"/>
              </a:solidFill>
              <a:latin typeface="Consolas" charset="0"/>
            </a:endParaRPr>
          </a:p>
          <a:p>
            <a:r>
              <a:rPr lang="mr-IN" dirty="0">
                <a:solidFill>
                  <a:srgbClr val="000000"/>
                </a:solidFill>
                <a:latin typeface="Consolas" charset="0"/>
              </a:rPr>
              <a:t>    {</a:t>
            </a:r>
          </a:p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       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Main(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[] </a:t>
            </a:r>
            <a:r>
              <a:rPr lang="en-US" dirty="0" err="1">
                <a:solidFill>
                  <a:srgbClr val="000000"/>
                </a:solidFill>
                <a:latin typeface="Consolas" charset="0"/>
              </a:rPr>
              <a:t>args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)</a:t>
            </a:r>
          </a:p>
          <a:p>
            <a:r>
              <a:rPr lang="mr-IN" dirty="0">
                <a:solidFill>
                  <a:srgbClr val="000000"/>
                </a:solidFill>
                <a:latin typeface="Consolas" charset="0"/>
              </a:rPr>
              <a:t>        {</a:t>
            </a:r>
          </a:p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            </a:t>
            </a:r>
            <a:r>
              <a:rPr lang="en-US" dirty="0" err="1">
                <a:solidFill>
                  <a:srgbClr val="2B91AF"/>
                </a:solidFill>
                <a:latin typeface="Consolas" charset="0"/>
              </a:rPr>
              <a:t>PetFactory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factory = </a:t>
            </a:r>
            <a:endParaRPr lang="en-US" dirty="0" smtClean="0">
              <a:solidFill>
                <a:srgbClr val="000000"/>
              </a:solidFill>
              <a:latin typeface="Consolas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Consolas" charset="0"/>
              </a:rPr>
              <a:t>			</a:t>
            </a:r>
            <a:r>
              <a:rPr lang="en-US" dirty="0" smtClean="0">
                <a:solidFill>
                  <a:srgbClr val="0000FF"/>
                </a:solidFill>
                <a:latin typeface="Consolas" charset="0"/>
              </a:rPr>
              <a:t>new </a:t>
            </a:r>
            <a:r>
              <a:rPr lang="en-US" dirty="0" err="1" smtClean="0">
                <a:solidFill>
                  <a:srgbClr val="2B91AF"/>
                </a:solidFill>
                <a:latin typeface="Consolas" charset="0"/>
              </a:rPr>
              <a:t>BadPetFactory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();</a:t>
            </a:r>
          </a:p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            </a:t>
            </a:r>
            <a:r>
              <a:rPr lang="en-US" dirty="0" err="1">
                <a:solidFill>
                  <a:srgbClr val="2B91AF"/>
                </a:solidFill>
                <a:latin typeface="Consolas" charset="0"/>
              </a:rPr>
              <a:t>PetOwner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owner = </a:t>
            </a:r>
            <a:endParaRPr lang="en-US" dirty="0" smtClean="0">
              <a:solidFill>
                <a:srgbClr val="000000"/>
              </a:solidFill>
              <a:latin typeface="Consolas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Consolas" charset="0"/>
              </a:rPr>
              <a:t>			</a:t>
            </a:r>
            <a:r>
              <a:rPr lang="en-US" dirty="0" smtClean="0">
                <a:solidFill>
                  <a:srgbClr val="0000FF"/>
                </a:solidFill>
                <a:latin typeface="Consolas" charset="0"/>
              </a:rPr>
              <a:t>new</a:t>
            </a:r>
            <a:r>
              <a:rPr lang="en-US" dirty="0" smtClean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latin typeface="Consolas" charset="0"/>
              </a:rPr>
              <a:t>PetOwner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(factory: factory);</a:t>
            </a:r>
          </a:p>
          <a:p>
            <a:r>
              <a:rPr lang="mr-IN" dirty="0">
                <a:solidFill>
                  <a:srgbClr val="000000"/>
                </a:solidFill>
                <a:latin typeface="Consolas" charset="0"/>
              </a:rPr>
              <a:t>            </a:t>
            </a:r>
            <a:r>
              <a:rPr lang="et-EE" dirty="0" smtClean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mr-IN" dirty="0" err="1" smtClean="0">
                <a:solidFill>
                  <a:srgbClr val="000000"/>
                </a:solidFill>
                <a:latin typeface="Consolas" charset="0"/>
              </a:rPr>
              <a:t>owner.ListPets</a:t>
            </a:r>
            <a:r>
              <a:rPr lang="mr-IN" dirty="0">
                <a:solidFill>
                  <a:srgbClr val="000000"/>
                </a:solidFill>
                <a:latin typeface="Consolas" charset="0"/>
              </a:rPr>
              <a:t>();</a:t>
            </a:r>
          </a:p>
          <a:p>
            <a:endParaRPr lang="mr-IN" dirty="0">
              <a:solidFill>
                <a:srgbClr val="000000"/>
              </a:solidFill>
              <a:latin typeface="Consolas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            factory = </a:t>
            </a:r>
            <a:endParaRPr lang="en-US" dirty="0" smtClean="0">
              <a:solidFill>
                <a:srgbClr val="000000"/>
              </a:solidFill>
              <a:latin typeface="Consolas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Consolas" charset="0"/>
              </a:rPr>
              <a:t>			</a:t>
            </a:r>
            <a:r>
              <a:rPr lang="en-US" dirty="0" smtClean="0">
                <a:solidFill>
                  <a:srgbClr val="0000FF"/>
                </a:solidFill>
                <a:latin typeface="Consolas" charset="0"/>
              </a:rPr>
              <a:t>new</a:t>
            </a:r>
            <a:r>
              <a:rPr lang="en-US" dirty="0" smtClean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latin typeface="Consolas" charset="0"/>
              </a:rPr>
              <a:t>NicePetFactory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();</a:t>
            </a:r>
          </a:p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            owner = </a:t>
            </a:r>
            <a:endParaRPr lang="en-US" dirty="0" smtClean="0">
              <a:solidFill>
                <a:srgbClr val="000000"/>
              </a:solidFill>
              <a:latin typeface="Consolas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Consolas" charset="0"/>
              </a:rPr>
              <a:t>			</a:t>
            </a:r>
            <a:r>
              <a:rPr lang="en-US" dirty="0" smtClean="0">
                <a:solidFill>
                  <a:srgbClr val="0000FF"/>
                </a:solidFill>
                <a:latin typeface="Consolas" charset="0"/>
              </a:rPr>
              <a:t>new</a:t>
            </a:r>
            <a:r>
              <a:rPr lang="en-US" dirty="0" smtClean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latin typeface="Consolas" charset="0"/>
              </a:rPr>
              <a:t>PetOwner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(factory: factory);</a:t>
            </a:r>
          </a:p>
          <a:p>
            <a:r>
              <a:rPr lang="mr-IN" dirty="0">
                <a:solidFill>
                  <a:srgbClr val="000000"/>
                </a:solidFill>
                <a:latin typeface="Consolas" charset="0"/>
              </a:rPr>
              <a:t>            </a:t>
            </a:r>
            <a:r>
              <a:rPr lang="mr-IN" dirty="0" err="1">
                <a:solidFill>
                  <a:srgbClr val="000000"/>
                </a:solidFill>
                <a:latin typeface="Consolas" charset="0"/>
              </a:rPr>
              <a:t>owner.ListPets</a:t>
            </a:r>
            <a:r>
              <a:rPr lang="mr-IN" dirty="0">
                <a:solidFill>
                  <a:srgbClr val="000000"/>
                </a:solidFill>
                <a:latin typeface="Consolas" charset="0"/>
              </a:rPr>
              <a:t>();</a:t>
            </a:r>
          </a:p>
          <a:p>
            <a:r>
              <a:rPr lang="mr-IN" dirty="0">
                <a:solidFill>
                  <a:srgbClr val="000000"/>
                </a:solidFill>
                <a:latin typeface="Consolas" charset="0"/>
              </a:rPr>
              <a:t>        }</a:t>
            </a:r>
          </a:p>
          <a:p>
            <a:r>
              <a:rPr lang="mr-IN" dirty="0">
                <a:solidFill>
                  <a:srgbClr val="000000"/>
                </a:solidFill>
                <a:latin typeface="Consolas" charset="0"/>
              </a:rPr>
              <a:t>  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2974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Locator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Variation of Factory pattern</a:t>
            </a:r>
          </a:p>
          <a:p>
            <a:r>
              <a:rPr lang="en-US" dirty="0" err="1" smtClean="0"/>
              <a:t>Metaexample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var</a:t>
            </a:r>
            <a:r>
              <a:rPr lang="en-US" dirty="0" smtClean="0"/>
              <a:t> foo = </a:t>
            </a:r>
            <a:r>
              <a:rPr lang="en-US" dirty="0" err="1" smtClean="0"/>
              <a:t>ServiceLocator</a:t>
            </a:r>
            <a:r>
              <a:rPr lang="en-US" dirty="0" smtClean="0"/>
              <a:t>&lt;</a:t>
            </a:r>
            <a:r>
              <a:rPr lang="en-US" dirty="0" err="1" smtClean="0"/>
              <a:t>IFoo</a:t>
            </a:r>
            <a:r>
              <a:rPr lang="en-US" dirty="0" smtClean="0"/>
              <a:t>&gt;();</a:t>
            </a:r>
            <a:br>
              <a:rPr lang="en-US" dirty="0" smtClean="0"/>
            </a:br>
            <a:r>
              <a:rPr lang="en-US" dirty="0" err="1" smtClean="0"/>
              <a:t>var</a:t>
            </a:r>
            <a:r>
              <a:rPr lang="en-US" dirty="0" smtClean="0"/>
              <a:t> bar = </a:t>
            </a:r>
            <a:r>
              <a:rPr lang="en-US" dirty="0" err="1" smtClean="0"/>
              <a:t>ServiceLocator</a:t>
            </a:r>
            <a:r>
              <a:rPr lang="en-US" dirty="0" smtClean="0"/>
              <a:t>&lt;</a:t>
            </a:r>
            <a:r>
              <a:rPr lang="en-US" dirty="0" err="1" smtClean="0"/>
              <a:t>IBar</a:t>
            </a:r>
            <a:r>
              <a:rPr lang="en-US" dirty="0" smtClean="0"/>
              <a:t>&gt;()</a:t>
            </a:r>
          </a:p>
          <a:p>
            <a:r>
              <a:rPr lang="en-US" dirty="0" smtClean="0"/>
              <a:t>Inputs are not limited </a:t>
            </a:r>
            <a:r>
              <a:rPr lang="mr-IN" dirty="0" smtClean="0"/>
              <a:t>–</a:t>
            </a:r>
            <a:r>
              <a:rPr lang="en-US" dirty="0" smtClean="0"/>
              <a:t> impossible to test (usually only one Service Locator for whole program </a:t>
            </a:r>
            <a:r>
              <a:rPr lang="mr-IN" dirty="0" smtClean="0"/>
              <a:t>–</a:t>
            </a:r>
            <a:r>
              <a:rPr lang="en-US" smtClean="0"/>
              <a:t> singleton)</a:t>
            </a:r>
            <a:endParaRPr lang="en-US" dirty="0" smtClean="0"/>
          </a:p>
          <a:p>
            <a:r>
              <a:rPr lang="en-US" dirty="0" smtClean="0"/>
              <a:t>Anti-</a:t>
            </a:r>
            <a:r>
              <a:rPr lang="en-US" dirty="0" err="1" smtClean="0"/>
              <a:t>patern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using service locator in the middle of the code hides dependencies (not exposing them through constructor)</a:t>
            </a:r>
          </a:p>
          <a:p>
            <a:r>
              <a:rPr lang="en-US" dirty="0" smtClean="0"/>
              <a:t>Breaks SOLID principles</a:t>
            </a:r>
          </a:p>
        </p:txBody>
      </p:sp>
    </p:spTree>
    <p:extLst>
      <p:ext uri="{BB962C8B-B14F-4D97-AF65-F5344CB8AC3E}">
        <p14:creationId xmlns:p14="http://schemas.microsoft.com/office/powerpoint/2010/main" val="3766665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of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Effective access to data</a:t>
            </a:r>
          </a:p>
          <a:p>
            <a:r>
              <a:rPr lang="en-US" dirty="0" smtClean="0"/>
              <a:t>Conflict handling</a:t>
            </a:r>
          </a:p>
          <a:p>
            <a:r>
              <a:rPr lang="en-US" dirty="0" smtClean="0"/>
              <a:t>Transaction handling</a:t>
            </a:r>
          </a:p>
          <a:p>
            <a:r>
              <a:rPr lang="en-US" dirty="0" smtClean="0"/>
              <a:t>Atomic save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415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Logical transaction inside business logic</a:t>
            </a:r>
            <a:br>
              <a:rPr lang="en-US" dirty="0"/>
            </a:br>
            <a:r>
              <a:rPr lang="en-US" dirty="0"/>
              <a:t>Client, invoice, products, taxes, warehouse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dirty="0" smtClean="0"/>
              <a:t>billing</a:t>
            </a:r>
          </a:p>
          <a:p>
            <a:r>
              <a:rPr lang="en-US" dirty="0" smtClean="0"/>
              <a:t>Business </a:t>
            </a:r>
            <a:r>
              <a:rPr lang="en-US" dirty="0"/>
              <a:t>logic will modify several entities and </a:t>
            </a:r>
            <a:r>
              <a:rPr lang="en-US" dirty="0" smtClean="0"/>
              <a:t>inform </a:t>
            </a:r>
            <a:r>
              <a:rPr lang="en-US" dirty="0" err="1" smtClean="0"/>
              <a:t>UoW</a:t>
            </a:r>
            <a:r>
              <a:rPr lang="en-US" dirty="0" smtClean="0"/>
              <a:t> that work is done</a:t>
            </a:r>
          </a:p>
          <a:p>
            <a:r>
              <a:rPr lang="en-US" dirty="0" err="1" smtClean="0"/>
              <a:t>UoW</a:t>
            </a:r>
            <a:r>
              <a:rPr lang="en-US" dirty="0" smtClean="0"/>
              <a:t> makes an atomic save, business logic does not have to worry about implementation details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2027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Usually </a:t>
            </a:r>
            <a:r>
              <a:rPr lang="en-US" dirty="0" err="1" smtClean="0"/>
              <a:t>UoW</a:t>
            </a:r>
            <a:r>
              <a:rPr lang="en-US" dirty="0" smtClean="0"/>
              <a:t> provider is not used directly</a:t>
            </a:r>
          </a:p>
          <a:p>
            <a:r>
              <a:rPr lang="en-US" dirty="0" smtClean="0"/>
              <a:t>Interface</a:t>
            </a:r>
          </a:p>
          <a:p>
            <a:r>
              <a:rPr lang="en-US" dirty="0" smtClean="0"/>
              <a:t>Repo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619188" y="3525395"/>
            <a:ext cx="8351835" cy="289310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interface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14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IStudentUow</a:t>
            </a:r>
            <a:endParaRPr lang="et-EE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{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sz="14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//save pending changes to the data store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t-EE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Commit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sz="14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en-US" sz="14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repositories,</a:t>
            </a:r>
            <a:r>
              <a:rPr lang="et-EE" sz="14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standard</a:t>
            </a:r>
            <a:br>
              <a:rPr lang="et-EE" sz="14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t-EE" sz="14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t-EE" sz="14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IEFRepository</a:t>
            </a:r>
            <a:r>
              <a:rPr lang="et-EE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t-EE" sz="14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Grade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 </a:t>
            </a:r>
            <a:r>
              <a:rPr lang="et-EE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Grades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 </a:t>
            </a:r>
            <a:r>
              <a:rPr lang="et-EE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get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}</a:t>
            </a:r>
          </a:p>
          <a:p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t-EE" sz="14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IEFRepository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t-EE" sz="14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Student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 </a:t>
            </a:r>
            <a:r>
              <a:rPr lang="et-EE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Students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 </a:t>
            </a:r>
            <a:r>
              <a:rPr lang="et-EE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get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}</a:t>
            </a:r>
          </a:p>
          <a:p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t-EE" sz="14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IEFRepository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t-EE" sz="14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Subject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 </a:t>
            </a:r>
            <a:r>
              <a:rPr lang="et-EE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Subjects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 </a:t>
            </a:r>
            <a:r>
              <a:rPr lang="et-EE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get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}</a:t>
            </a:r>
          </a:p>
          <a:p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t-EE" sz="14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IEFRepository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t-EE" sz="14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GradeInSubject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 </a:t>
            </a:r>
            <a:r>
              <a:rPr lang="et-EE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GradeInSubjects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 </a:t>
            </a:r>
            <a:r>
              <a:rPr lang="et-EE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get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}</a:t>
            </a:r>
          </a:p>
          <a:p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t-EE" sz="14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IEFRepository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t-EE" sz="14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StudentInSubject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 </a:t>
            </a:r>
            <a:r>
              <a:rPr lang="et-EE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StudentInSubjects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 </a:t>
            </a:r>
            <a:r>
              <a:rPr lang="et-EE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get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}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sz="14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repos </a:t>
            </a:r>
            <a:r>
              <a:rPr lang="en-US" sz="14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wi</a:t>
            </a:r>
            <a:r>
              <a:rPr lang="et-EE" sz="14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th</a:t>
            </a:r>
            <a:r>
              <a:rPr lang="en-US" sz="14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special methods in interfaces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t-EE" sz="14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et-EE" sz="1400" dirty="0" err="1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ISubject</a:t>
            </a:r>
            <a:r>
              <a:rPr lang="et-EE" sz="14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Subjects2 { </a:t>
            </a:r>
            <a:r>
              <a:rPr lang="et-EE" sz="1400" dirty="0" err="1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get</a:t>
            </a:r>
            <a:r>
              <a:rPr lang="et-EE" sz="14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}</a:t>
            </a:r>
            <a:endParaRPr lang="et-EE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}</a:t>
            </a:r>
            <a:endParaRPr lang="et-EE" sz="1400" dirty="0"/>
          </a:p>
        </p:txBody>
      </p:sp>
    </p:spTree>
    <p:extLst>
      <p:ext uri="{BB962C8B-B14F-4D97-AF65-F5344CB8AC3E}">
        <p14:creationId xmlns:p14="http://schemas.microsoft.com/office/powerpoint/2010/main" val="166298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OOD SOLID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 Oriented Design</a:t>
            </a:r>
          </a:p>
          <a:p>
            <a:pPr lvl="1"/>
            <a:r>
              <a:rPr lang="en-US" dirty="0" smtClean="0"/>
              <a:t>S </a:t>
            </a:r>
            <a:r>
              <a:rPr lang="mr-IN" dirty="0" smtClean="0"/>
              <a:t>–</a:t>
            </a:r>
            <a:r>
              <a:rPr lang="en-US" dirty="0" smtClean="0"/>
              <a:t> Single responsibility </a:t>
            </a:r>
            <a:r>
              <a:rPr lang="en-US" dirty="0"/>
              <a:t>principle</a:t>
            </a:r>
            <a:endParaRPr lang="en-US" dirty="0" smtClean="0"/>
          </a:p>
          <a:p>
            <a:pPr lvl="1"/>
            <a:r>
              <a:rPr lang="en-US" dirty="0" smtClean="0"/>
              <a:t>O </a:t>
            </a:r>
            <a:r>
              <a:rPr lang="mr-IN" dirty="0" smtClean="0"/>
              <a:t>–</a:t>
            </a:r>
            <a:r>
              <a:rPr lang="en-US" dirty="0" smtClean="0"/>
              <a:t> Open-closed principle</a:t>
            </a:r>
          </a:p>
          <a:p>
            <a:pPr lvl="1"/>
            <a:r>
              <a:rPr lang="en-US" dirty="0" smtClean="0"/>
              <a:t>L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Liskov</a:t>
            </a:r>
            <a:r>
              <a:rPr lang="en-US" dirty="0" smtClean="0"/>
              <a:t> substitution principle</a:t>
            </a:r>
          </a:p>
          <a:p>
            <a:pPr lvl="1"/>
            <a:r>
              <a:rPr lang="en-US" dirty="0" smtClean="0"/>
              <a:t>I </a:t>
            </a:r>
            <a:r>
              <a:rPr lang="mr-IN" dirty="0" smtClean="0"/>
              <a:t>–</a:t>
            </a:r>
            <a:r>
              <a:rPr lang="en-US" dirty="0" smtClean="0"/>
              <a:t> Interface segregation principle</a:t>
            </a:r>
          </a:p>
          <a:p>
            <a:pPr lvl="1"/>
            <a:r>
              <a:rPr lang="en-US" dirty="0" smtClean="0"/>
              <a:t>D </a:t>
            </a:r>
            <a:r>
              <a:rPr lang="mr-IN" dirty="0" smtClean="0"/>
              <a:t>–</a:t>
            </a:r>
            <a:r>
              <a:rPr lang="en-US" dirty="0" smtClean="0"/>
              <a:t> Dependency Inversion </a:t>
            </a:r>
            <a:r>
              <a:rPr lang="en-US" dirty="0"/>
              <a:t>principle</a:t>
            </a:r>
          </a:p>
        </p:txBody>
      </p:sp>
    </p:spTree>
    <p:extLst>
      <p:ext uri="{BB962C8B-B14F-4D97-AF65-F5344CB8AC3E}">
        <p14:creationId xmlns:p14="http://schemas.microsoft.com/office/powerpoint/2010/main" val="693645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Single responsibility principle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class should have one and only one reason to change, meaning that a class should have only one job</a:t>
            </a:r>
            <a:r>
              <a:rPr lang="en-US" dirty="0" smtClean="0"/>
              <a:t>.</a:t>
            </a:r>
          </a:p>
          <a:p>
            <a:r>
              <a:rPr lang="en-US" dirty="0"/>
              <a:t>Open-closed </a:t>
            </a:r>
            <a:r>
              <a:rPr lang="en-US" dirty="0" smtClean="0"/>
              <a:t>Principle</a:t>
            </a:r>
          </a:p>
          <a:p>
            <a:pPr lvl="1"/>
            <a:r>
              <a:rPr lang="en-US" dirty="0"/>
              <a:t>Objects or entities should be open for extension, but closed for </a:t>
            </a:r>
            <a:r>
              <a:rPr lang="en-US" dirty="0" smtClean="0"/>
              <a:t>modification.</a:t>
            </a:r>
          </a:p>
          <a:p>
            <a:r>
              <a:rPr lang="en-US" dirty="0" err="1"/>
              <a:t>Liskov</a:t>
            </a:r>
            <a:r>
              <a:rPr lang="en-US" dirty="0"/>
              <a:t> substitution </a:t>
            </a:r>
            <a:r>
              <a:rPr lang="en-US" dirty="0" smtClean="0"/>
              <a:t>principle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very </a:t>
            </a:r>
            <a:r>
              <a:rPr lang="en-US" dirty="0"/>
              <a:t>subclass/derived class should be substitutable for their base/parent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662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Interface </a:t>
            </a:r>
            <a:r>
              <a:rPr lang="en-US" dirty="0"/>
              <a:t>segregation </a:t>
            </a:r>
            <a:r>
              <a:rPr lang="en-US" dirty="0" smtClean="0"/>
              <a:t>principle</a:t>
            </a:r>
          </a:p>
          <a:p>
            <a:pPr lvl="1"/>
            <a:r>
              <a:rPr lang="en-US" dirty="0"/>
              <a:t>A client should never be forced to implement an interface that it doesn’t use or clients shouldn’t be forced to depend on methods they do not use</a:t>
            </a:r>
            <a:r>
              <a:rPr lang="en-US" dirty="0" smtClean="0"/>
              <a:t>.</a:t>
            </a:r>
          </a:p>
          <a:p>
            <a:r>
              <a:rPr lang="en-US" dirty="0"/>
              <a:t>Dependency Inversion </a:t>
            </a:r>
            <a:r>
              <a:rPr lang="en-US" dirty="0" smtClean="0"/>
              <a:t>principle</a:t>
            </a:r>
          </a:p>
          <a:p>
            <a:pPr lvl="1"/>
            <a:r>
              <a:rPr lang="en-US" dirty="0"/>
              <a:t>Entities must depend on abstractions not on </a:t>
            </a:r>
            <a:r>
              <a:rPr lang="en-US" dirty="0" smtClean="0"/>
              <a:t>concretions. High level </a:t>
            </a:r>
            <a:r>
              <a:rPr lang="en-US" dirty="0"/>
              <a:t>module must not depend on the low level module, but they should depend on abstractions.</a:t>
            </a:r>
          </a:p>
        </p:txBody>
      </p:sp>
    </p:spTree>
    <p:extLst>
      <p:ext uri="{BB962C8B-B14F-4D97-AF65-F5344CB8AC3E}">
        <p14:creationId xmlns:p14="http://schemas.microsoft.com/office/powerpoint/2010/main" val="1486749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Factory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General </a:t>
            </a:r>
            <a:r>
              <a:rPr lang="en-US" dirty="0" smtClean="0"/>
              <a:t>idea - </a:t>
            </a:r>
            <a:r>
              <a:rPr lang="en-US" dirty="0"/>
              <a:t>using another class to create objects on your behalf</a:t>
            </a:r>
          </a:p>
          <a:p>
            <a:endParaRPr lang="en-US" dirty="0" smtClean="0"/>
          </a:p>
          <a:p>
            <a:r>
              <a:rPr lang="en-US" dirty="0" smtClean="0"/>
              <a:t>Common factory patterns</a:t>
            </a:r>
          </a:p>
          <a:p>
            <a:pPr lvl="1"/>
            <a:r>
              <a:rPr lang="en-US" dirty="0" smtClean="0"/>
              <a:t>Simple factory pattern</a:t>
            </a:r>
          </a:p>
          <a:p>
            <a:pPr lvl="1"/>
            <a:r>
              <a:rPr lang="en-US" dirty="0" smtClean="0"/>
              <a:t>The factory class and factory method</a:t>
            </a:r>
          </a:p>
          <a:p>
            <a:pPr lvl="1"/>
            <a:r>
              <a:rPr lang="en-US" dirty="0" smtClean="0"/>
              <a:t>Abstract factory method</a:t>
            </a:r>
          </a:p>
          <a:p>
            <a:pPr lvl="1"/>
            <a:endParaRPr lang="en-US" dirty="0"/>
          </a:p>
          <a:p>
            <a:r>
              <a:rPr lang="en-US" dirty="0" smtClean="0"/>
              <a:t>Service locator (anti-pattern)</a:t>
            </a:r>
          </a:p>
          <a:p>
            <a:r>
              <a:rPr lang="en-US" dirty="0" smtClean="0"/>
              <a:t>Dependency injection</a:t>
            </a:r>
          </a:p>
          <a:p>
            <a:endParaRPr lang="en-US" dirty="0"/>
          </a:p>
          <a:p>
            <a:r>
              <a:rPr lang="en-US" sz="1900" dirty="0" smtClean="0"/>
              <a:t>Design </a:t>
            </a:r>
            <a:r>
              <a:rPr lang="en-US" sz="1900" dirty="0"/>
              <a:t>Patterns: Elements of Reusable Object-Oriented Software</a:t>
            </a:r>
            <a:br>
              <a:rPr lang="en-US" sz="1900" dirty="0"/>
            </a:br>
            <a:r>
              <a:rPr lang="en-US" sz="1900" dirty="0"/>
              <a:t>Erich Gamma, John </a:t>
            </a:r>
            <a:r>
              <a:rPr lang="en-US" sz="1900" dirty="0" err="1"/>
              <a:t>Vlissides</a:t>
            </a:r>
            <a:r>
              <a:rPr lang="en-US" sz="1900" dirty="0"/>
              <a:t>, Ralph Johnson, and Richard </a:t>
            </a:r>
            <a:r>
              <a:rPr lang="en-US" sz="1900" dirty="0" smtClean="0"/>
              <a:t>Helm -  Gang of Four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278338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Factory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71010" y="1502688"/>
            <a:ext cx="4657493" cy="5078313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charset="0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Consolas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interface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latin typeface="Consolas" charset="0"/>
              </a:rPr>
              <a:t>IDog</a:t>
            </a:r>
            <a:endParaRPr lang="en-US" dirty="0">
              <a:solidFill>
                <a:srgbClr val="000000"/>
              </a:solidFill>
              <a:latin typeface="Consolas" charset="0"/>
            </a:endParaRPr>
          </a:p>
          <a:p>
            <a:r>
              <a:rPr lang="mr-IN" dirty="0">
                <a:solidFill>
                  <a:srgbClr val="000000"/>
                </a:solidFill>
                <a:latin typeface="Consolas" charset="0"/>
              </a:rPr>
              <a:t>   {</a:t>
            </a:r>
          </a:p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       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charset="0"/>
              </a:rPr>
              <a:t>GetBreed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{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get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; }</a:t>
            </a:r>
          </a:p>
          <a:p>
            <a:r>
              <a:rPr lang="mr-IN" dirty="0">
                <a:solidFill>
                  <a:srgbClr val="000000"/>
                </a:solidFill>
                <a:latin typeface="Consolas" charset="0"/>
              </a:rPr>
              <a:t>    }</a:t>
            </a:r>
          </a:p>
          <a:p>
            <a:endParaRPr lang="mr-IN" dirty="0">
              <a:solidFill>
                <a:srgbClr val="000000"/>
              </a:solidFill>
              <a:latin typeface="Consolas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latin typeface="Consolas" charset="0"/>
              </a:rPr>
              <a:t>DogPoodle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: </a:t>
            </a:r>
            <a:r>
              <a:rPr lang="en-US" dirty="0" err="1">
                <a:solidFill>
                  <a:srgbClr val="2B91AF"/>
                </a:solidFill>
                <a:latin typeface="Consolas" charset="0"/>
              </a:rPr>
              <a:t>IDog</a:t>
            </a:r>
            <a:endParaRPr lang="en-US" dirty="0">
              <a:solidFill>
                <a:srgbClr val="000000"/>
              </a:solidFill>
              <a:latin typeface="Consolas" charset="0"/>
            </a:endParaRPr>
          </a:p>
          <a:p>
            <a:r>
              <a:rPr lang="mr-IN" dirty="0">
                <a:solidFill>
                  <a:srgbClr val="000000"/>
                </a:solidFill>
                <a:latin typeface="Consolas" charset="0"/>
              </a:rPr>
              <a:t>    {</a:t>
            </a:r>
          </a:p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       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charset="0"/>
              </a:rPr>
              <a:t>GetBreed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=&gt; </a:t>
            </a:r>
            <a:r>
              <a:rPr lang="en-US" dirty="0">
                <a:solidFill>
                  <a:srgbClr val="A31515"/>
                </a:solidFill>
                <a:latin typeface="Consolas" charset="0"/>
              </a:rPr>
              <a:t>"Poodle"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;</a:t>
            </a:r>
          </a:p>
          <a:p>
            <a:r>
              <a:rPr lang="mr-IN" dirty="0">
                <a:solidFill>
                  <a:srgbClr val="000000"/>
                </a:solidFill>
                <a:latin typeface="Consolas" charset="0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latin typeface="Consolas" charset="0"/>
              </a:rPr>
              <a:t>DogLabrador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: </a:t>
            </a:r>
            <a:r>
              <a:rPr lang="en-US" dirty="0" err="1">
                <a:solidFill>
                  <a:srgbClr val="2B91AF"/>
                </a:solidFill>
                <a:latin typeface="Consolas" charset="0"/>
              </a:rPr>
              <a:t>IDog</a:t>
            </a:r>
            <a:endParaRPr lang="en-US" dirty="0">
              <a:solidFill>
                <a:srgbClr val="000000"/>
              </a:solidFill>
              <a:latin typeface="Consolas" charset="0"/>
            </a:endParaRPr>
          </a:p>
          <a:p>
            <a:r>
              <a:rPr lang="mr-IN" dirty="0">
                <a:solidFill>
                  <a:srgbClr val="000000"/>
                </a:solidFill>
                <a:latin typeface="Consolas" charset="0"/>
              </a:rPr>
              <a:t>    {</a:t>
            </a:r>
          </a:p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       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charset="0"/>
              </a:rPr>
              <a:t>GetBreed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=&gt; </a:t>
            </a:r>
            <a:r>
              <a:rPr lang="en-US" dirty="0">
                <a:solidFill>
                  <a:srgbClr val="A31515"/>
                </a:solidFill>
                <a:latin typeface="Consolas" charset="0"/>
              </a:rPr>
              <a:t>"Labrador"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;</a:t>
            </a:r>
          </a:p>
          <a:p>
            <a:r>
              <a:rPr lang="mr-IN" dirty="0">
                <a:solidFill>
                  <a:srgbClr val="000000"/>
                </a:solidFill>
                <a:latin typeface="Consolas" charset="0"/>
              </a:rPr>
              <a:t>    }</a:t>
            </a:r>
            <a:r>
              <a:rPr lang="en-US" dirty="0" smtClean="0">
                <a:solidFill>
                  <a:srgbClr val="000000"/>
                </a:solidFill>
                <a:latin typeface="Consolas" charset="0"/>
              </a:rPr>
              <a:t>    </a:t>
            </a:r>
          </a:p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charset="0"/>
              </a:rPr>
              <a:t>   </a:t>
            </a:r>
            <a:r>
              <a:rPr lang="en-US" dirty="0" smtClean="0">
                <a:solidFill>
                  <a:srgbClr val="0000FF"/>
                </a:solidFill>
                <a:latin typeface="Consolas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charset="0"/>
              </a:rPr>
              <a:t>enum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latin typeface="Consolas" charset="0"/>
              </a:rPr>
              <a:t>DogType</a:t>
            </a:r>
            <a:r>
              <a:rPr lang="en-US" dirty="0">
                <a:solidFill>
                  <a:srgbClr val="2B91AF"/>
                </a:solidFill>
                <a:latin typeface="Consolas" charset="0"/>
              </a:rPr>
              <a:t> </a:t>
            </a:r>
            <a:r>
              <a:rPr lang="mr-IN" dirty="0">
                <a:solidFill>
                  <a:srgbClr val="000000"/>
                </a:solidFill>
                <a:latin typeface="Consolas" charset="0"/>
              </a:rPr>
              <a:t>{</a:t>
            </a:r>
          </a:p>
          <a:p>
            <a:r>
              <a:rPr lang="mr-IN" dirty="0">
                <a:solidFill>
                  <a:srgbClr val="000000"/>
                </a:solidFill>
                <a:latin typeface="Consolas" charset="0"/>
              </a:rPr>
              <a:t>        </a:t>
            </a:r>
            <a:r>
              <a:rPr lang="mr-IN" dirty="0" err="1">
                <a:solidFill>
                  <a:srgbClr val="000000"/>
                </a:solidFill>
                <a:latin typeface="Consolas" charset="0"/>
              </a:rPr>
              <a:t>Poodle</a:t>
            </a:r>
            <a:r>
              <a:rPr lang="mr-IN" dirty="0" smtClean="0">
                <a:solidFill>
                  <a:srgbClr val="000000"/>
                </a:solidFill>
                <a:latin typeface="Consolas" charset="0"/>
              </a:rPr>
              <a:t>, </a:t>
            </a:r>
            <a:r>
              <a:rPr lang="mr-IN" dirty="0" err="1">
                <a:solidFill>
                  <a:srgbClr val="000000"/>
                </a:solidFill>
                <a:latin typeface="Consolas" charset="0"/>
              </a:rPr>
              <a:t>Labrador</a:t>
            </a:r>
            <a:endParaRPr lang="mr-IN" dirty="0">
              <a:solidFill>
                <a:srgbClr val="000000"/>
              </a:solidFill>
              <a:latin typeface="Consolas" charset="0"/>
            </a:endParaRPr>
          </a:p>
          <a:p>
            <a:r>
              <a:rPr lang="mr-IN" dirty="0">
                <a:solidFill>
                  <a:srgbClr val="000000"/>
                </a:solidFill>
                <a:latin typeface="Consolas" charset="0"/>
              </a:rPr>
              <a:t>    }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240376" y="2056686"/>
            <a:ext cx="6951624" cy="4801314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nsolas" charset="0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 err="1" smtClean="0">
                <a:solidFill>
                  <a:srgbClr val="2B91AF"/>
                </a:solidFill>
                <a:latin typeface="Consolas" charset="0"/>
              </a:rPr>
              <a:t>DogFactory</a:t>
            </a:r>
            <a:r>
              <a:rPr lang="mr-IN" dirty="0" smtClean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mr-IN" dirty="0">
                <a:solidFill>
                  <a:srgbClr val="000000"/>
                </a:solidFill>
                <a:latin typeface="Consolas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       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latin typeface="Consolas" charset="0"/>
              </a:rPr>
              <a:t>IDog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charset="0"/>
              </a:rPr>
              <a:t>CreateDog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(</a:t>
            </a:r>
            <a:r>
              <a:rPr lang="en-US" dirty="0" err="1">
                <a:solidFill>
                  <a:srgbClr val="2B91AF"/>
                </a:solidFill>
                <a:latin typeface="Consolas" charset="0"/>
              </a:rPr>
              <a:t>DogType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charset="0"/>
              </a:rPr>
              <a:t>dogType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)</a:t>
            </a:r>
          </a:p>
          <a:p>
            <a:r>
              <a:rPr lang="mr-IN" dirty="0">
                <a:solidFill>
                  <a:srgbClr val="000000"/>
                </a:solidFill>
                <a:latin typeface="Consolas" charset="0"/>
              </a:rPr>
              <a:t>        {</a:t>
            </a:r>
          </a:p>
          <a:p>
            <a:r>
              <a:rPr lang="mr-IN" dirty="0">
                <a:solidFill>
                  <a:srgbClr val="000000"/>
                </a:solidFill>
                <a:latin typeface="Consolas" charset="0"/>
              </a:rPr>
              <a:t>            </a:t>
            </a:r>
            <a:r>
              <a:rPr lang="mr-IN" dirty="0" err="1">
                <a:solidFill>
                  <a:srgbClr val="0000FF"/>
                </a:solidFill>
                <a:latin typeface="Consolas" charset="0"/>
              </a:rPr>
              <a:t>switch</a:t>
            </a:r>
            <a:r>
              <a:rPr lang="mr-IN" dirty="0">
                <a:solidFill>
                  <a:srgbClr val="000000"/>
                </a:solidFill>
                <a:latin typeface="Consolas" charset="0"/>
              </a:rPr>
              <a:t> (</a:t>
            </a:r>
            <a:r>
              <a:rPr lang="mr-IN" dirty="0" err="1">
                <a:solidFill>
                  <a:srgbClr val="000000"/>
                </a:solidFill>
                <a:latin typeface="Consolas" charset="0"/>
              </a:rPr>
              <a:t>dogType</a:t>
            </a:r>
            <a:r>
              <a:rPr lang="mr-IN" dirty="0">
                <a:solidFill>
                  <a:srgbClr val="000000"/>
                </a:solidFill>
                <a:latin typeface="Consolas" charset="0"/>
              </a:rPr>
              <a:t>)</a:t>
            </a:r>
          </a:p>
          <a:p>
            <a:r>
              <a:rPr lang="mr-IN" dirty="0">
                <a:solidFill>
                  <a:srgbClr val="000000"/>
                </a:solidFill>
                <a:latin typeface="Consolas" charset="0"/>
              </a:rPr>
              <a:t>            {</a:t>
            </a:r>
          </a:p>
          <a:p>
            <a:r>
              <a:rPr lang="mr-IN" dirty="0">
                <a:solidFill>
                  <a:srgbClr val="000000"/>
                </a:solidFill>
                <a:latin typeface="Consolas" charset="0"/>
              </a:rPr>
              <a:t>                    </a:t>
            </a:r>
            <a:r>
              <a:rPr lang="mr-IN" dirty="0" err="1">
                <a:solidFill>
                  <a:srgbClr val="0000FF"/>
                </a:solidFill>
                <a:latin typeface="Consolas" charset="0"/>
              </a:rPr>
              <a:t>case</a:t>
            </a:r>
            <a:r>
              <a:rPr lang="mr-IN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mr-IN" dirty="0" err="1">
                <a:solidFill>
                  <a:srgbClr val="2B91AF"/>
                </a:solidFill>
                <a:latin typeface="Consolas" charset="0"/>
              </a:rPr>
              <a:t>DogType</a:t>
            </a:r>
            <a:r>
              <a:rPr lang="mr-IN" dirty="0" err="1">
                <a:solidFill>
                  <a:srgbClr val="000000"/>
                </a:solidFill>
                <a:latin typeface="Consolas" charset="0"/>
              </a:rPr>
              <a:t>.Poodle</a:t>
            </a:r>
            <a:r>
              <a:rPr lang="mr-IN" dirty="0">
                <a:solidFill>
                  <a:srgbClr val="000000"/>
                </a:solidFill>
                <a:latin typeface="Consolas" charset="0"/>
              </a:rPr>
              <a:t>:</a:t>
            </a:r>
          </a:p>
          <a:p>
            <a:r>
              <a:rPr lang="mr-IN" dirty="0">
                <a:solidFill>
                  <a:srgbClr val="000000"/>
                </a:solidFill>
                <a:latin typeface="Consolas" charset="0"/>
              </a:rPr>
              <a:t>                    </a:t>
            </a:r>
            <a:r>
              <a:rPr lang="mr-IN" dirty="0" err="1">
                <a:solidFill>
                  <a:srgbClr val="0000FF"/>
                </a:solidFill>
                <a:latin typeface="Consolas" charset="0"/>
              </a:rPr>
              <a:t>return</a:t>
            </a:r>
            <a:r>
              <a:rPr lang="mr-IN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mr-IN" dirty="0" err="1">
                <a:solidFill>
                  <a:srgbClr val="0000FF"/>
                </a:solidFill>
                <a:latin typeface="Consolas" charset="0"/>
              </a:rPr>
              <a:t>new</a:t>
            </a:r>
            <a:r>
              <a:rPr lang="mr-IN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mr-IN" dirty="0" err="1">
                <a:solidFill>
                  <a:srgbClr val="2B91AF"/>
                </a:solidFill>
                <a:latin typeface="Consolas" charset="0"/>
              </a:rPr>
              <a:t>DogPoodle</a:t>
            </a:r>
            <a:r>
              <a:rPr lang="mr-IN" dirty="0">
                <a:solidFill>
                  <a:srgbClr val="000000"/>
                </a:solidFill>
                <a:latin typeface="Consolas" charset="0"/>
              </a:rPr>
              <a:t>();</a:t>
            </a:r>
          </a:p>
          <a:p>
            <a:r>
              <a:rPr lang="mr-IN" dirty="0">
                <a:solidFill>
                  <a:srgbClr val="000000"/>
                </a:solidFill>
                <a:latin typeface="Consolas" charset="0"/>
              </a:rPr>
              <a:t>                    </a:t>
            </a:r>
            <a:r>
              <a:rPr lang="mr-IN" dirty="0" err="1">
                <a:solidFill>
                  <a:srgbClr val="0000FF"/>
                </a:solidFill>
                <a:latin typeface="Consolas" charset="0"/>
              </a:rPr>
              <a:t>case</a:t>
            </a:r>
            <a:r>
              <a:rPr lang="mr-IN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mr-IN" dirty="0" err="1">
                <a:solidFill>
                  <a:srgbClr val="2B91AF"/>
                </a:solidFill>
                <a:latin typeface="Consolas" charset="0"/>
              </a:rPr>
              <a:t>DogType</a:t>
            </a:r>
            <a:r>
              <a:rPr lang="mr-IN" dirty="0" err="1">
                <a:solidFill>
                  <a:srgbClr val="000000"/>
                </a:solidFill>
                <a:latin typeface="Consolas" charset="0"/>
              </a:rPr>
              <a:t>.Labrador</a:t>
            </a:r>
            <a:r>
              <a:rPr lang="mr-IN" dirty="0">
                <a:solidFill>
                  <a:srgbClr val="000000"/>
                </a:solidFill>
                <a:latin typeface="Consolas" charset="0"/>
              </a:rPr>
              <a:t>:</a:t>
            </a:r>
          </a:p>
          <a:p>
            <a:r>
              <a:rPr lang="mr-IN" dirty="0">
                <a:solidFill>
                  <a:srgbClr val="000000"/>
                </a:solidFill>
                <a:latin typeface="Consolas" charset="0"/>
              </a:rPr>
              <a:t>                    </a:t>
            </a:r>
            <a:r>
              <a:rPr lang="mr-IN" dirty="0" err="1">
                <a:solidFill>
                  <a:srgbClr val="0000FF"/>
                </a:solidFill>
                <a:latin typeface="Consolas" charset="0"/>
              </a:rPr>
              <a:t>return</a:t>
            </a:r>
            <a:r>
              <a:rPr lang="mr-IN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mr-IN" dirty="0" err="1">
                <a:solidFill>
                  <a:srgbClr val="0000FF"/>
                </a:solidFill>
                <a:latin typeface="Consolas" charset="0"/>
              </a:rPr>
              <a:t>new</a:t>
            </a:r>
            <a:r>
              <a:rPr lang="mr-IN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mr-IN" dirty="0" err="1">
                <a:solidFill>
                  <a:srgbClr val="2B91AF"/>
                </a:solidFill>
                <a:latin typeface="Consolas" charset="0"/>
              </a:rPr>
              <a:t>DogLabrador</a:t>
            </a:r>
            <a:r>
              <a:rPr lang="mr-IN" dirty="0">
                <a:solidFill>
                  <a:srgbClr val="000000"/>
                </a:solidFill>
                <a:latin typeface="Consolas" charset="0"/>
              </a:rPr>
              <a:t>();</a:t>
            </a:r>
          </a:p>
          <a:p>
            <a:r>
              <a:rPr lang="mr-IN" dirty="0">
                <a:solidFill>
                  <a:srgbClr val="000000"/>
                </a:solidFill>
                <a:latin typeface="Consolas" charset="0"/>
              </a:rPr>
              <a:t>                </a:t>
            </a:r>
            <a:r>
              <a:rPr lang="mr-IN" dirty="0" err="1">
                <a:solidFill>
                  <a:srgbClr val="0000FF"/>
                </a:solidFill>
                <a:latin typeface="Consolas" charset="0"/>
              </a:rPr>
              <a:t>default</a:t>
            </a:r>
            <a:r>
              <a:rPr lang="mr-IN" dirty="0">
                <a:solidFill>
                  <a:srgbClr val="000000"/>
                </a:solidFill>
                <a:latin typeface="Consolas" charset="0"/>
              </a:rPr>
              <a:t>:</a:t>
            </a:r>
          </a:p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                   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throw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Consolas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Consolas" charset="0"/>
              </a:rPr>
              <a:t>	</a:t>
            </a:r>
            <a:r>
              <a:rPr lang="en-US" b="1" dirty="0" smtClean="0">
                <a:solidFill>
                  <a:srgbClr val="000000"/>
                </a:solidFill>
                <a:latin typeface="Consolas" charset="0"/>
              </a:rPr>
              <a:t>					</a:t>
            </a:r>
            <a:r>
              <a:rPr lang="en-US" b="1" dirty="0" err="1" smtClean="0">
                <a:solidFill>
                  <a:srgbClr val="008DD9"/>
                </a:solidFill>
                <a:latin typeface="Consolas" charset="0"/>
              </a:rPr>
              <a:t>NotImplementedException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(</a:t>
            </a:r>
          </a:p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                        message: </a:t>
            </a:r>
            <a:r>
              <a:rPr lang="en-US" dirty="0">
                <a:solidFill>
                  <a:srgbClr val="A31515"/>
                </a:solidFill>
                <a:latin typeface="Consolas" charset="0"/>
              </a:rPr>
              <a:t>$"</a:t>
            </a:r>
            <a:r>
              <a:rPr lang="en-US" dirty="0" err="1">
                <a:solidFill>
                  <a:srgbClr val="A31515"/>
                </a:solidFill>
                <a:latin typeface="Consolas" charset="0"/>
              </a:rPr>
              <a:t>DogFactory</a:t>
            </a:r>
            <a:r>
              <a:rPr lang="en-US" dirty="0">
                <a:solidFill>
                  <a:srgbClr val="A31515"/>
                </a:solidFill>
                <a:latin typeface="Consolas" charset="0"/>
              </a:rPr>
              <a:t> </a:t>
            </a:r>
            <a:r>
              <a:rPr lang="mr-IN" dirty="0" smtClean="0">
                <a:solidFill>
                  <a:srgbClr val="A31515"/>
                </a:solidFill>
                <a:latin typeface="Consolas" charset="0"/>
              </a:rPr>
              <a:t>–</a:t>
            </a:r>
            <a:r>
              <a:rPr lang="en-US" dirty="0" smtClean="0">
                <a:solidFill>
                  <a:srgbClr val="A31515"/>
                </a:solidFill>
                <a:latin typeface="Consolas" charset="0"/>
              </a:rPr>
              <a:t> </a:t>
            </a:r>
          </a:p>
          <a:p>
            <a:r>
              <a:rPr lang="en-US" dirty="0">
                <a:solidFill>
                  <a:srgbClr val="A31515"/>
                </a:solidFill>
                <a:latin typeface="Consolas" charset="0"/>
              </a:rPr>
              <a:t>	</a:t>
            </a:r>
            <a:r>
              <a:rPr lang="en-US" dirty="0" smtClean="0">
                <a:solidFill>
                  <a:srgbClr val="A31515"/>
                </a:solidFill>
                <a:latin typeface="Consolas" charset="0"/>
              </a:rPr>
              <a:t>					unknown </a:t>
            </a:r>
            <a:r>
              <a:rPr lang="en-US" dirty="0">
                <a:solidFill>
                  <a:srgbClr val="A31515"/>
                </a:solidFill>
                <a:latin typeface="Consolas" charset="0"/>
              </a:rPr>
              <a:t>dog type: 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{</a:t>
            </a:r>
            <a:r>
              <a:rPr lang="en-US" dirty="0" err="1">
                <a:solidFill>
                  <a:srgbClr val="000000"/>
                </a:solidFill>
                <a:latin typeface="Consolas" charset="0"/>
              </a:rPr>
              <a:t>dogType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}</a:t>
            </a:r>
            <a:r>
              <a:rPr lang="en-US" dirty="0">
                <a:solidFill>
                  <a:srgbClr val="A31515"/>
                </a:solidFill>
                <a:latin typeface="Consolas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);</a:t>
            </a:r>
          </a:p>
          <a:p>
            <a:r>
              <a:rPr lang="mr-IN" dirty="0">
                <a:solidFill>
                  <a:srgbClr val="000000"/>
                </a:solidFill>
                <a:latin typeface="Consolas" charset="0"/>
              </a:rPr>
              <a:t>            }</a:t>
            </a:r>
          </a:p>
          <a:p>
            <a:r>
              <a:rPr lang="mr-IN" dirty="0">
                <a:solidFill>
                  <a:srgbClr val="000000"/>
                </a:solidFill>
                <a:latin typeface="Consolas" charset="0"/>
              </a:rPr>
              <a:t>        }</a:t>
            </a:r>
          </a:p>
          <a:p>
            <a:r>
              <a:rPr lang="mr-IN" dirty="0">
                <a:solidFill>
                  <a:srgbClr val="000000"/>
                </a:solidFill>
                <a:latin typeface="Consolas" charset="0"/>
              </a:rPr>
              <a:t>  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678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Factory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Factory pattern deals with the instantiation of objects without exposing the instantiation logic.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other words, a Factory is actually a creator of objects which have a common interface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Factory is fixed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12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Factory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Generic processing </a:t>
            </a:r>
            <a:br>
              <a:rPr lang="en-US" dirty="0" smtClean="0"/>
            </a:br>
            <a:r>
              <a:rPr lang="en-US" dirty="0" smtClean="0"/>
              <a:t>in class, but need to </a:t>
            </a:r>
            <a:br>
              <a:rPr lang="en-US" dirty="0" smtClean="0"/>
            </a:br>
            <a:r>
              <a:rPr lang="en-US" dirty="0" smtClean="0"/>
              <a:t>vary actual object </a:t>
            </a:r>
            <a:br>
              <a:rPr lang="en-US" dirty="0" smtClean="0"/>
            </a:br>
            <a:r>
              <a:rPr lang="en-US" dirty="0" smtClean="0"/>
              <a:t>you are working with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094249" y="1502688"/>
            <a:ext cx="7097751" cy="5355312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charset="0"/>
              </a:rPr>
              <a:t>   </a:t>
            </a:r>
            <a:r>
              <a:rPr lang="en-US" dirty="0" smtClean="0">
                <a:solidFill>
                  <a:srgbClr val="0000FF"/>
                </a:solidFill>
                <a:latin typeface="Consolas" charset="0"/>
              </a:rPr>
              <a:t>abstract</a:t>
            </a:r>
            <a:r>
              <a:rPr lang="en-US" dirty="0" smtClean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latin typeface="Consolas" charset="0"/>
              </a:rPr>
              <a:t>DogOwner</a:t>
            </a:r>
            <a:endParaRPr lang="en-US" dirty="0">
              <a:solidFill>
                <a:srgbClr val="000000"/>
              </a:solidFill>
              <a:latin typeface="Consolas" charset="0"/>
            </a:endParaRPr>
          </a:p>
          <a:p>
            <a:r>
              <a:rPr lang="mr-IN" dirty="0">
                <a:solidFill>
                  <a:srgbClr val="000000"/>
                </a:solidFill>
                <a:latin typeface="Consolas" charset="0"/>
              </a:rPr>
              <a:t>    {</a:t>
            </a:r>
          </a:p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       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protected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abstract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latin typeface="Consolas" charset="0"/>
              </a:rPr>
              <a:t>IDog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charset="0"/>
              </a:rPr>
              <a:t>CreateDog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();</a:t>
            </a:r>
          </a:p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       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private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latin typeface="Consolas" charset="0"/>
              </a:rPr>
              <a:t>IDog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_dog;</a:t>
            </a:r>
          </a:p>
          <a:p>
            <a:r>
              <a:rPr lang="mr-IN" dirty="0">
                <a:solidFill>
                  <a:srgbClr val="000000"/>
                </a:solidFill>
                <a:latin typeface="Consolas" charset="0"/>
              </a:rPr>
              <a:t>        </a:t>
            </a:r>
            <a:r>
              <a:rPr lang="et-EE" dirty="0" smtClean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mr-IN" dirty="0" err="1" smtClean="0">
                <a:solidFill>
                  <a:srgbClr val="0000FF"/>
                </a:solidFill>
                <a:latin typeface="Consolas" charset="0"/>
              </a:rPr>
              <a:t>private</a:t>
            </a:r>
            <a:r>
              <a:rPr lang="mr-IN" dirty="0" smtClean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mr-IN" dirty="0" err="1">
                <a:solidFill>
                  <a:srgbClr val="2B91AF"/>
                </a:solidFill>
                <a:latin typeface="Consolas" charset="0"/>
              </a:rPr>
              <a:t>IDog</a:t>
            </a:r>
            <a:r>
              <a:rPr lang="mr-IN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mr-IN" dirty="0" err="1">
                <a:solidFill>
                  <a:srgbClr val="000000"/>
                </a:solidFill>
                <a:latin typeface="Consolas" charset="0"/>
              </a:rPr>
              <a:t>Dog</a:t>
            </a:r>
            <a:r>
              <a:rPr lang="mr-IN" dirty="0">
                <a:solidFill>
                  <a:srgbClr val="000000"/>
                </a:solidFill>
                <a:latin typeface="Consolas" charset="0"/>
              </a:rPr>
              <a:t> =&gt; _</a:t>
            </a:r>
            <a:r>
              <a:rPr lang="mr-IN" dirty="0" err="1">
                <a:solidFill>
                  <a:srgbClr val="000000"/>
                </a:solidFill>
                <a:latin typeface="Consolas" charset="0"/>
              </a:rPr>
              <a:t>dog</a:t>
            </a:r>
            <a:r>
              <a:rPr lang="mr-IN" dirty="0">
                <a:solidFill>
                  <a:srgbClr val="000000"/>
                </a:solidFill>
                <a:latin typeface="Consolas" charset="0"/>
              </a:rPr>
              <a:t> ?? (_</a:t>
            </a:r>
            <a:r>
              <a:rPr lang="mr-IN" dirty="0" err="1">
                <a:solidFill>
                  <a:srgbClr val="000000"/>
                </a:solidFill>
                <a:latin typeface="Consolas" charset="0"/>
              </a:rPr>
              <a:t>dog</a:t>
            </a:r>
            <a:r>
              <a:rPr lang="mr-IN" dirty="0">
                <a:solidFill>
                  <a:srgbClr val="000000"/>
                </a:solidFill>
                <a:latin typeface="Consolas" charset="0"/>
              </a:rPr>
              <a:t> = </a:t>
            </a:r>
            <a:r>
              <a:rPr lang="mr-IN" dirty="0" err="1">
                <a:solidFill>
                  <a:srgbClr val="000000"/>
                </a:solidFill>
                <a:latin typeface="Consolas" charset="0"/>
              </a:rPr>
              <a:t>CreateDog</a:t>
            </a:r>
            <a:r>
              <a:rPr lang="mr-IN" dirty="0">
                <a:solidFill>
                  <a:srgbClr val="000000"/>
                </a:solidFill>
                <a:latin typeface="Consolas" charset="0"/>
              </a:rPr>
              <a:t>());</a:t>
            </a:r>
          </a:p>
          <a:p>
            <a:endParaRPr lang="mr-IN" dirty="0">
              <a:solidFill>
                <a:srgbClr val="000000"/>
              </a:solidFill>
              <a:latin typeface="Consolas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       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charset="0"/>
              </a:rPr>
              <a:t>CheckBreed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()</a:t>
            </a:r>
          </a:p>
          <a:p>
            <a:r>
              <a:rPr lang="mr-IN" dirty="0">
                <a:solidFill>
                  <a:srgbClr val="000000"/>
                </a:solidFill>
                <a:latin typeface="Consolas" charset="0"/>
              </a:rPr>
              <a:t>        {</a:t>
            </a:r>
          </a:p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            </a:t>
            </a:r>
            <a:r>
              <a:rPr lang="en-US" dirty="0" err="1">
                <a:solidFill>
                  <a:srgbClr val="2B91AF"/>
                </a:solidFill>
                <a:latin typeface="Consolas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charset="0"/>
              </a:rPr>
              <a:t>.WriteLine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(value: </a:t>
            </a:r>
            <a:r>
              <a:rPr lang="en-US" dirty="0" err="1" smtClean="0">
                <a:solidFill>
                  <a:srgbClr val="000000"/>
                </a:solidFill>
                <a:latin typeface="Consolas" charset="0"/>
              </a:rPr>
              <a:t>Dog.GetBreed</a:t>
            </a:r>
            <a:r>
              <a:rPr lang="en-US" dirty="0" smtClean="0">
                <a:solidFill>
                  <a:srgbClr val="000000"/>
                </a:solidFill>
                <a:latin typeface="Consolas" charset="0"/>
              </a:rPr>
              <a:t>);</a:t>
            </a:r>
            <a:endParaRPr lang="en-US" dirty="0">
              <a:solidFill>
                <a:srgbClr val="000000"/>
              </a:solidFill>
              <a:latin typeface="Consolas" charset="0"/>
            </a:endParaRPr>
          </a:p>
          <a:p>
            <a:r>
              <a:rPr lang="mr-IN" dirty="0">
                <a:solidFill>
                  <a:srgbClr val="000000"/>
                </a:solidFill>
                <a:latin typeface="Consolas" charset="0"/>
              </a:rPr>
              <a:t>        }</a:t>
            </a:r>
          </a:p>
          <a:p>
            <a:r>
              <a:rPr lang="mr-IN" dirty="0">
                <a:solidFill>
                  <a:srgbClr val="000000"/>
                </a:solidFill>
                <a:latin typeface="Consolas" charset="0"/>
              </a:rPr>
              <a:t>    }</a:t>
            </a:r>
          </a:p>
          <a:p>
            <a:endParaRPr lang="mr-IN" dirty="0">
              <a:solidFill>
                <a:srgbClr val="000000"/>
              </a:solidFill>
              <a:latin typeface="Consolas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latin typeface="Consolas" charset="0"/>
              </a:rPr>
              <a:t>PoodleOwner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: </a:t>
            </a:r>
            <a:r>
              <a:rPr lang="en-US" dirty="0" err="1">
                <a:solidFill>
                  <a:srgbClr val="2B91AF"/>
                </a:solidFill>
                <a:latin typeface="Consolas" charset="0"/>
              </a:rPr>
              <a:t>DogOwner</a:t>
            </a:r>
            <a:endParaRPr lang="en-US" dirty="0">
              <a:solidFill>
                <a:srgbClr val="000000"/>
              </a:solidFill>
              <a:latin typeface="Consolas" charset="0"/>
            </a:endParaRPr>
          </a:p>
          <a:p>
            <a:r>
              <a:rPr lang="mr-IN" dirty="0">
                <a:solidFill>
                  <a:srgbClr val="000000"/>
                </a:solidFill>
                <a:latin typeface="Consolas" charset="0"/>
              </a:rPr>
              <a:t>    {</a:t>
            </a:r>
          </a:p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       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protected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override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latin typeface="Consolas" charset="0"/>
              </a:rPr>
              <a:t>IDog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charset="0"/>
              </a:rPr>
              <a:t>CreateDog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()</a:t>
            </a:r>
          </a:p>
          <a:p>
            <a:r>
              <a:rPr lang="mr-IN" dirty="0">
                <a:solidFill>
                  <a:srgbClr val="000000"/>
                </a:solidFill>
                <a:latin typeface="Consolas" charset="0"/>
              </a:rPr>
              <a:t>        {</a:t>
            </a:r>
          </a:p>
          <a:p>
            <a:r>
              <a:rPr lang="mr-IN" dirty="0">
                <a:solidFill>
                  <a:srgbClr val="000000"/>
                </a:solidFill>
                <a:latin typeface="Consolas" charset="0"/>
              </a:rPr>
              <a:t>            </a:t>
            </a:r>
            <a:r>
              <a:rPr lang="mr-IN" dirty="0" err="1">
                <a:solidFill>
                  <a:srgbClr val="0000FF"/>
                </a:solidFill>
                <a:latin typeface="Consolas" charset="0"/>
              </a:rPr>
              <a:t>return</a:t>
            </a:r>
            <a:r>
              <a:rPr lang="mr-IN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mr-IN" dirty="0" err="1">
                <a:solidFill>
                  <a:srgbClr val="0000FF"/>
                </a:solidFill>
                <a:latin typeface="Consolas" charset="0"/>
              </a:rPr>
              <a:t>new</a:t>
            </a:r>
            <a:r>
              <a:rPr lang="mr-IN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mr-IN" dirty="0" err="1">
                <a:solidFill>
                  <a:srgbClr val="2B91AF"/>
                </a:solidFill>
                <a:latin typeface="Consolas" charset="0"/>
              </a:rPr>
              <a:t>DogPoodle</a:t>
            </a:r>
            <a:r>
              <a:rPr lang="mr-IN" dirty="0">
                <a:solidFill>
                  <a:srgbClr val="000000"/>
                </a:solidFill>
                <a:latin typeface="Consolas" charset="0"/>
              </a:rPr>
              <a:t>();</a:t>
            </a:r>
          </a:p>
          <a:p>
            <a:r>
              <a:rPr lang="mr-IN" dirty="0">
                <a:solidFill>
                  <a:srgbClr val="000000"/>
                </a:solidFill>
                <a:latin typeface="Consolas" charset="0"/>
              </a:rPr>
              <a:t>        }</a:t>
            </a:r>
          </a:p>
          <a:p>
            <a:r>
              <a:rPr lang="mr-IN" dirty="0">
                <a:solidFill>
                  <a:srgbClr val="000000"/>
                </a:solidFill>
                <a:latin typeface="Consolas" charset="0"/>
              </a:rPr>
              <a:t>  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346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factory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an interface for creating families of related or dependent objects without specifying their concrete classes.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226740" y="2759685"/>
            <a:ext cx="5616499" cy="397031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charset="0"/>
              </a:rPr>
              <a:t>   </a:t>
            </a:r>
            <a:r>
              <a:rPr lang="en-US" dirty="0" smtClean="0">
                <a:solidFill>
                  <a:srgbClr val="0000FF"/>
                </a:solidFill>
                <a:latin typeface="Consolas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interface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latin typeface="Consolas" charset="0"/>
              </a:rPr>
              <a:t>ICat</a:t>
            </a:r>
            <a:endParaRPr lang="en-US" dirty="0">
              <a:solidFill>
                <a:srgbClr val="000000"/>
              </a:solidFill>
              <a:latin typeface="Consolas" charset="0"/>
            </a:endParaRPr>
          </a:p>
          <a:p>
            <a:r>
              <a:rPr lang="mr-IN" dirty="0">
                <a:solidFill>
                  <a:srgbClr val="000000"/>
                </a:solidFill>
                <a:latin typeface="Consolas" charset="0"/>
              </a:rPr>
              <a:t>    {</a:t>
            </a:r>
          </a:p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       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charset="0"/>
              </a:rPr>
              <a:t>GetColor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{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get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; }</a:t>
            </a:r>
          </a:p>
          <a:p>
            <a:r>
              <a:rPr lang="mr-IN" dirty="0">
                <a:solidFill>
                  <a:srgbClr val="000000"/>
                </a:solidFill>
                <a:latin typeface="Consolas" charset="0"/>
              </a:rPr>
              <a:t>    }</a:t>
            </a:r>
          </a:p>
          <a:p>
            <a:endParaRPr lang="mr-IN" dirty="0">
              <a:solidFill>
                <a:srgbClr val="000000"/>
              </a:solidFill>
              <a:latin typeface="Consolas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latin typeface="Consolas" charset="0"/>
              </a:rPr>
              <a:t>WhiteCat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: </a:t>
            </a:r>
            <a:r>
              <a:rPr lang="en-US" dirty="0" err="1">
                <a:solidFill>
                  <a:srgbClr val="2B91AF"/>
                </a:solidFill>
                <a:latin typeface="Consolas" charset="0"/>
              </a:rPr>
              <a:t>ICat</a:t>
            </a:r>
            <a:endParaRPr lang="en-US" dirty="0">
              <a:solidFill>
                <a:srgbClr val="000000"/>
              </a:solidFill>
              <a:latin typeface="Consolas" charset="0"/>
            </a:endParaRPr>
          </a:p>
          <a:p>
            <a:r>
              <a:rPr lang="mr-IN" dirty="0">
                <a:solidFill>
                  <a:srgbClr val="000000"/>
                </a:solidFill>
                <a:latin typeface="Consolas" charset="0"/>
              </a:rPr>
              <a:t>    {</a:t>
            </a:r>
          </a:p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       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charset="0"/>
              </a:rPr>
              <a:t>GetColor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=&gt; </a:t>
            </a:r>
            <a:r>
              <a:rPr lang="en-US" dirty="0">
                <a:solidFill>
                  <a:srgbClr val="A31515"/>
                </a:solidFill>
                <a:latin typeface="Consolas" charset="0"/>
              </a:rPr>
              <a:t>"White"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;</a:t>
            </a:r>
          </a:p>
          <a:p>
            <a:r>
              <a:rPr lang="mr-IN" dirty="0">
                <a:solidFill>
                  <a:srgbClr val="000000"/>
                </a:solidFill>
                <a:latin typeface="Consolas" charset="0"/>
              </a:rPr>
              <a:t>    }</a:t>
            </a:r>
          </a:p>
          <a:p>
            <a:endParaRPr lang="mr-IN" dirty="0">
              <a:solidFill>
                <a:srgbClr val="000000"/>
              </a:solidFill>
              <a:latin typeface="Consolas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latin typeface="Consolas" charset="0"/>
              </a:rPr>
              <a:t>BlackCat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: </a:t>
            </a:r>
            <a:r>
              <a:rPr lang="en-US" dirty="0" err="1">
                <a:solidFill>
                  <a:srgbClr val="2B91AF"/>
                </a:solidFill>
                <a:latin typeface="Consolas" charset="0"/>
              </a:rPr>
              <a:t>ICat</a:t>
            </a:r>
            <a:endParaRPr lang="en-US" dirty="0">
              <a:solidFill>
                <a:srgbClr val="000000"/>
              </a:solidFill>
              <a:latin typeface="Consolas" charset="0"/>
            </a:endParaRPr>
          </a:p>
          <a:p>
            <a:r>
              <a:rPr lang="mr-IN" dirty="0">
                <a:solidFill>
                  <a:srgbClr val="000000"/>
                </a:solidFill>
                <a:latin typeface="Consolas" charset="0"/>
              </a:rPr>
              <a:t>    {</a:t>
            </a:r>
          </a:p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       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charset="0"/>
              </a:rPr>
              <a:t>GetColor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=&gt; </a:t>
            </a:r>
            <a:r>
              <a:rPr lang="en-US" dirty="0">
                <a:solidFill>
                  <a:srgbClr val="A31515"/>
                </a:solidFill>
                <a:latin typeface="Consolas" charset="0"/>
              </a:rPr>
              <a:t>"Black"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;</a:t>
            </a:r>
          </a:p>
          <a:p>
            <a:r>
              <a:rPr lang="mr-IN" dirty="0">
                <a:solidFill>
                  <a:srgbClr val="000000"/>
                </a:solidFill>
                <a:latin typeface="Consolas" charset="0"/>
              </a:rPr>
              <a:t>    }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980771" y="2760164"/>
            <a:ext cx="6096000" cy="3693319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interface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latin typeface="Consolas" charset="0"/>
              </a:rPr>
              <a:t>IDog</a:t>
            </a:r>
            <a:endParaRPr lang="en-US" dirty="0">
              <a:solidFill>
                <a:srgbClr val="000000"/>
              </a:solidFill>
              <a:latin typeface="Consolas" charset="0"/>
            </a:endParaRPr>
          </a:p>
          <a:p>
            <a:r>
              <a:rPr lang="mr-IN" dirty="0">
                <a:solidFill>
                  <a:srgbClr val="000000"/>
                </a:solidFill>
                <a:latin typeface="Consolas" charset="0"/>
              </a:rPr>
              <a:t>    {</a:t>
            </a:r>
          </a:p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       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charset="0"/>
              </a:rPr>
              <a:t>GetBreed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{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get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; }</a:t>
            </a:r>
          </a:p>
          <a:p>
            <a:r>
              <a:rPr lang="mr-IN" dirty="0">
                <a:solidFill>
                  <a:srgbClr val="000000"/>
                </a:solidFill>
                <a:latin typeface="Consolas" charset="0"/>
              </a:rPr>
              <a:t>    }</a:t>
            </a:r>
          </a:p>
          <a:p>
            <a:endParaRPr lang="mr-IN" dirty="0">
              <a:solidFill>
                <a:srgbClr val="000000"/>
              </a:solidFill>
              <a:latin typeface="Consolas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latin typeface="Consolas" charset="0"/>
              </a:rPr>
              <a:t>DogPoodle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: </a:t>
            </a:r>
            <a:r>
              <a:rPr lang="en-US" dirty="0" err="1">
                <a:solidFill>
                  <a:srgbClr val="2B91AF"/>
                </a:solidFill>
                <a:latin typeface="Consolas" charset="0"/>
              </a:rPr>
              <a:t>IDog</a:t>
            </a:r>
            <a:endParaRPr lang="en-US" dirty="0">
              <a:solidFill>
                <a:srgbClr val="000000"/>
              </a:solidFill>
              <a:latin typeface="Consolas" charset="0"/>
            </a:endParaRPr>
          </a:p>
          <a:p>
            <a:r>
              <a:rPr lang="mr-IN" dirty="0">
                <a:solidFill>
                  <a:srgbClr val="000000"/>
                </a:solidFill>
                <a:latin typeface="Consolas" charset="0"/>
              </a:rPr>
              <a:t>    {</a:t>
            </a:r>
          </a:p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       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charset="0"/>
              </a:rPr>
              <a:t>GetBreed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=&gt; </a:t>
            </a:r>
            <a:r>
              <a:rPr lang="en-US" dirty="0">
                <a:solidFill>
                  <a:srgbClr val="A31515"/>
                </a:solidFill>
                <a:latin typeface="Consolas" charset="0"/>
              </a:rPr>
              <a:t>"Poodle"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;</a:t>
            </a:r>
          </a:p>
          <a:p>
            <a:r>
              <a:rPr lang="mr-IN" dirty="0">
                <a:solidFill>
                  <a:srgbClr val="000000"/>
                </a:solidFill>
                <a:latin typeface="Consolas" charset="0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latin typeface="Consolas" charset="0"/>
              </a:rPr>
              <a:t>DogLabrador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: </a:t>
            </a:r>
            <a:r>
              <a:rPr lang="en-US" dirty="0" err="1">
                <a:solidFill>
                  <a:srgbClr val="2B91AF"/>
                </a:solidFill>
                <a:latin typeface="Consolas" charset="0"/>
              </a:rPr>
              <a:t>IDog</a:t>
            </a:r>
            <a:endParaRPr lang="en-US" dirty="0">
              <a:solidFill>
                <a:srgbClr val="000000"/>
              </a:solidFill>
              <a:latin typeface="Consolas" charset="0"/>
            </a:endParaRPr>
          </a:p>
          <a:p>
            <a:r>
              <a:rPr lang="mr-IN" dirty="0">
                <a:solidFill>
                  <a:srgbClr val="000000"/>
                </a:solidFill>
                <a:latin typeface="Consolas" charset="0"/>
              </a:rPr>
              <a:t>    {</a:t>
            </a:r>
          </a:p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       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charset="0"/>
              </a:rPr>
              <a:t>GetBreed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=&gt; </a:t>
            </a:r>
            <a:r>
              <a:rPr lang="en-US" dirty="0">
                <a:solidFill>
                  <a:srgbClr val="A31515"/>
                </a:solidFill>
                <a:latin typeface="Consolas" charset="0"/>
              </a:rPr>
              <a:t>"Labrador"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;</a:t>
            </a:r>
          </a:p>
          <a:p>
            <a:r>
              <a:rPr lang="mr-IN" dirty="0">
                <a:solidFill>
                  <a:srgbClr val="000000"/>
                </a:solidFill>
                <a:latin typeface="Consolas" charset="0"/>
              </a:rPr>
              <a:t>  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33675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3490</TotalTime>
  <Words>773</Words>
  <Application>Microsoft Macintosh PowerPoint</Application>
  <PresentationFormat>Widescreen</PresentationFormat>
  <Paragraphs>220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Consolas</vt:lpstr>
      <vt:lpstr>Corbel</vt:lpstr>
      <vt:lpstr>Mangal</vt:lpstr>
      <vt:lpstr>Arial</vt:lpstr>
      <vt:lpstr>Depth</vt:lpstr>
      <vt:lpstr>Factory pattern Unit of  Work</vt:lpstr>
      <vt:lpstr>OOD SOLID</vt:lpstr>
      <vt:lpstr>SOLID</vt:lpstr>
      <vt:lpstr>SOLID</vt:lpstr>
      <vt:lpstr>Factory pattern</vt:lpstr>
      <vt:lpstr>The Factory</vt:lpstr>
      <vt:lpstr>The Factory</vt:lpstr>
      <vt:lpstr>The Factory Method</vt:lpstr>
      <vt:lpstr>Abstract factory</vt:lpstr>
      <vt:lpstr>Abstract factory</vt:lpstr>
      <vt:lpstr>Abstract factory</vt:lpstr>
      <vt:lpstr>Service Locator</vt:lpstr>
      <vt:lpstr>Unit of Work</vt:lpstr>
      <vt:lpstr>UoW</vt:lpstr>
      <vt:lpstr>UoW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Repository pattern</dc:title>
  <dc:creator>andres käver</dc:creator>
  <cp:lastModifiedBy>andres käver</cp:lastModifiedBy>
  <cp:revision>36</cp:revision>
  <dcterms:created xsi:type="dcterms:W3CDTF">2016-02-24T17:29:30Z</dcterms:created>
  <dcterms:modified xsi:type="dcterms:W3CDTF">2017-03-16T07:41:52Z</dcterms:modified>
</cp:coreProperties>
</file>