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62" r:id="rId3"/>
    <p:sldId id="264" r:id="rId4"/>
    <p:sldId id="265"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66" r:id="rId21"/>
    <p:sldId id="267" r:id="rId22"/>
    <p:sldId id="268" r:id="rId23"/>
    <p:sldId id="269" r:id="rId24"/>
    <p:sldId id="295" r:id="rId25"/>
    <p:sldId id="296" r:id="rId26"/>
    <p:sldId id="297" r:id="rId27"/>
    <p:sldId id="298" r:id="rId28"/>
    <p:sldId id="299" r:id="rId29"/>
    <p:sldId id="300" r:id="rId30"/>
    <p:sldId id="301" r:id="rId31"/>
    <p:sldId id="302" r:id="rId32"/>
    <p:sldId id="303" r:id="rId33"/>
    <p:sldId id="263" r:id="rId34"/>
    <p:sldId id="305" r:id="rId35"/>
    <p:sldId id="306" r:id="rId36"/>
    <p:sldId id="307" r:id="rId37"/>
    <p:sldId id="308" r:id="rId38"/>
    <p:sldId id="309" r:id="rId39"/>
    <p:sldId id="310" r:id="rId40"/>
    <p:sldId id="30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2" autoAdjust="0"/>
    <p:restoredTop sz="94660"/>
  </p:normalViewPr>
  <p:slideViewPr>
    <p:cSldViewPr snapToGrid="0">
      <p:cViewPr varScale="1">
        <p:scale>
          <a:sx n="94" d="100"/>
          <a:sy n="94" d="100"/>
        </p:scale>
        <p:origin x="10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28.09.18</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9/28/18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9/28/18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9/28/18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9/28/18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9/28/18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9/28/18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9/28/18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9/28/18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9/28/18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9/28/18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9/28/18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10035784" cy="4282529"/>
          </a:xfrm>
        </p:spPr>
        <p:txBody>
          <a:bodyPr/>
          <a:lstStyle/>
          <a:p>
            <a:r>
              <a:rPr lang="et-EE" sz="6000" dirty="0" err="1"/>
              <a:t>Web</a:t>
            </a:r>
            <a:r>
              <a:rPr lang="et-EE" sz="6000" dirty="0"/>
              <a:t> </a:t>
            </a:r>
            <a:r>
              <a:rPr lang="et-EE" sz="6000" dirty="0" err="1"/>
              <a:t>Applications</a:t>
            </a:r>
            <a:r>
              <a:rPr lang="et-EE" sz="6000" dirty="0"/>
              <a:t> </a:t>
            </a:r>
            <a:r>
              <a:rPr lang="et-EE" sz="6000" dirty="0" err="1"/>
              <a:t>Security</a:t>
            </a:r>
            <a:br>
              <a:rPr lang="et-EE" sz="6000" dirty="0"/>
            </a:br>
            <a:r>
              <a:rPr lang="et-EE" sz="6000" dirty="0" err="1"/>
              <a:t>Cryptography</a:t>
            </a:r>
            <a:r>
              <a:rPr lang="et-EE" sz="6000" dirty="0"/>
              <a:t> 2</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dirty="0" err="1"/>
              <a:t>TalTEch</a:t>
            </a:r>
            <a:r>
              <a:rPr lang="en-US" cap="none" dirty="0"/>
              <a:t> IT College, Andres Käver, 2018-2019</a:t>
            </a:r>
            <a:r>
              <a:rPr lang="en-US" cap="none"/>
              <a:t>, Fall </a:t>
            </a:r>
            <a:r>
              <a:rPr lang="en-US" cap="none" dirty="0"/>
              <a:t>semester</a:t>
            </a:r>
          </a:p>
          <a:p>
            <a:r>
              <a:rPr lang="en-US" cap="none" dirty="0"/>
              <a:t>Web: http://enos.Itcollege.ee/~</a:t>
            </a:r>
            <a:r>
              <a:rPr lang="en-US" cap="none" dirty="0" err="1"/>
              <a:t>akaver</a:t>
            </a:r>
            <a:r>
              <a:rPr lang="en-US" cap="none" dirty="0"/>
              <a:t>/</a:t>
            </a:r>
            <a:r>
              <a:rPr lang="en-US" cap="none" dirty="0" err="1"/>
              <a:t>WebSec</a:t>
            </a:r>
            <a:endParaRPr lang="en-US" cap="none" dirty="0"/>
          </a:p>
          <a:p>
            <a:r>
              <a:rPr lang="en-US" cap="none" dirty="0"/>
              <a:t>Skype: akaver   Email: </a:t>
            </a:r>
            <a:r>
              <a:rPr lang="en-US" cap="none" dirty="0">
                <a:hlinkClick r:id="rId2"/>
              </a:rPr>
              <a:t>akaver@itcollege.ee</a:t>
            </a:r>
            <a:endParaRPr lang="en-US" cap="none" dirty="0"/>
          </a:p>
          <a:p>
            <a:endParaRPr lang="en-US" cap="none"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substitution cipher is one in which each symbol of the plaintext is exchanged for another symbol. </a:t>
            </a:r>
          </a:p>
          <a:p>
            <a:r>
              <a:rPr lang="en-US" dirty="0"/>
              <a:t>If this is done uniformly this is called a </a:t>
            </a:r>
            <a:r>
              <a:rPr lang="en-US" dirty="0" err="1"/>
              <a:t>monoalphabetic</a:t>
            </a:r>
            <a:r>
              <a:rPr lang="en-US" dirty="0"/>
              <a:t> cipher or simple substitution cipher. </a:t>
            </a:r>
          </a:p>
          <a:p>
            <a:r>
              <a:rPr lang="en-US" dirty="0"/>
              <a:t>If different substitutions are made depending on where in the plaintext the symbol occurs, this is called a polyalphabetic substitution.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85398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simple substitution cipher is an injection (1-1 mapping) of the alphabet into itself or another alphabet. </a:t>
            </a:r>
          </a:p>
          <a:p>
            <a:r>
              <a:rPr lang="en-US" dirty="0"/>
              <a:t>A simple substitution is breakable; we could try all k! mappings from the plaintext to </a:t>
            </a:r>
            <a:r>
              <a:rPr lang="en-US" dirty="0" err="1"/>
              <a:t>ciphertext</a:t>
            </a:r>
            <a:r>
              <a:rPr lang="en-US" dirty="0"/>
              <a:t> alphabets. That’s usually not necessary. </a:t>
            </a:r>
          </a:p>
          <a:p>
            <a:r>
              <a:rPr lang="en-US" dirty="0"/>
              <a:t>Redundancies in the plaintext (letter frequencies, </a:t>
            </a:r>
            <a:r>
              <a:rPr lang="en-US" dirty="0" err="1"/>
              <a:t>digrams</a:t>
            </a:r>
            <a:r>
              <a:rPr lang="en-US" dirty="0"/>
              <a:t>, etc.) are reflected in the </a:t>
            </a:r>
            <a:r>
              <a:rPr lang="en-US" dirty="0" err="1"/>
              <a:t>ciphertext</a:t>
            </a:r>
            <a:r>
              <a:rPr lang="en-US" dirty="0"/>
              <a:t>. </a:t>
            </a:r>
          </a:p>
          <a:p>
            <a:r>
              <a:rPr lang="en-US" dirty="0"/>
              <a:t>Not all substitution ciphers are simple substitution ciphers.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27883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fontScale="92500" lnSpcReduction="10000"/>
          </a:bodyPr>
          <a:lstStyle/>
          <a:p>
            <a:r>
              <a:rPr lang="en-US" dirty="0"/>
              <a:t>The Caesar Cipher is a </a:t>
            </a:r>
            <a:r>
              <a:rPr lang="en-US" dirty="0" err="1"/>
              <a:t>monoalphabetic</a:t>
            </a:r>
            <a:r>
              <a:rPr lang="en-US" dirty="0"/>
              <a:t> cipher in which each letter is replaced in the encryption by another letter a fixed “distance” away in the alphabet. </a:t>
            </a:r>
          </a:p>
          <a:p>
            <a:r>
              <a:rPr lang="en-US" dirty="0"/>
              <a:t>For example, A is replaced by C, B by D, ..., Y by A, Z by B, etc. </a:t>
            </a:r>
          </a:p>
          <a:p>
            <a:r>
              <a:rPr lang="en-US" dirty="0"/>
              <a:t>The </a:t>
            </a:r>
            <a:r>
              <a:rPr lang="en-US" dirty="0" err="1"/>
              <a:t>Vigenere</a:t>
            </a:r>
            <a:r>
              <a:rPr lang="en-US" dirty="0"/>
              <a:t> Cipher is an example of a polyalphabetic cipher, sometimes called a running key cipher because the key is another text. </a:t>
            </a:r>
          </a:p>
          <a:p>
            <a:r>
              <a:rPr lang="en-US" dirty="0"/>
              <a:t>Start with a key string: “monitors to go to the bathroom” and a plaintext to encrypt: “four score and seven years ago.” Align the two texts, possibly removing spaces: </a:t>
            </a:r>
            <a:br>
              <a:rPr lang="en-US" dirty="0"/>
            </a:br>
            <a:r>
              <a:rPr lang="en-US" dirty="0"/>
              <a:t>plaintext: 	</a:t>
            </a:r>
            <a:r>
              <a:rPr lang="en-US" dirty="0">
                <a:latin typeface="Andale Mono" charset="0"/>
                <a:ea typeface="Andale Mono" charset="0"/>
                <a:cs typeface="Andale Mono" charset="0"/>
              </a:rPr>
              <a:t>fours </a:t>
            </a:r>
            <a:r>
              <a:rPr lang="en-US" dirty="0" err="1">
                <a:latin typeface="Andale Mono" charset="0"/>
                <a:ea typeface="Andale Mono" charset="0"/>
                <a:cs typeface="Andale Mono" charset="0"/>
              </a:rPr>
              <a:t>corea</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ndsev</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enyea</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rsago</a:t>
            </a:r>
            <a:r>
              <a:rPr lang="en-US" dirty="0">
                <a:latin typeface="Andale Mono" charset="0"/>
                <a:ea typeface="Andale Mono" charset="0"/>
                <a:cs typeface="Andale Mono" charset="0"/>
              </a:rPr>
              <a:t> </a:t>
            </a:r>
            <a:br>
              <a:rPr lang="en-US" dirty="0"/>
            </a:br>
            <a:r>
              <a:rPr lang="en-US" dirty="0"/>
              <a:t>key:			</a:t>
            </a:r>
            <a:r>
              <a:rPr lang="en-US" dirty="0" err="1">
                <a:latin typeface="Andale Mono" charset="0"/>
                <a:ea typeface="Andale Mono" charset="0"/>
                <a:cs typeface="Andale Mono" charset="0"/>
              </a:rPr>
              <a:t>monit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orsto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gotot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hebat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hroom</a:t>
            </a:r>
            <a:r>
              <a:rPr lang="en-US" dirty="0">
                <a:latin typeface="Andale Mono" charset="0"/>
                <a:ea typeface="Andale Mono" charset="0"/>
                <a:cs typeface="Andale Mono" charset="0"/>
              </a:rPr>
              <a:t> </a:t>
            </a:r>
            <a:br>
              <a:rPr lang="en-US" dirty="0"/>
            </a:br>
            <a:r>
              <a:rPr lang="en-US" dirty="0" err="1"/>
              <a:t>ciphertext</a:t>
            </a:r>
            <a:r>
              <a:rPr lang="en-US" dirty="0"/>
              <a:t>: 	</a:t>
            </a:r>
            <a:r>
              <a:rPr lang="en-US" dirty="0" err="1">
                <a:latin typeface="Andale Mono" charset="0"/>
                <a:ea typeface="Andale Mono" charset="0"/>
                <a:cs typeface="Andale Mono" charset="0"/>
              </a:rPr>
              <a:t>rcizl</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qfkxo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trlso</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lrzet</a:t>
            </a:r>
            <a:r>
              <a:rPr lang="en-US" dirty="0">
                <a:latin typeface="Andale Mono" charset="0"/>
                <a:ea typeface="Andale Mono" charset="0"/>
                <a:cs typeface="Andale Mono" charset="0"/>
              </a:rPr>
              <a:t> </a:t>
            </a:r>
            <a:r>
              <a:rPr lang="en-US" dirty="0" err="1">
                <a:latin typeface="Andale Mono" charset="0"/>
                <a:ea typeface="Andale Mono" charset="0"/>
                <a:cs typeface="Andale Mono" charset="0"/>
              </a:rPr>
              <a:t>yjoua</a:t>
            </a:r>
            <a:endParaRPr lang="en-US" dirty="0">
              <a:latin typeface="Andale Mono" charset="0"/>
              <a:ea typeface="Andale Mono" charset="0"/>
              <a:cs typeface="Andale Mono" charset="0"/>
            </a:endParaRPr>
          </a:p>
          <a:p>
            <a:r>
              <a:rPr lang="en-US" dirty="0"/>
              <a:t>Then use the letter pairs to look up an encryption in a table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33209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6582" y="2052637"/>
            <a:ext cx="5480588" cy="4195762"/>
          </a:xfrm>
        </p:spPr>
      </p:pic>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
        <p:nvSpPr>
          <p:cNvPr id="6" name="Content Placeholder 2"/>
          <p:cNvSpPr txBox="1">
            <a:spLocks/>
          </p:cNvSpPr>
          <p:nvPr/>
        </p:nvSpPr>
        <p:spPr>
          <a:xfrm>
            <a:off x="1103312" y="20529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Vigenere table</a:t>
            </a:r>
            <a:endParaRPr lang="en-US" dirty="0"/>
          </a:p>
        </p:txBody>
      </p:sp>
    </p:spTree>
    <p:extLst>
      <p:ext uri="{BB962C8B-B14F-4D97-AF65-F5344CB8AC3E}">
        <p14:creationId xmlns:p14="http://schemas.microsoft.com/office/powerpoint/2010/main" val="97912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a:t>
            </a:r>
            <a:r>
              <a:rPr lang="en-US" dirty="0" err="1"/>
              <a:t>Vigenere</a:t>
            </a:r>
            <a:r>
              <a:rPr lang="en-US" dirty="0"/>
              <a:t> Cipher selects one of twenty-six different Caesar Ciphers, depending upon the corresponding letter in the key. </a:t>
            </a:r>
          </a:p>
          <a:p>
            <a:r>
              <a:rPr lang="en-US" dirty="0"/>
              <a:t>Running key ciphers are susceptible to statistical analysis. Both key and plaintext are English language strings and so have the entropy characteristics of English. In particular, the letters A, E, O, T, N, I make up approximately 50% of English text. Thus, at approximately 25% of indices, these can be expected to coincide. </a:t>
            </a:r>
          </a:p>
          <a:p>
            <a:r>
              <a:rPr lang="en-US" dirty="0"/>
              <a:t>This is an example of a regularity in the </a:t>
            </a:r>
            <a:r>
              <a:rPr lang="en-US" dirty="0" err="1"/>
              <a:t>ciphertext</a:t>
            </a:r>
            <a:r>
              <a:rPr lang="en-US" dirty="0"/>
              <a:t> that would not be expected merely from chance.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11084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 need not only apply to symbols in a text. </a:t>
            </a:r>
          </a:p>
          <a:p>
            <a:r>
              <a:rPr lang="en-US" dirty="0"/>
              <a:t>The Advanced Encryption Standard (AES) contains a substitution step; each byte in a 16-byte array is replaced with a corresponding entry from a fixed 8-bit lookup table.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822" y="3593213"/>
            <a:ext cx="6127805" cy="2992067"/>
          </a:xfrm>
          <a:prstGeom prst="rect">
            <a:avLst/>
          </a:prstGeom>
        </p:spPr>
      </p:pic>
    </p:spTree>
    <p:extLst>
      <p:ext uri="{BB962C8B-B14F-4D97-AF65-F5344CB8AC3E}">
        <p14:creationId xmlns:p14="http://schemas.microsoft.com/office/powerpoint/2010/main" val="51803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 is one of the building blocks of encryption. </a:t>
            </a:r>
          </a:p>
          <a:p>
            <a:r>
              <a:rPr lang="en-US" dirty="0"/>
              <a:t>Simple substitution means replacing symbols uniformly by others. The Caesar Cipher. </a:t>
            </a:r>
          </a:p>
          <a:p>
            <a:r>
              <a:rPr lang="en-US" dirty="0"/>
              <a:t>Polyalphabetic substitution means that the substitution varies according to the position in the text. The </a:t>
            </a:r>
            <a:r>
              <a:rPr lang="en-US" dirty="0" err="1"/>
              <a:t>Vigenere</a:t>
            </a:r>
            <a:r>
              <a:rPr lang="en-US" dirty="0"/>
              <a:t> Cipher is an example.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6743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a:bodyPr>
          <a:lstStyle/>
          <a:p>
            <a:r>
              <a:rPr lang="en-US" dirty="0"/>
              <a:t>Using information</a:t>
            </a:r>
          </a:p>
          <a:p>
            <a:r>
              <a:rPr lang="en-US" dirty="0"/>
              <a:t>Question 1: Suppose you know that “</a:t>
            </a:r>
            <a:r>
              <a:rPr lang="en-US" dirty="0" err="1"/>
              <a:t>xyy</a:t>
            </a:r>
            <a:r>
              <a:rPr lang="en-US" dirty="0"/>
              <a:t>” encodes a string in the English alphabet (26 letters) using a substitution cipher. How many decryptions are possible? </a:t>
            </a:r>
            <a:br>
              <a:rPr lang="en-US" dirty="0"/>
            </a:br>
            <a:r>
              <a:rPr lang="en-US" dirty="0"/>
              <a:t>Answer 1: 26</a:t>
            </a:r>
            <a:r>
              <a:rPr lang="en-US" baseline="30000" dirty="0"/>
              <a:t>3</a:t>
            </a:r>
            <a:r>
              <a:rPr lang="en-US" dirty="0"/>
              <a:t> = 17576</a:t>
            </a:r>
          </a:p>
          <a:p>
            <a:r>
              <a:rPr lang="en-US" dirty="0"/>
              <a:t>Question 2: Add the information that it’s a simple substitution cipher.</a:t>
            </a:r>
            <a:br>
              <a:rPr lang="en-US" dirty="0"/>
            </a:br>
            <a:r>
              <a:rPr lang="en-US" dirty="0"/>
              <a:t>Answer 2: 26 × 25 = 650. (Reduce search space by a factor of 27.) </a:t>
            </a:r>
          </a:p>
          <a:p>
            <a:r>
              <a:rPr lang="en-US" dirty="0"/>
              <a:t>Question 3: Add that you know the plaintext is an English word:</a:t>
            </a:r>
            <a:br>
              <a:rPr lang="en-US" dirty="0"/>
            </a:br>
            <a:r>
              <a:rPr lang="en-US" dirty="0"/>
              <a:t>Answer 3: around 40. (Reduce original search space by a factor of 439.)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7462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perfect cipher would be one for which no reduction of the search space is gained from knowing: </a:t>
            </a:r>
            <a:br>
              <a:rPr lang="en-US" dirty="0"/>
            </a:br>
            <a:r>
              <a:rPr lang="en-US" dirty="0"/>
              <a:t>the encryption algorithm</a:t>
            </a:r>
            <a:br>
              <a:rPr lang="en-US" dirty="0"/>
            </a:br>
            <a:r>
              <a:rPr lang="en-US" dirty="0"/>
              <a:t>the </a:t>
            </a:r>
            <a:r>
              <a:rPr lang="en-US" dirty="0" err="1"/>
              <a:t>ciphertext</a:t>
            </a:r>
            <a:r>
              <a:rPr lang="en-US" dirty="0"/>
              <a:t>. </a:t>
            </a:r>
          </a:p>
          <a:p>
            <a:r>
              <a:rPr lang="en-US" dirty="0"/>
              <a:t>The attacker’s uncertainty (the likelihood of guessing the plaintext) of the message is exactly the same whether or not she has access to the </a:t>
            </a:r>
            <a:r>
              <a:rPr lang="en-US" dirty="0" err="1"/>
              <a:t>ciphertext</a:t>
            </a:r>
            <a:r>
              <a:rPr lang="en-US" dirty="0"/>
              <a:t>. </a:t>
            </a:r>
          </a:p>
          <a:p>
            <a:r>
              <a:rPr lang="en-US" dirty="0"/>
              <a:t>The cryptanalytic task is to reduce the uncertainty in the message (plaintext) using all available information.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82592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Perfect cipher</a:t>
            </a:r>
          </a:p>
          <a:p>
            <a:r>
              <a:rPr lang="en-US" dirty="0"/>
              <a:t>A one-time pad, invented by Miller (1882) and independently by </a:t>
            </a:r>
            <a:r>
              <a:rPr lang="en-US" dirty="0" err="1"/>
              <a:t>Vernam</a:t>
            </a:r>
            <a:r>
              <a:rPr lang="en-US" dirty="0"/>
              <a:t> and Mauborgne (1917), is a theoretically perfect cipher. </a:t>
            </a:r>
          </a:p>
          <a:p>
            <a:r>
              <a:rPr lang="en-US" dirty="0"/>
              <a:t>The idea is to use a key that is the same length as the plaintext, and to use it only once. The key is </a:t>
            </a:r>
            <a:r>
              <a:rPr lang="en-US" dirty="0" err="1"/>
              <a:t>XOR’d</a:t>
            </a:r>
            <a:r>
              <a:rPr lang="en-US" dirty="0"/>
              <a:t> with the plaintext. </a:t>
            </a:r>
          </a:p>
          <a:p>
            <a:r>
              <a:rPr lang="en-US" dirty="0"/>
              <a:t>Given a 15-bit binary message: </a:t>
            </a:r>
            <a:br>
              <a:rPr lang="en-US" dirty="0"/>
            </a:br>
            <a:r>
              <a:rPr lang="en-US" dirty="0"/>
              <a:t>plaintext: 	</a:t>
            </a:r>
            <a:r>
              <a:rPr lang="fi-FI" dirty="0"/>
              <a:t> 10110010111001 </a:t>
            </a:r>
            <a:br>
              <a:rPr lang="en-US" dirty="0"/>
            </a:br>
            <a:r>
              <a:rPr lang="en-US" dirty="0"/>
              <a:t>key: 			</a:t>
            </a:r>
            <a:r>
              <a:rPr lang="fi-FI" dirty="0"/>
              <a:t> 11010001010100 </a:t>
            </a:r>
            <a:br>
              <a:rPr lang="en-US" dirty="0"/>
            </a:br>
            <a:r>
              <a:rPr lang="en-US" dirty="0" err="1"/>
              <a:t>ciphertext</a:t>
            </a:r>
            <a:r>
              <a:rPr lang="en-US" dirty="0"/>
              <a:t>: 	</a:t>
            </a:r>
            <a:r>
              <a:rPr lang="fi-FI" dirty="0"/>
              <a:t> 01100011101101 </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8550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Encryption and decryption are functions which transform one text into another. In functional notation: </a:t>
            </a:r>
            <a:br>
              <a:rPr lang="en-US" dirty="0"/>
            </a:br>
            <a:r>
              <a:rPr lang="en-US" dirty="0"/>
              <a:t>C=E(P) and P=D(C)</a:t>
            </a:r>
            <a:br>
              <a:rPr lang="en-US" dirty="0"/>
            </a:br>
            <a:r>
              <a:rPr lang="en-US" dirty="0"/>
              <a:t>where C denotes </a:t>
            </a:r>
            <a:r>
              <a:rPr lang="en-US" dirty="0" err="1"/>
              <a:t>ciphertext</a:t>
            </a:r>
            <a:r>
              <a:rPr lang="en-US" dirty="0"/>
              <a:t>, E is the encryption rule, D is the decryption rule, P is the plaintext. </a:t>
            </a:r>
          </a:p>
          <a:p>
            <a:r>
              <a:rPr lang="en-US" dirty="0"/>
              <a:t>In this case, we also have: </a:t>
            </a:r>
            <a:br>
              <a:rPr lang="en-US" dirty="0"/>
            </a:br>
            <a:r>
              <a:rPr lang="en-US" dirty="0"/>
              <a:t>P = D(E(P)) </a:t>
            </a:r>
          </a:p>
          <a:p>
            <a:r>
              <a:rPr lang="en-US" dirty="0"/>
              <a:t>It is obviously important to be able to recover the original message from the </a:t>
            </a:r>
            <a:r>
              <a:rPr lang="en-US" dirty="0" err="1"/>
              <a:t>ciphertext</a:t>
            </a:r>
            <a:r>
              <a:rPr lang="en-US" dirty="0"/>
              <a: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10740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main problem with the one-time pad is practical, rather than theoretical. </a:t>
            </a:r>
          </a:p>
          <a:p>
            <a:r>
              <a:rPr lang="en-US" dirty="0"/>
              <a:t>Given the need to communicate securely, how do the sender and receiver agree on a secret (key) that they can use in the algorithm. </a:t>
            </a:r>
          </a:p>
          <a:p>
            <a:r>
              <a:rPr lang="en-US" dirty="0"/>
              <a:t>If sender and receiver already have a secure channel, why do they need the key? </a:t>
            </a:r>
          </a:p>
          <a:p>
            <a:r>
              <a:rPr lang="en-US" dirty="0"/>
              <a:t>If they don’t, how do they distribute the key securely? This is the key distribution problem.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04851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transposition cipher</a:t>
            </a:r>
          </a:p>
        </p:txBody>
      </p:sp>
      <p:sp>
        <p:nvSpPr>
          <p:cNvPr id="3" name="Content Placeholder 2"/>
          <p:cNvSpPr>
            <a:spLocks noGrp="1"/>
          </p:cNvSpPr>
          <p:nvPr>
            <p:ph idx="1"/>
          </p:nvPr>
        </p:nvSpPr>
        <p:spPr/>
        <p:txBody>
          <a:bodyPr/>
          <a:lstStyle/>
          <a:p>
            <a:r>
              <a:rPr lang="en-US" dirty="0"/>
              <a:t>A transposition cipher hides information by reordering the symbols in a message. The goal of transposition is diffusion. </a:t>
            </a:r>
          </a:p>
          <a:p>
            <a:r>
              <a:rPr lang="en-US" dirty="0"/>
              <a:t>Example: Columnar transposition involves writing the plaintext characters in a number of fixed length rows such as the following: </a:t>
            </a:r>
            <a:br>
              <a:rPr lang="en-US" dirty="0"/>
            </a:br>
            <a:r>
              <a:rPr lang="it-IT" dirty="0"/>
              <a:t>c01 c02 c03 c04 c05 </a:t>
            </a:r>
            <a:br>
              <a:rPr lang="it-IT" dirty="0"/>
            </a:br>
            <a:r>
              <a:rPr lang="it-IT" dirty="0"/>
              <a:t>c06 c07 c08 c09 c10 </a:t>
            </a:r>
            <a:br>
              <a:rPr lang="it-IT" dirty="0"/>
            </a:br>
            <a:r>
              <a:rPr lang="it-IT" dirty="0"/>
              <a:t>c11 c12 etc.</a:t>
            </a:r>
          </a:p>
          <a:p>
            <a:r>
              <a:rPr lang="it-IT" dirty="0"/>
              <a:t>Form the </a:t>
            </a:r>
            <a:r>
              <a:rPr lang="it-IT" dirty="0" err="1"/>
              <a:t>ciphertext</a:t>
            </a:r>
            <a:r>
              <a:rPr lang="it-IT" dirty="0"/>
              <a:t> by </a:t>
            </a:r>
            <a:r>
              <a:rPr lang="it-IT" dirty="0" err="1"/>
              <a:t>reading</a:t>
            </a:r>
            <a:r>
              <a:rPr lang="it-IT" dirty="0"/>
              <a:t> down the </a:t>
            </a:r>
            <a:r>
              <a:rPr lang="it-IT" dirty="0" err="1"/>
              <a:t>columns</a:t>
            </a:r>
            <a:r>
              <a:rPr lang="it-IT" dirty="0"/>
              <a:t>: c01c06c11c02</a:t>
            </a:r>
            <a:r>
              <a:rPr lang="mr-IN" dirty="0"/>
              <a:t>…</a:t>
            </a:r>
            <a:endParaRPr lang="et-EE" dirty="0"/>
          </a:p>
          <a:p>
            <a:endParaRPr lang="it-IT" dirty="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92359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Transposition need not only apply to symbols in a text. </a:t>
            </a:r>
          </a:p>
          <a:p>
            <a:r>
              <a:rPr lang="en-US" dirty="0"/>
              <a:t>The Advanced Encryption Standard (AES) contains a transposition step that reorders the bytes in a 16-byte array.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068" y="3374435"/>
            <a:ext cx="7875027" cy="2984385"/>
          </a:xfrm>
          <a:prstGeom prst="rect">
            <a:avLst/>
          </a:prstGeom>
        </p:spPr>
      </p:pic>
    </p:spTree>
    <p:extLst>
      <p:ext uri="{BB962C8B-B14F-4D97-AF65-F5344CB8AC3E}">
        <p14:creationId xmlns:p14="http://schemas.microsoft.com/office/powerpoint/2010/main" val="78640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Question: Given a text you believe to be the encryption of a text by transposition. How could you increase your confidence that that’s the case? </a:t>
            </a:r>
          </a:p>
          <a:p>
            <a:r>
              <a:rPr lang="en-US" dirty="0"/>
              <a:t>Answer: Since transposition reorders characters, but doesn’t replace them, the original characters still occur in the result. Letter frequencies are preserved in the </a:t>
            </a:r>
            <a:r>
              <a:rPr lang="en-US" dirty="0" err="1"/>
              <a:t>ciphertext</a:t>
            </a:r>
            <a:r>
              <a:rPr lang="en-US" dirty="0"/>
              <a:t>, but the frequencies of </a:t>
            </a:r>
            <a:r>
              <a:rPr lang="en-US" dirty="0" err="1"/>
              <a:t>digrams</a:t>
            </a:r>
            <a:r>
              <a:rPr lang="en-US" dirty="0"/>
              <a:t>, trigrams, etc. are not.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50223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Substitutions and transpositions can be regarded as building blocks for encryption. Many important commercial algorithms use combinations of these. </a:t>
            </a:r>
          </a:p>
          <a:p>
            <a:r>
              <a:rPr lang="en-US" dirty="0"/>
              <a:t>A combination of two or more ciphers is called a product cipher or cascade cipher: E</a:t>
            </a:r>
            <a:r>
              <a:rPr lang="en-US" baseline="-25000" dirty="0"/>
              <a:t>2</a:t>
            </a:r>
            <a:r>
              <a:rPr lang="en-US" dirty="0"/>
              <a:t>(E</a:t>
            </a:r>
            <a:r>
              <a:rPr lang="en-US" baseline="-25000" dirty="0"/>
              <a:t>1</a:t>
            </a:r>
            <a:r>
              <a:rPr lang="en-US" dirty="0"/>
              <a:t>(P, k</a:t>
            </a:r>
            <a:r>
              <a:rPr lang="en-US" baseline="-25000" dirty="0"/>
              <a:t>1</a:t>
            </a:r>
            <a:r>
              <a:rPr lang="en-US" dirty="0"/>
              <a:t>), k</a:t>
            </a:r>
            <a:r>
              <a:rPr lang="en-US" baseline="-25000" dirty="0"/>
              <a:t>2</a:t>
            </a:r>
            <a:r>
              <a:rPr lang="en-US" dirty="0"/>
              <a:t>)</a:t>
            </a:r>
          </a:p>
          <a:p>
            <a:r>
              <a:rPr lang="en-US" dirty="0"/>
              <a:t>A combination is not necessarily stronger than either cipher individually. It may even be weaker.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4808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normAutofit/>
          </a:bodyPr>
          <a:lstStyle/>
          <a:p>
            <a:r>
              <a:rPr lang="en-US" dirty="0"/>
              <a:t>Recall that there are two basic types of encryption: </a:t>
            </a:r>
          </a:p>
          <a:p>
            <a:r>
              <a:rPr lang="en-US" dirty="0"/>
              <a:t>symmetric algorithms: (also called “secret key”) use the same key for both encryption and decryption; </a:t>
            </a:r>
          </a:p>
          <a:p>
            <a:r>
              <a:rPr lang="en-US" dirty="0"/>
              <a:t>asymmetric algorithms: (also called “public key”) use different keys for encryption and decryption. </a:t>
            </a:r>
          </a:p>
          <a:p>
            <a:r>
              <a:rPr lang="en-US" dirty="0"/>
              <a:t>For any encryption approach, there are two major challenges: </a:t>
            </a:r>
          </a:p>
          <a:p>
            <a:r>
              <a:rPr lang="en-US" dirty="0"/>
              <a:t>Key distribution: how do we convey keys to those who need them to establish secure communication. </a:t>
            </a:r>
          </a:p>
          <a:p>
            <a:r>
              <a:rPr lang="en-US" dirty="0"/>
              <a:t>Key management: given a large number of keys, how do we preserve their safety and make them available as needed. </a:t>
            </a:r>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37045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In asymmetric or public key encryption, different keys are used for encryption and decryption. </a:t>
            </a:r>
          </a:p>
          <a:p>
            <a:r>
              <a:rPr lang="en-US" dirty="0"/>
              <a:t>Each subject S has a publicly disclosed key K</a:t>
            </a:r>
            <a:r>
              <a:rPr lang="en-US" baseline="-25000" dirty="0"/>
              <a:t>S</a:t>
            </a:r>
            <a:r>
              <a:rPr lang="en-US" dirty="0"/>
              <a:t> (“S’s public key”) that anyone can use to encrypt, and a privately held key K</a:t>
            </a:r>
            <a:r>
              <a:rPr lang="en-US" baseline="-25000" dirty="0"/>
              <a:t>S</a:t>
            </a:r>
            <a:r>
              <a:rPr lang="en-US" baseline="30000" dirty="0"/>
              <a:t>−1</a:t>
            </a:r>
            <a:r>
              <a:rPr lang="en-US" dirty="0"/>
              <a:t> (“S’s private key”). The relationship is:</a:t>
            </a:r>
            <a:br>
              <a:rPr lang="en-US" dirty="0"/>
            </a:br>
            <a:r>
              <a:rPr lang="en-US" dirty="0"/>
              <a:t>M = {{M}</a:t>
            </a:r>
            <a:r>
              <a:rPr lang="en-US" baseline="-25000" dirty="0"/>
              <a:t>KS</a:t>
            </a:r>
            <a:r>
              <a:rPr lang="en-US" dirty="0"/>
              <a:t> }K</a:t>
            </a:r>
            <a:r>
              <a:rPr lang="en-US" baseline="-25000" dirty="0"/>
              <a:t>S</a:t>
            </a:r>
            <a:r>
              <a:rPr lang="en-US" baseline="30000" dirty="0"/>
              <a:t>−1</a:t>
            </a:r>
            <a:r>
              <a:rPr lang="en-US" dirty="0"/>
              <a:t>. </a:t>
            </a:r>
          </a:p>
          <a:p>
            <a:r>
              <a:rPr lang="en-US" dirty="0"/>
              <a:t>Anyone wishing to send a message M confidentially to S sends {M}K</a:t>
            </a:r>
            <a:r>
              <a:rPr lang="en-US" baseline="-25000" dirty="0"/>
              <a:t>S</a:t>
            </a:r>
            <a:r>
              <a:rPr lang="en-US" dirty="0"/>
              <a:t>. Only the holder of K</a:t>
            </a:r>
            <a:r>
              <a:rPr lang="en-US" baseline="-25000" dirty="0"/>
              <a:t>S</a:t>
            </a:r>
            <a:r>
              <a:rPr lang="en-US" baseline="30000" dirty="0"/>
              <a:t>−1</a:t>
            </a:r>
            <a:r>
              <a:rPr lang="en-US" dirty="0"/>
              <a:t> can decrypt this message.  </a:t>
            </a:r>
          </a:p>
          <a:p>
            <a:r>
              <a:rPr lang="en-US" dirty="0"/>
              <a:t>Asymmetric encryption largely solves the key distribution problem. Why?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40448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keys</a:t>
            </a:r>
          </a:p>
        </p:txBody>
      </p:sp>
      <p:sp>
        <p:nvSpPr>
          <p:cNvPr id="3" name="Content Placeholder 2"/>
          <p:cNvSpPr>
            <a:spLocks noGrp="1"/>
          </p:cNvSpPr>
          <p:nvPr>
            <p:ph idx="1"/>
          </p:nvPr>
        </p:nvSpPr>
        <p:spPr/>
        <p:txBody>
          <a:bodyPr>
            <a:normAutofit/>
          </a:bodyPr>
          <a:lstStyle/>
          <a:p>
            <a:r>
              <a:rPr lang="en-US" dirty="0"/>
              <a:t>Typically, in a symmetric encryption system keys are: </a:t>
            </a:r>
          </a:p>
          <a:p>
            <a:pPr lvl="1"/>
            <a:r>
              <a:rPr lang="en-US" dirty="0"/>
              <a:t>randomly generated k-bit strings, </a:t>
            </a:r>
          </a:p>
          <a:p>
            <a:pPr lvl="1"/>
            <a:r>
              <a:rPr lang="en-US" dirty="0"/>
              <a:t>simple to generate, </a:t>
            </a:r>
          </a:p>
          <a:p>
            <a:pPr lvl="1"/>
            <a:r>
              <a:rPr lang="en-US" dirty="0"/>
              <a:t>have no special properties. </a:t>
            </a:r>
          </a:p>
          <a:p>
            <a:r>
              <a:rPr lang="en-US" dirty="0"/>
              <a:t>In a public key system, keys: </a:t>
            </a:r>
          </a:p>
          <a:p>
            <a:pPr lvl="1"/>
            <a:r>
              <a:rPr lang="en-US" dirty="0"/>
              <a:t>have special structure (e.g., are large primes), </a:t>
            </a:r>
          </a:p>
          <a:p>
            <a:pPr lvl="1"/>
            <a:r>
              <a:rPr lang="en-US" dirty="0"/>
              <a:t>are expensive to generate. </a:t>
            </a:r>
          </a:p>
          <a:p>
            <a:r>
              <a:rPr lang="en-US" dirty="0"/>
              <a:t>Key sizes are not comparable between the two approaches. A 128-bit symmetric key may be equivalent in strength to a 3000-bit public key.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12822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Using symmetric encryption, security requires that each pair of users share a secret key. </a:t>
            </a:r>
          </a:p>
          <a:p>
            <a:r>
              <a:rPr lang="en-US" dirty="0"/>
              <a:t>In an asymmetric system, each user has a public/private key pair. </a:t>
            </a:r>
          </a:p>
          <a:p>
            <a:r>
              <a:rPr lang="en-US" dirty="0"/>
              <a:t>Keys in the two approaches have very different characteristics and are not directly comparable.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61512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stream and block</a:t>
            </a:r>
          </a:p>
        </p:txBody>
      </p:sp>
      <p:sp>
        <p:nvSpPr>
          <p:cNvPr id="3" name="Content Placeholder 2"/>
          <p:cNvSpPr>
            <a:spLocks noGrp="1"/>
          </p:cNvSpPr>
          <p:nvPr>
            <p:ph idx="1"/>
          </p:nvPr>
        </p:nvSpPr>
        <p:spPr/>
        <p:txBody>
          <a:bodyPr/>
          <a:lstStyle/>
          <a:p>
            <a:r>
              <a:rPr lang="en-US" dirty="0"/>
              <a:t>An important distinction in symmetric cryptographic algorithms is between stream and block ciphers. </a:t>
            </a:r>
          </a:p>
          <a:p>
            <a:r>
              <a:rPr lang="en-US" dirty="0"/>
              <a:t>Stream ciphers convert one symbol of plaintext directly into a symbol of </a:t>
            </a:r>
            <a:r>
              <a:rPr lang="en-US" dirty="0" err="1"/>
              <a:t>ciphertext</a:t>
            </a:r>
            <a:r>
              <a:rPr lang="en-US" dirty="0"/>
              <a:t>. </a:t>
            </a:r>
          </a:p>
          <a:p>
            <a:r>
              <a:rPr lang="en-US" dirty="0"/>
              <a:t>Block ciphers encrypt a group of plaintext symbols as one block. Simple substitution is an example of a stream cipher. Columnar transposition is a block cipher. </a:t>
            </a:r>
          </a:p>
          <a:p>
            <a:r>
              <a:rPr lang="en-US" dirty="0"/>
              <a:t>Most modern symmetric encryption algorithms are block ciphers. Block sizes vary (64 bits for DES, 128 bits for AES, etc.).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46084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Often the encryption and decryption algorithms use a key K. The key selects a specific algorithm from the family of algorithms defined by E. </a:t>
            </a:r>
          </a:p>
          <a:p>
            <a:r>
              <a:rPr lang="en-US" dirty="0"/>
              <a:t>We write this dependence as:</a:t>
            </a:r>
            <a:br>
              <a:rPr lang="en-US" dirty="0"/>
            </a:br>
            <a:r>
              <a:rPr lang="en-US" dirty="0"/>
              <a:t>C=E(P,KE) and P=D(C,KD) </a:t>
            </a:r>
          </a:p>
          <a:p>
            <a:r>
              <a:rPr lang="en-US" dirty="0"/>
              <a:t>If KE = KD , then the algorithm is called symmetric. If not, then it is called asymmetric. </a:t>
            </a:r>
          </a:p>
          <a:p>
            <a:r>
              <a:rPr lang="en-US" dirty="0"/>
              <a:t>In general, </a:t>
            </a:r>
            <a:br>
              <a:rPr lang="en-US" dirty="0"/>
            </a:br>
            <a:r>
              <a:rPr lang="en-US" dirty="0"/>
              <a:t>P = D(E(P,KE),KD)</a:t>
            </a:r>
            <a:br>
              <a:rPr lang="en-US" dirty="0"/>
            </a:br>
            <a:r>
              <a:rPr lang="en-US" dirty="0"/>
              <a:t>An algorithm that does not use a key is called a keyless cipher.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08414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stream encryption</a:t>
            </a:r>
          </a:p>
        </p:txBody>
      </p:sp>
      <p:sp>
        <p:nvSpPr>
          <p:cNvPr id="3" name="Content Placeholder 2"/>
          <p:cNvSpPr>
            <a:spLocks noGrp="1"/>
          </p:cNvSpPr>
          <p:nvPr>
            <p:ph idx="1"/>
          </p:nvPr>
        </p:nvSpPr>
        <p:spPr/>
        <p:txBody>
          <a:bodyPr/>
          <a:lstStyle/>
          <a:p>
            <a:r>
              <a:rPr lang="en-US" dirty="0"/>
              <a:t>Advantages: </a:t>
            </a:r>
          </a:p>
          <a:p>
            <a:pPr lvl="1"/>
            <a:r>
              <a:rPr lang="en-US" dirty="0"/>
              <a:t>Speed of transformation: algorithms are linear in time and constant in space. </a:t>
            </a:r>
          </a:p>
          <a:p>
            <a:pPr lvl="1"/>
            <a:r>
              <a:rPr lang="en-US" dirty="0"/>
              <a:t>Low error </a:t>
            </a:r>
            <a:r>
              <a:rPr lang="en-US" dirty="0" err="1"/>
              <a:t>propogation</a:t>
            </a:r>
            <a:r>
              <a:rPr lang="en-US" dirty="0"/>
              <a:t>: an error in encrypting one symbol likely will not affect subsequent symbols. </a:t>
            </a:r>
          </a:p>
          <a:p>
            <a:r>
              <a:rPr lang="en-US" dirty="0"/>
              <a:t>Disadvantages: </a:t>
            </a:r>
          </a:p>
          <a:p>
            <a:pPr lvl="1"/>
            <a:r>
              <a:rPr lang="en-US" dirty="0"/>
              <a:t>Low diffusion: all information of a plaintext symbol is contained in a single </a:t>
            </a:r>
            <a:r>
              <a:rPr lang="en-US" dirty="0" err="1"/>
              <a:t>ciphertext</a:t>
            </a:r>
            <a:r>
              <a:rPr lang="en-US" dirty="0"/>
              <a:t> symbol. </a:t>
            </a:r>
          </a:p>
          <a:p>
            <a:pPr lvl="1"/>
            <a:r>
              <a:rPr lang="en-US" dirty="0"/>
              <a:t>Susceptibility to insertions/ modifications: an active interceptor who breaks the algorithm might insert spurious text that looks authentic.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1557563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block encryption</a:t>
            </a:r>
          </a:p>
        </p:txBody>
      </p:sp>
      <p:sp>
        <p:nvSpPr>
          <p:cNvPr id="3" name="Content Placeholder 2"/>
          <p:cNvSpPr>
            <a:spLocks noGrp="1"/>
          </p:cNvSpPr>
          <p:nvPr>
            <p:ph idx="1"/>
          </p:nvPr>
        </p:nvSpPr>
        <p:spPr/>
        <p:txBody>
          <a:bodyPr/>
          <a:lstStyle/>
          <a:p>
            <a:r>
              <a:rPr lang="en-US" dirty="0"/>
              <a:t>Advantages: </a:t>
            </a:r>
          </a:p>
          <a:p>
            <a:pPr lvl="1"/>
            <a:r>
              <a:rPr lang="en-US" dirty="0"/>
              <a:t>High diffusion: information from one plaintext symbol is diffused into several </a:t>
            </a:r>
            <a:r>
              <a:rPr lang="en-US" dirty="0" err="1"/>
              <a:t>ciphertext</a:t>
            </a:r>
            <a:r>
              <a:rPr lang="en-US" dirty="0"/>
              <a:t> symbols. </a:t>
            </a:r>
          </a:p>
          <a:p>
            <a:pPr lvl="1"/>
            <a:r>
              <a:rPr lang="en-US" dirty="0"/>
              <a:t>Immunity to tampering: difficult to insert symbols without detection. </a:t>
            </a:r>
          </a:p>
          <a:p>
            <a:r>
              <a:rPr lang="en-US" dirty="0"/>
              <a:t>Disadvantages: </a:t>
            </a:r>
          </a:p>
          <a:p>
            <a:pPr lvl="1"/>
            <a:r>
              <a:rPr lang="en-US" dirty="0"/>
              <a:t>Slowness of encryption: an entire block must be accumulated before encryption / decryption can begin. </a:t>
            </a:r>
          </a:p>
          <a:p>
            <a:pPr lvl="1"/>
            <a:r>
              <a:rPr lang="en-US" dirty="0"/>
              <a:t>Error </a:t>
            </a:r>
            <a:r>
              <a:rPr lang="en-US" dirty="0" err="1"/>
              <a:t>propogation</a:t>
            </a:r>
            <a:r>
              <a:rPr lang="en-US" dirty="0"/>
              <a:t>: An error in one symbol may corrupt the entire block.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5178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a:t>
            </a:r>
            <a:r>
              <a:rPr lang="mr-IN" dirty="0"/>
              <a:t>–</a:t>
            </a:r>
            <a:r>
              <a:rPr lang="en-US" dirty="0"/>
              <a:t> Advanced Encryption Standard</a:t>
            </a:r>
          </a:p>
        </p:txBody>
      </p:sp>
      <p:sp>
        <p:nvSpPr>
          <p:cNvPr id="3" name="Content Placeholder 2"/>
          <p:cNvSpPr>
            <a:spLocks noGrp="1"/>
          </p:cNvSpPr>
          <p:nvPr>
            <p:ph idx="1"/>
          </p:nvPr>
        </p:nvSpPr>
        <p:spPr/>
        <p:txBody>
          <a:bodyPr/>
          <a:lstStyle/>
          <a:p>
            <a:r>
              <a:rPr lang="en-US" dirty="0"/>
              <a:t>Most modern symmetric encryption algorithms are: </a:t>
            </a:r>
          </a:p>
          <a:p>
            <a:r>
              <a:rPr lang="en-US" dirty="0"/>
              <a:t>block ciphers: take input in fixed size blocks; </a:t>
            </a:r>
          </a:p>
          <a:p>
            <a:r>
              <a:rPr lang="en-US" dirty="0"/>
              <a:t>implemented in rounds: perform similar operations repeatedly to a “state”;. </a:t>
            </a:r>
          </a:p>
          <a:p>
            <a:r>
              <a:rPr lang="en-US" dirty="0"/>
              <a:t>Such an algorithm is called an iterated block cipher. </a:t>
            </a:r>
          </a:p>
          <a:p>
            <a:r>
              <a:rPr lang="en-US" dirty="0"/>
              <a:t>Designed to process large volumes of text quickly, they use machine operations (arithmetic, bitwise, table lookup) that are cheap and easy to implement.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99036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a:xfrm>
            <a:off x="1103312" y="2052918"/>
            <a:ext cx="7998647" cy="4195481"/>
          </a:xfrm>
        </p:spPr>
        <p:txBody>
          <a:bodyPr/>
          <a:lstStyle/>
          <a:p>
            <a:r>
              <a:rPr lang="en-US" dirty="0"/>
              <a:t>A 128-bit block is arranged as a 4×4 array of bytes called the “state,” which is modified in place in each round. </a:t>
            </a:r>
          </a:p>
          <a:p>
            <a:r>
              <a:rPr lang="en-US" dirty="0"/>
              <a:t>The key is also arranged as a 4 × n array of bytes, and is initially expanded in a recursive process into r + 1 128-bit keys, where r is the number of rounds. </a:t>
            </a:r>
          </a:p>
          <a:p>
            <a:r>
              <a:rPr lang="en-US" dirty="0"/>
              <a:t>AES uses 10, 12, or 14 rounds for keys of 128, 192, and 256 bits, respectively.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531" y="2779548"/>
            <a:ext cx="2671818" cy="1497479"/>
          </a:xfrm>
          <a:prstGeom prst="rect">
            <a:avLst/>
          </a:prstGeom>
        </p:spPr>
      </p:pic>
    </p:spTree>
    <p:extLst>
      <p:ext uri="{BB962C8B-B14F-4D97-AF65-F5344CB8AC3E}">
        <p14:creationId xmlns:p14="http://schemas.microsoft.com/office/powerpoint/2010/main" val="260554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Each round consists of four steps. </a:t>
            </a:r>
          </a:p>
          <a:p>
            <a:r>
              <a:rPr lang="en-US" dirty="0" err="1"/>
              <a:t>subBytes</a:t>
            </a:r>
            <a:r>
              <a:rPr lang="en-US" dirty="0"/>
              <a:t>: for each byte in the array, use its value as an index into a 256-element lookup table, and replace byte by the value stored at that location in the table. </a:t>
            </a:r>
          </a:p>
          <a:p>
            <a:r>
              <a:rPr lang="en-US" dirty="0" err="1"/>
              <a:t>shiftRows</a:t>
            </a:r>
            <a:r>
              <a:rPr lang="en-US" dirty="0"/>
              <a:t>: Let </a:t>
            </a:r>
            <a:r>
              <a:rPr lang="en-US" dirty="0" err="1"/>
              <a:t>R</a:t>
            </a:r>
            <a:r>
              <a:rPr lang="en-US" baseline="-25000" dirty="0" err="1"/>
              <a:t>i</a:t>
            </a:r>
            <a:r>
              <a:rPr lang="en-US" baseline="-25000" dirty="0"/>
              <a:t> </a:t>
            </a:r>
            <a:r>
              <a:rPr lang="en-US" dirty="0"/>
              <a:t>denote the </a:t>
            </a:r>
            <a:r>
              <a:rPr lang="en-US" dirty="0" err="1"/>
              <a:t>i</a:t>
            </a:r>
            <a:r>
              <a:rPr lang="en-US" baseline="30000" dirty="0" err="1"/>
              <a:t>th</a:t>
            </a:r>
            <a:r>
              <a:rPr lang="en-US" dirty="0"/>
              <a:t> row in state. Shift R</a:t>
            </a:r>
            <a:r>
              <a:rPr lang="en-US" baseline="-25000" dirty="0"/>
              <a:t>0</a:t>
            </a:r>
            <a:r>
              <a:rPr lang="en-US" dirty="0"/>
              <a:t> in the state left 0 bytes (i.e., no change); shift R</a:t>
            </a:r>
            <a:r>
              <a:rPr lang="en-US" baseline="-25000" dirty="0"/>
              <a:t>1</a:t>
            </a:r>
            <a:r>
              <a:rPr lang="en-US" dirty="0"/>
              <a:t> left 1 byte; shift R</a:t>
            </a:r>
            <a:r>
              <a:rPr lang="en-US" baseline="-25000" dirty="0"/>
              <a:t>2</a:t>
            </a:r>
            <a:r>
              <a:rPr lang="en-US" dirty="0"/>
              <a:t> left 2 bytes; shift R</a:t>
            </a:r>
            <a:r>
              <a:rPr lang="en-US" baseline="-25000" dirty="0"/>
              <a:t>3</a:t>
            </a:r>
            <a:r>
              <a:rPr lang="en-US" dirty="0"/>
              <a:t> left 3 bytes. </a:t>
            </a:r>
          </a:p>
          <a:p>
            <a:r>
              <a:rPr lang="en-US" dirty="0" err="1"/>
              <a:t>mixColumns</a:t>
            </a:r>
            <a:r>
              <a:rPr lang="en-US" dirty="0"/>
              <a:t>: for each column of the state, replace the column by its value multiplied by a fixed 4×4 matrix of integers.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732" y="5350355"/>
            <a:ext cx="4647324" cy="1343805"/>
          </a:xfrm>
          <a:prstGeom prst="rect">
            <a:avLst/>
          </a:prstGeom>
        </p:spPr>
      </p:pic>
    </p:spTree>
    <p:extLst>
      <p:ext uri="{BB962C8B-B14F-4D97-AF65-F5344CB8AC3E}">
        <p14:creationId xmlns:p14="http://schemas.microsoft.com/office/powerpoint/2010/main" val="181811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err="1"/>
              <a:t>addRoundKey</a:t>
            </a:r>
            <a:r>
              <a:rPr lang="en-US" dirty="0"/>
              <a:t>: XOR the state with a 128-bit round key derived from the original key K by a recursive process.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578782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The decryption algorithm is the inverse of encryption, with the following differences: </a:t>
            </a:r>
          </a:p>
          <a:p>
            <a:r>
              <a:rPr lang="en-US" dirty="0"/>
              <a:t>The </a:t>
            </a:r>
            <a:r>
              <a:rPr lang="en-US" dirty="0" err="1"/>
              <a:t>subkeys</a:t>
            </a:r>
            <a:r>
              <a:rPr lang="en-US" dirty="0"/>
              <a:t> are used in reverse order.</a:t>
            </a:r>
            <a:br>
              <a:rPr lang="en-US" dirty="0"/>
            </a:br>
            <a:r>
              <a:rPr lang="en-US" dirty="0"/>
              <a:t>Each of the steps is inverted.</a:t>
            </a:r>
            <a:br>
              <a:rPr lang="en-US" dirty="0"/>
            </a:br>
            <a:r>
              <a:rPr lang="en-US" dirty="0"/>
              <a:t>The first and last rounds are slightly different. </a:t>
            </a:r>
          </a:p>
          <a:p>
            <a:r>
              <a:rPr lang="en-US" dirty="0"/>
              <a:t>Inverting the </a:t>
            </a:r>
            <a:r>
              <a:rPr lang="en-US" dirty="0" err="1"/>
              <a:t>MixColumns</a:t>
            </a:r>
            <a:r>
              <a:rPr lang="en-US" dirty="0"/>
              <a:t> step requires multiplying each column by the following fixed array: </a:t>
            </a:r>
          </a:p>
          <a:p>
            <a:endParaRPr lang="en-US" dirty="0"/>
          </a:p>
          <a:p>
            <a:endParaRPr lang="en-US" dirty="0"/>
          </a:p>
          <a:p>
            <a:r>
              <a:rPr lang="en-US" dirty="0"/>
              <a:t>For that reason, decryption typically takes longer </a:t>
            </a:r>
            <a:br>
              <a:rPr lang="en-US" dirty="0"/>
            </a:br>
            <a:r>
              <a:rPr lang="en-US" dirty="0"/>
              <a:t>than encryption. </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546" y="4302182"/>
            <a:ext cx="1898219" cy="1086330"/>
          </a:xfrm>
          <a:prstGeom prst="rect">
            <a:avLst/>
          </a:prstGeom>
        </p:spPr>
      </p:pic>
    </p:spTree>
    <p:extLst>
      <p:ext uri="{BB962C8B-B14F-4D97-AF65-F5344CB8AC3E}">
        <p14:creationId xmlns:p14="http://schemas.microsoft.com/office/powerpoint/2010/main" val="1649452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AES is incorporated in a large number of commercial encryption products. The algorithm is fairly new, but has been subjected to extensive analysis, </a:t>
            </a:r>
          </a:p>
          <a:p>
            <a:r>
              <a:rPr lang="en-US" dirty="0"/>
              <a:t>No flaws have been discovered, but that doesn’t mean that none exist. </a:t>
            </a:r>
          </a:p>
          <a:p>
            <a:r>
              <a:rPr lang="en-US" dirty="0"/>
              <a:t>AES is modular and the key length can be extended if necessary. Similarly, the number of rounds can be increased. </a:t>
            </a:r>
          </a:p>
          <a:p>
            <a:r>
              <a:rPr lang="en-US" dirty="0"/>
              <a:t>AES is a widely-used modern symmetric encryption algorithm. AES uses a block of 128-bits. </a:t>
            </a:r>
          </a:p>
          <a:p>
            <a:r>
              <a:rPr lang="en-US" dirty="0"/>
              <a:t>AES allows keys of size 128-bits, 192-bits, and 256-bits, with 10, 12, 14 rounds, respectively.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474894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 AES</a:t>
            </a:r>
          </a:p>
        </p:txBody>
      </p:sp>
      <p:sp>
        <p:nvSpPr>
          <p:cNvPr id="3" name="Content Placeholder 2"/>
          <p:cNvSpPr>
            <a:spLocks noGrp="1"/>
          </p:cNvSpPr>
          <p:nvPr>
            <p:ph idx="1"/>
          </p:nvPr>
        </p:nvSpPr>
        <p:spPr/>
        <p:txBody>
          <a:bodyPr/>
          <a:lstStyle/>
          <a:p>
            <a:r>
              <a:rPr lang="en-US" dirty="0"/>
              <a:t>The simplest way of using a block cipher like AES is to encrypt (with the same key) each block in the plaintext. This is a block encryption mode called “Electronic Code Book” (ECB). </a:t>
            </a:r>
          </a:p>
          <a:p>
            <a:r>
              <a:rPr lang="en-US" dirty="0"/>
              <a:t>Identical blocks in the plaintext yield identical blocks in the </a:t>
            </a:r>
            <a:r>
              <a:rPr lang="en-US" dirty="0" err="1"/>
              <a:t>ciphertext</a:t>
            </a:r>
            <a:r>
              <a:rPr lang="en-US" dirty="0"/>
              <a:t> </a:t>
            </a:r>
          </a:p>
          <a:p>
            <a:r>
              <a:rPr lang="en-US" dirty="0"/>
              <a:t>To solve the problem of EBC, do something to “randomize” blocks before they’re encrypted. </a:t>
            </a:r>
          </a:p>
          <a:p>
            <a:r>
              <a:rPr lang="en-US" dirty="0"/>
              <a:t>Cipher Block Chaining (CBC): XOR each successive plaintext block with the previous </a:t>
            </a:r>
            <a:r>
              <a:rPr lang="en-US" dirty="0" err="1"/>
              <a:t>ciphertext</a:t>
            </a:r>
            <a:r>
              <a:rPr lang="en-US" dirty="0"/>
              <a:t> block and then encrypt. An initialization vector IV is used as a “seed” for the process.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49950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Cipher Block Chaining (CBC)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7" y="2818524"/>
            <a:ext cx="10058400" cy="3218688"/>
          </a:xfrm>
          <a:prstGeom prst="rect">
            <a:avLst/>
          </a:prstGeom>
        </p:spPr>
      </p:pic>
    </p:spTree>
    <p:extLst>
      <p:ext uri="{BB962C8B-B14F-4D97-AF65-F5344CB8AC3E}">
        <p14:creationId xmlns:p14="http://schemas.microsoft.com/office/powerpoint/2010/main" val="142877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Often the notation E(P,K) and D(C,K) becomes cumbersome. An alternative notation is often used, particularly in cryptographic protocols. </a:t>
            </a:r>
          </a:p>
          <a:p>
            <a:r>
              <a:rPr lang="en-US" dirty="0"/>
              <a:t>Typically {P}K is used to denote E(P,K), and sometimes to denote D(P,K). </a:t>
            </a:r>
          </a:p>
          <a:p>
            <a:r>
              <a:rPr lang="en-US" dirty="0"/>
              <a:t>For example, P =D(E(P,KE),KD)={{P}KE}KD. </a:t>
            </a:r>
          </a:p>
          <a:p>
            <a:r>
              <a:rPr lang="en-US" dirty="0"/>
              <a:t>This is usually appropriate since, in many important commercial cryptosystems, the same algorithm is used for both encryption and decryption (i.e., the algorithm is its own inverse).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01842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a:t>THE END</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11876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An encryption algorithm is called breakable if, given enough time and data, an analyst can recover the plaintext. </a:t>
            </a:r>
          </a:p>
          <a:p>
            <a:r>
              <a:rPr lang="en-US" dirty="0"/>
              <a:t>Most encryption algorithms are breakable since the analyst can try all keys systematically. Being breakable doesn’t mean that it’s feasible to break. </a:t>
            </a:r>
          </a:p>
          <a:p>
            <a:r>
              <a:rPr lang="en-US" dirty="0"/>
              <a:t>The analyst must be able to recognize success. For that reason, having plaintext/</a:t>
            </a:r>
            <a:r>
              <a:rPr lang="en-US" dirty="0" err="1"/>
              <a:t>ciphertext</a:t>
            </a:r>
            <a:r>
              <a:rPr lang="en-US" dirty="0"/>
              <a:t> pairs available is often required.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94158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 cryptosystem is strong if there is no analytic approach that is substantially faster than brute force—i.e., trying all of the keys one by one. Most strong algorithms are still breakable. </a:t>
            </a:r>
          </a:p>
          <a:p>
            <a:r>
              <a:rPr lang="en-US" dirty="0"/>
              <a:t>The larger the </a:t>
            </a:r>
            <a:r>
              <a:rPr lang="en-US" dirty="0" err="1"/>
              <a:t>keyspace</a:t>
            </a:r>
            <a:r>
              <a:rPr lang="en-US" dirty="0"/>
              <a:t>, the longer to find the key by search. </a:t>
            </a:r>
          </a:p>
          <a:p>
            <a:r>
              <a:rPr lang="en-US" dirty="0"/>
              <a:t>Many ciphers use a n-bit string as key. Given a small number of plaintext/</a:t>
            </a:r>
            <a:r>
              <a:rPr lang="en-US" dirty="0" err="1"/>
              <a:t>ciphertext</a:t>
            </a:r>
            <a:r>
              <a:rPr lang="en-US" dirty="0"/>
              <a:t> pairs encrypted under key K, K can be recovered by exhaustive search in an expected time on the order of 2</a:t>
            </a:r>
            <a:r>
              <a:rPr lang="en-US" baseline="30000" dirty="0"/>
              <a:t>n−1</a:t>
            </a:r>
            <a:r>
              <a:rPr lang="en-US" dirty="0"/>
              <a:t> operations.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23239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The simplest building blocks of encryption are: </a:t>
            </a:r>
          </a:p>
          <a:p>
            <a:r>
              <a:rPr lang="en-US" dirty="0"/>
              <a:t>Substitution</a:t>
            </a:r>
            <a:br>
              <a:rPr lang="en-US" dirty="0"/>
            </a:br>
            <a:r>
              <a:rPr lang="en-US" dirty="0"/>
              <a:t>in which each symbol is exchanged for another (not necessarily uniformly), and </a:t>
            </a:r>
          </a:p>
          <a:p>
            <a:r>
              <a:rPr lang="en-US" dirty="0"/>
              <a:t>Transposition</a:t>
            </a:r>
            <a:br>
              <a:rPr lang="en-US" dirty="0"/>
            </a:br>
            <a:r>
              <a:rPr lang="en-US" dirty="0"/>
              <a:t>in which the order of symbols is rearranged. </a:t>
            </a:r>
          </a:p>
          <a:p>
            <a:r>
              <a:rPr lang="en-US" dirty="0"/>
              <a:t>It might seem that these are too naive to be effective. But almost all modern commercial symmetric ciphers use some combination of substitution and transposition for encryption.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0248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Two things an encryption step can provide are: </a:t>
            </a:r>
          </a:p>
          <a:p>
            <a:r>
              <a:rPr lang="en-US" dirty="0"/>
              <a:t>Confusion</a:t>
            </a:r>
            <a:br>
              <a:rPr lang="en-US" dirty="0"/>
            </a:br>
            <a:r>
              <a:rPr lang="en-US" dirty="0"/>
              <a:t>transforming information in plaintext so that an interceptor cannot readily extract it. </a:t>
            </a:r>
          </a:p>
          <a:p>
            <a:r>
              <a:rPr lang="en-US" dirty="0"/>
              <a:t>Diffusion</a:t>
            </a:r>
            <a:br>
              <a:rPr lang="en-US" dirty="0"/>
            </a:br>
            <a:r>
              <a:rPr lang="en-US" dirty="0"/>
              <a:t>spreading the information from a region of plaintext widely over the </a:t>
            </a:r>
            <a:r>
              <a:rPr lang="en-US" dirty="0" err="1"/>
              <a:t>ciphertext</a:t>
            </a:r>
            <a:r>
              <a:rPr lang="en-US" dirty="0"/>
              <a:t>. </a:t>
            </a:r>
          </a:p>
          <a:p>
            <a:r>
              <a:rPr lang="en-US" dirty="0"/>
              <a:t>Substitution tends to be good at confusion; transposition tends to be good at diffusion.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75740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a:t>
            </a:r>
          </a:p>
        </p:txBody>
      </p:sp>
      <p:sp>
        <p:nvSpPr>
          <p:cNvPr id="3" name="Content Placeholder 2"/>
          <p:cNvSpPr>
            <a:spLocks noGrp="1"/>
          </p:cNvSpPr>
          <p:nvPr>
            <p:ph idx="1"/>
          </p:nvPr>
        </p:nvSpPr>
        <p:spPr/>
        <p:txBody>
          <a:bodyPr/>
          <a:lstStyle/>
          <a:p>
            <a:r>
              <a:rPr lang="en-US" dirty="0"/>
              <a:t>An encryption algorithm is breakable if a systematic process will permit extracting the message. </a:t>
            </a:r>
          </a:p>
          <a:p>
            <a:r>
              <a:rPr lang="en-US" dirty="0"/>
              <a:t>It is strong if there is not better attack that brute force. </a:t>
            </a:r>
          </a:p>
          <a:p>
            <a:r>
              <a:rPr lang="en-US" dirty="0"/>
              <a:t>Most symmetric encryption algorithms use some combination of substitution and transposition to accomplish both confusion and diffusion. </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496913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10483</TotalTime>
  <Words>2381</Words>
  <Application>Microsoft Macintosh PowerPoint</Application>
  <PresentationFormat>Widescreen</PresentationFormat>
  <Paragraphs>223</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Andale Mono</vt:lpstr>
      <vt:lpstr>Arial</vt:lpstr>
      <vt:lpstr>Calibri</vt:lpstr>
      <vt:lpstr>Century Gothic</vt:lpstr>
      <vt:lpstr>Mangal</vt:lpstr>
      <vt:lpstr>Wingdings 3</vt:lpstr>
      <vt:lpstr>Ion</vt:lpstr>
      <vt:lpstr>Web Applications Security Cryptography 2</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vt:lpstr>
      <vt:lpstr>Crypto – transposition cipher</vt:lpstr>
      <vt:lpstr>Crypto</vt:lpstr>
      <vt:lpstr>Crypto</vt:lpstr>
      <vt:lpstr>Crypto</vt:lpstr>
      <vt:lpstr>Crypto</vt:lpstr>
      <vt:lpstr>Crypto</vt:lpstr>
      <vt:lpstr>Crypto - keys</vt:lpstr>
      <vt:lpstr>Crypto</vt:lpstr>
      <vt:lpstr>Crypto – stream and block</vt:lpstr>
      <vt:lpstr>Crypto – stream encryption</vt:lpstr>
      <vt:lpstr>Crypto – block encryption</vt:lpstr>
      <vt:lpstr>Crypto – Advanced Encryption Standard</vt:lpstr>
      <vt:lpstr>Crypto - AES</vt:lpstr>
      <vt:lpstr>Crypto - AES</vt:lpstr>
      <vt:lpstr>Crypto - AES</vt:lpstr>
      <vt:lpstr>Crypto - AES</vt:lpstr>
      <vt:lpstr>Crypto - AES</vt:lpstr>
      <vt:lpstr>Crypto - AES</vt:lpstr>
      <vt:lpstr>Crypto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66</cp:revision>
  <dcterms:created xsi:type="dcterms:W3CDTF">2015-10-15T12:35:18Z</dcterms:created>
  <dcterms:modified xsi:type="dcterms:W3CDTF">2018-09-28T12:46:20Z</dcterms:modified>
</cp:coreProperties>
</file>