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37"/>
  </p:notesMasterIdLst>
  <p:sldIdLst>
    <p:sldId id="256" r:id="rId2"/>
    <p:sldId id="275"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62" r:id="rId19"/>
    <p:sldId id="292" r:id="rId20"/>
    <p:sldId id="293" r:id="rId21"/>
    <p:sldId id="294" r:id="rId22"/>
    <p:sldId id="295" r:id="rId23"/>
    <p:sldId id="296" r:id="rId24"/>
    <p:sldId id="297" r:id="rId25"/>
    <p:sldId id="298" r:id="rId26"/>
    <p:sldId id="299" r:id="rId27"/>
    <p:sldId id="300" r:id="rId28"/>
    <p:sldId id="301" r:id="rId29"/>
    <p:sldId id="312" r:id="rId30"/>
    <p:sldId id="302" r:id="rId31"/>
    <p:sldId id="303" r:id="rId32"/>
    <p:sldId id="304" r:id="rId33"/>
    <p:sldId id="291" r:id="rId34"/>
    <p:sldId id="311" r:id="rId35"/>
    <p:sldId id="31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744" autoAdjust="0"/>
    <p:restoredTop sz="94660"/>
  </p:normalViewPr>
  <p:slideViewPr>
    <p:cSldViewPr snapToGrid="0">
      <p:cViewPr varScale="1">
        <p:scale>
          <a:sx n="94" d="100"/>
          <a:sy n="94" d="100"/>
        </p:scale>
        <p:origin x="108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t-EE"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058F15-0E18-4F6A-B9F3-564C7228F6E2}" type="datetimeFigureOut">
              <a:rPr lang="et-EE" smtClean="0"/>
              <a:t>28.09.18</a:t>
            </a:fld>
            <a:endParaRPr lang="et-EE"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t-EE"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t-EE"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4C2EAB4-ED3B-407C-8199-EAC6E751E16E}" type="slidenum">
              <a:rPr lang="et-EE" smtClean="0"/>
              <a:t>‹#›</a:t>
            </a:fld>
            <a:endParaRPr lang="et-EE" dirty="0"/>
          </a:p>
        </p:txBody>
      </p:sp>
    </p:spTree>
    <p:extLst>
      <p:ext uri="{BB962C8B-B14F-4D97-AF65-F5344CB8AC3E}">
        <p14:creationId xmlns:p14="http://schemas.microsoft.com/office/powerpoint/2010/main" val="4128559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944017D-616C-426D-B96A-9B74169657C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203E2F8-4F9B-475A-9076-FF47062FDB53}"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E5DF4FA4-9781-4D2E-9CA0-82AF90576D91}"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5FA1842-AF3A-4F79-81E5-89F3140F58EC}"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8153BF-32B0-4A81-ACA1-CA4D3511A15C}"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B6707BF-3C55-4F26-A6A0-49E70F83FEE8}"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AA02B73-859B-4B75-B038-91839C89101A}" type="datetime1">
              <a:rPr lang="en-US" smtClean="0"/>
              <a:t>9/28/18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2E8DDA1-6E86-4CE1-9860-B071DC8D34E1}"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3F3DEBE-8681-4664-83A8-552B71039C1E}"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1FFF52-A86D-4A10-973C-2E68BFB2A7DA}"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92343DB-8957-458B-B939-391AEFD585EB}" type="datetime1">
              <a:rPr lang="en-US" smtClean="0"/>
              <a:t>9/28/18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7326DD-D0EA-402D-90AE-E23B9B1122B9}"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6A99E6D-C8FB-4995-9B70-35802D29F244}" type="datetime1">
              <a:rPr lang="en-US" smtClean="0"/>
              <a:t>9/28/18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434D0E8D-CF6C-4C2C-8928-6CF987645092}" type="datetime1">
              <a:rPr lang="en-US" smtClean="0"/>
              <a:t>9/28/18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608CB8-50D4-4762-AAB3-AD974B8E03D9}" type="datetime1">
              <a:rPr lang="en-US" smtClean="0"/>
              <a:t>9/28/18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60BC7526-571B-42F1-BF46-40AF976A9F12}" type="datetime1">
              <a:rPr lang="en-US" smtClean="0"/>
              <a:t>9/28/18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16D42B4-7614-4FB7-9AC1-D50FE9B34BC0}" type="datetime1">
              <a:rPr lang="en-US" smtClean="0"/>
              <a:t>9/28/18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C56A1F32-43A5-49FE-A36C-65A860914068}" type="datetime1">
              <a:rPr lang="en-US" smtClean="0"/>
              <a:t>9/28/18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aver@itcollege.e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54955" y="494852"/>
            <a:ext cx="10035784" cy="4282529"/>
          </a:xfrm>
        </p:spPr>
        <p:txBody>
          <a:bodyPr/>
          <a:lstStyle/>
          <a:p>
            <a:r>
              <a:rPr lang="et-EE" sz="6000" dirty="0" err="1"/>
              <a:t>Web</a:t>
            </a:r>
            <a:r>
              <a:rPr lang="et-EE" sz="6000" dirty="0"/>
              <a:t> </a:t>
            </a:r>
            <a:r>
              <a:rPr lang="et-EE" sz="6000" dirty="0" err="1"/>
              <a:t>Applications</a:t>
            </a:r>
            <a:r>
              <a:rPr lang="et-EE" sz="6000" dirty="0"/>
              <a:t> </a:t>
            </a:r>
            <a:r>
              <a:rPr lang="et-EE" sz="6000" dirty="0" err="1"/>
              <a:t>Security</a:t>
            </a:r>
            <a:br>
              <a:rPr lang="et-EE" sz="6000" dirty="0"/>
            </a:br>
            <a:r>
              <a:rPr lang="et-EE" sz="6000" dirty="0" err="1"/>
              <a:t>Cryptography</a:t>
            </a:r>
            <a:r>
              <a:rPr lang="et-EE" sz="6000" dirty="0"/>
              <a:t> 3</a:t>
            </a:r>
          </a:p>
        </p:txBody>
      </p:sp>
      <p:sp>
        <p:nvSpPr>
          <p:cNvPr id="5" name="Text Placeholder 4"/>
          <p:cNvSpPr>
            <a:spLocks noGrp="1"/>
          </p:cNvSpPr>
          <p:nvPr>
            <p:ph type="subTitle" idx="1"/>
          </p:nvPr>
        </p:nvSpPr>
        <p:spPr>
          <a:xfrm>
            <a:off x="1154955" y="5024806"/>
            <a:ext cx="8825658" cy="1176232"/>
          </a:xfrm>
        </p:spPr>
        <p:txBody>
          <a:bodyPr>
            <a:normAutofit fontScale="92500" lnSpcReduction="10000"/>
          </a:bodyPr>
          <a:lstStyle/>
          <a:p>
            <a:r>
              <a:rPr lang="en-US" cap="none" dirty="0" err="1"/>
              <a:t>TalTech</a:t>
            </a:r>
            <a:r>
              <a:rPr lang="en-US" cap="none" dirty="0"/>
              <a:t> IT College, Andres Käver, 2018-2019, Fall semester</a:t>
            </a:r>
          </a:p>
          <a:p>
            <a:r>
              <a:rPr lang="en-US" cap="none" dirty="0"/>
              <a:t>Web: http://enos.Itcollege.ee/~</a:t>
            </a:r>
            <a:r>
              <a:rPr lang="en-US" cap="none" dirty="0" err="1"/>
              <a:t>akaver</a:t>
            </a:r>
            <a:r>
              <a:rPr lang="en-US" cap="none" dirty="0"/>
              <a:t>/</a:t>
            </a:r>
            <a:r>
              <a:rPr lang="en-US" cap="none" dirty="0" err="1"/>
              <a:t>WebSec</a:t>
            </a:r>
            <a:endParaRPr lang="en-US" cap="none" dirty="0"/>
          </a:p>
          <a:p>
            <a:r>
              <a:rPr lang="en-US" cap="none" dirty="0"/>
              <a:t>Skype: akaver   Email: </a:t>
            </a:r>
            <a:r>
              <a:rPr lang="en-US" cap="none" dirty="0">
                <a:hlinkClick r:id="rId2"/>
              </a:rPr>
              <a:t>akaver@itcollege.ee</a:t>
            </a:r>
            <a:endParaRPr lang="en-US" cap="none" dirty="0"/>
          </a:p>
          <a:p>
            <a:endParaRPr lang="en-US" cap="none" dirty="0"/>
          </a:p>
        </p:txBody>
      </p:sp>
      <p:sp>
        <p:nvSpPr>
          <p:cNvPr id="8" name="Slide Number Placeholder 7"/>
          <p:cNvSpPr>
            <a:spLocks noGrp="1"/>
          </p:cNvSpPr>
          <p:nvPr>
            <p:ph type="sldNum" sz="quarter" idx="12"/>
          </p:nvPr>
        </p:nvSpPr>
        <p:spPr/>
        <p:txBody>
          <a:bodyPr/>
          <a:lstStyle/>
          <a:p>
            <a:fld id="{D57F1E4F-1CFF-5643-939E-02111984F565}" type="slidenum">
              <a:rPr lang="en-US" smtClean="0"/>
              <a:t>1</a:t>
            </a:fld>
            <a:endParaRPr lang="en-US" dirty="0"/>
          </a:p>
        </p:txBody>
      </p:sp>
    </p:spTree>
    <p:extLst>
      <p:ext uri="{BB962C8B-B14F-4D97-AF65-F5344CB8AC3E}">
        <p14:creationId xmlns:p14="http://schemas.microsoft.com/office/powerpoint/2010/main" val="157256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authentication with PK</a:t>
            </a:r>
          </a:p>
        </p:txBody>
      </p:sp>
      <p:sp>
        <p:nvSpPr>
          <p:cNvPr id="3" name="Content Placeholder 2"/>
          <p:cNvSpPr>
            <a:spLocks noGrp="1"/>
          </p:cNvSpPr>
          <p:nvPr>
            <p:ph idx="1"/>
          </p:nvPr>
        </p:nvSpPr>
        <p:spPr/>
        <p:txBody>
          <a:bodyPr/>
          <a:lstStyle/>
          <a:p>
            <a:r>
              <a:rPr lang="en-US" dirty="0"/>
              <a:t>Using RSA, B send {M}K</a:t>
            </a:r>
            <a:r>
              <a:rPr lang="en-US" baseline="-25000" dirty="0"/>
              <a:t>b</a:t>
            </a:r>
            <a:r>
              <a:rPr lang="en-US" baseline="30000" dirty="0"/>
              <a:t>−1</a:t>
            </a:r>
            <a:r>
              <a:rPr lang="en-US" dirty="0"/>
              <a:t> to A. If A can decrypt it using K</a:t>
            </a:r>
            <a:r>
              <a:rPr lang="en-US" baseline="-25000" dirty="0"/>
              <a:t>b</a:t>
            </a:r>
            <a:endParaRPr lang="en-US" dirty="0"/>
          </a:p>
          <a:p>
            <a:r>
              <a:rPr lang="en-US" dirty="0"/>
              <a:t>What assurance is gained by A? </a:t>
            </a:r>
          </a:p>
          <a:p>
            <a:r>
              <a:rPr lang="en-US" dirty="0"/>
              <a:t>A is sure it originated with B. Why? </a:t>
            </a:r>
            <a:br>
              <a:rPr lang="en-US" dirty="0"/>
            </a:br>
            <a:r>
              <a:rPr lang="en-US" dirty="0"/>
              <a:t>But, someone intercepting the message might read it. Why? </a:t>
            </a:r>
          </a:p>
          <a:p>
            <a:r>
              <a:rPr lang="en-US" dirty="0"/>
              <a:t>Thus, encryption with the private key is an authenticity transformation, not a privacy transformation. </a:t>
            </a:r>
          </a:p>
          <a:p>
            <a:r>
              <a:rPr lang="en-US" dirty="0"/>
              <a:t>Note this only works in RSA, because: {{P}d}e =P={{P}e}d. </a:t>
            </a:r>
          </a:p>
          <a:p>
            <a:r>
              <a:rPr lang="en-US" dirty="0"/>
              <a:t>In other public key systems, you typically need two pairs of keys: one pair for privacy and the other pair for “signing” (authenticity).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10</a:t>
            </a:fld>
            <a:endParaRPr lang="en-US" dirty="0"/>
          </a:p>
        </p:txBody>
      </p:sp>
    </p:spTree>
    <p:extLst>
      <p:ext uri="{BB962C8B-B14F-4D97-AF65-F5344CB8AC3E}">
        <p14:creationId xmlns:p14="http://schemas.microsoft.com/office/powerpoint/2010/main" val="11128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RSA is the most widely used public key cryptosystem. </a:t>
            </a:r>
          </a:p>
          <a:p>
            <a:r>
              <a:rPr lang="en-US" dirty="0"/>
              <a:t>RSA is symmetric in the use of keys; most public key schemes are not. </a:t>
            </a:r>
          </a:p>
          <a:p>
            <a:r>
              <a:rPr lang="en-US" dirty="0"/>
              <a:t>A public key encryption can be used for authenticity or for privacy but not both at once.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11</a:t>
            </a:fld>
            <a:endParaRPr lang="en-US" dirty="0"/>
          </a:p>
        </p:txBody>
      </p:sp>
    </p:spTree>
    <p:extLst>
      <p:ext uri="{BB962C8B-B14F-4D97-AF65-F5344CB8AC3E}">
        <p14:creationId xmlns:p14="http://schemas.microsoft.com/office/powerpoint/2010/main" val="2133786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Hash functions</a:t>
            </a:r>
          </a:p>
        </p:txBody>
      </p:sp>
      <p:sp>
        <p:nvSpPr>
          <p:cNvPr id="3" name="Content Placeholder 2"/>
          <p:cNvSpPr>
            <a:spLocks noGrp="1"/>
          </p:cNvSpPr>
          <p:nvPr>
            <p:ph idx="1"/>
          </p:nvPr>
        </p:nvSpPr>
        <p:spPr/>
        <p:txBody>
          <a:bodyPr/>
          <a:lstStyle/>
          <a:p>
            <a:r>
              <a:rPr lang="en-US" dirty="0"/>
              <a:t>A hash function is a function that converts variable-sized text into a small datum, usually a fixed size integer. </a:t>
            </a:r>
          </a:p>
          <a:p>
            <a:r>
              <a:rPr lang="en-US" dirty="0"/>
              <a:t>A cryptographic hash function has the additional qualities: </a:t>
            </a:r>
            <a:br>
              <a:rPr lang="en-US" dirty="0"/>
            </a:br>
            <a:r>
              <a:rPr lang="en-US" dirty="0"/>
              <a:t>it is difficult to construct a text that has a given hash, </a:t>
            </a:r>
            <a:br>
              <a:rPr lang="en-US" dirty="0"/>
            </a:br>
            <a:r>
              <a:rPr lang="en-US" dirty="0"/>
              <a:t>it is difficult to modify a given text without changing its hash, </a:t>
            </a:r>
            <a:br>
              <a:rPr lang="en-US" dirty="0"/>
            </a:br>
            <a:r>
              <a:rPr lang="en-US" dirty="0"/>
              <a:t>it is unlikely that two different messages will have the same hash. </a:t>
            </a:r>
          </a:p>
          <a:p>
            <a:r>
              <a:rPr lang="en-US" dirty="0"/>
              <a:t>The hash value is sometimes called a message digest. Cryptographic hash functions are used to protect integrity.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12</a:t>
            </a:fld>
            <a:endParaRPr lang="en-US" dirty="0"/>
          </a:p>
        </p:txBody>
      </p:sp>
    </p:spTree>
    <p:extLst>
      <p:ext uri="{BB962C8B-B14F-4D97-AF65-F5344CB8AC3E}">
        <p14:creationId xmlns:p14="http://schemas.microsoft.com/office/powerpoint/2010/main" val="17188556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 function f is preimage resistant if, given h, it is hard to find any m such that h = f (m). </a:t>
            </a:r>
          </a:p>
          <a:p>
            <a:r>
              <a:rPr lang="en-US" dirty="0"/>
              <a:t>A function f is second preimage resistant if, given an input m1, it is hard to find m2!=m1 such that f(m1)=f(m2). This is sometimes called weak collision resistance. </a:t>
            </a:r>
          </a:p>
          <a:p>
            <a:r>
              <a:rPr lang="en-US" dirty="0"/>
              <a:t>A function f is (strong) collision resistant if it is hard to find two messages m1 and m2 such that f (m1) = f (m2).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13</a:t>
            </a:fld>
            <a:endParaRPr lang="en-US" dirty="0"/>
          </a:p>
        </p:txBody>
      </p:sp>
    </p:spTree>
    <p:extLst>
      <p:ext uri="{BB962C8B-B14F-4D97-AF65-F5344CB8AC3E}">
        <p14:creationId xmlns:p14="http://schemas.microsoft.com/office/powerpoint/2010/main" val="8569237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If a function f (x ) yields any of H different outputs with equal probability and H is sufficiently large, then we expect to obtain a pair of different arguments x1 and x2 with f (x1) = f (x2) after evaluating the function for about 1.25√H different arguments on average.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14</a:t>
            </a:fld>
            <a:endParaRPr lang="en-US" dirty="0"/>
          </a:p>
        </p:txBody>
      </p:sp>
    </p:spTree>
    <p:extLst>
      <p:ext uri="{BB962C8B-B14F-4D97-AF65-F5344CB8AC3E}">
        <p14:creationId xmlns:p14="http://schemas.microsoft.com/office/powerpoint/2010/main" val="12916252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Hash functions usually are used for integrity, not confidentiality. </a:t>
            </a:r>
          </a:p>
          <a:p>
            <a:r>
              <a:rPr lang="en-US" dirty="0"/>
              <a:t>In a document retrieval system containing legal records, it may be important to know that the copy retrieved is identical to that stored. </a:t>
            </a:r>
          </a:p>
          <a:p>
            <a:r>
              <a:rPr lang="en-US" dirty="0"/>
              <a:t>In a secure communications system, the correct transmission of messages may override confidentiality concerns. </a:t>
            </a:r>
          </a:p>
          <a:p>
            <a:r>
              <a:rPr lang="en-US" dirty="0"/>
              <a:t>A cryptographic hash function “binds” the bytes of a file together in a way that makes any alterations to the file apparent. We say that we seal the file to make it tamper-proof (actually tamper-resistant).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15</a:t>
            </a:fld>
            <a:endParaRPr lang="en-US" dirty="0"/>
          </a:p>
        </p:txBody>
      </p:sp>
    </p:spTree>
    <p:extLst>
      <p:ext uri="{BB962C8B-B14F-4D97-AF65-F5344CB8AC3E}">
        <p14:creationId xmlns:p14="http://schemas.microsoft.com/office/powerpoint/2010/main" val="15810073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The process is as follows: </a:t>
            </a:r>
          </a:p>
          <a:p>
            <a:r>
              <a:rPr lang="en-US" dirty="0"/>
              <a:t>Given a sensitive file f , compute the hash function h(f ) and store the result securely. </a:t>
            </a:r>
          </a:p>
          <a:p>
            <a:r>
              <a:rPr lang="en-US" dirty="0"/>
              <a:t>Each time the file is used or accessed, </a:t>
            </a:r>
            <a:r>
              <a:rPr lang="en-US" dirty="0" err="1"/>
              <a:t>recompute</a:t>
            </a:r>
            <a:r>
              <a:rPr lang="en-US" dirty="0"/>
              <a:t> the hash. </a:t>
            </a:r>
          </a:p>
          <a:p>
            <a:r>
              <a:rPr lang="en-US" dirty="0"/>
              <a:t>Compare it to the stored value. </a:t>
            </a:r>
          </a:p>
          <a:p>
            <a:r>
              <a:rPr lang="en-US" dirty="0"/>
              <a:t>If the two values match, it is likely that no changes have occurred to the file.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16</a:t>
            </a:fld>
            <a:endParaRPr lang="en-US" dirty="0"/>
          </a:p>
        </p:txBody>
      </p:sp>
    </p:spTree>
    <p:extLst>
      <p:ext uri="{BB962C8B-B14F-4D97-AF65-F5344CB8AC3E}">
        <p14:creationId xmlns:p14="http://schemas.microsoft.com/office/powerpoint/2010/main" val="1175030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Two widely used cryptographic hash functions are: </a:t>
            </a:r>
          </a:p>
          <a:p>
            <a:r>
              <a:rPr lang="en-US" dirty="0"/>
              <a:t>MD5: (Message Digest 5) invented by Ron </a:t>
            </a:r>
            <a:r>
              <a:rPr lang="en-US" dirty="0" err="1"/>
              <a:t>Rivest</a:t>
            </a:r>
            <a:r>
              <a:rPr lang="en-US" dirty="0"/>
              <a:t> and RSA Labs; </a:t>
            </a:r>
          </a:p>
          <a:p>
            <a:r>
              <a:rPr lang="en-US" dirty="0"/>
              <a:t>SHA-1/SHA-2/SHS: (Secure Hash Algorithm or Standard) similar to MD5. </a:t>
            </a:r>
          </a:p>
          <a:p>
            <a:r>
              <a:rPr lang="en-US" dirty="0"/>
              <a:t>MD5 hashes a message of any size to a 128-bit digest. SHA/SHS produce a 160-bit digest.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17</a:t>
            </a:fld>
            <a:endParaRPr lang="en-US" dirty="0"/>
          </a:p>
        </p:txBody>
      </p:sp>
    </p:spTree>
    <p:extLst>
      <p:ext uri="{BB962C8B-B14F-4D97-AF65-F5344CB8AC3E}">
        <p14:creationId xmlns:p14="http://schemas.microsoft.com/office/powerpoint/2010/main" val="4860462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Key Exchange</a:t>
            </a:r>
          </a:p>
        </p:txBody>
      </p:sp>
      <p:sp>
        <p:nvSpPr>
          <p:cNvPr id="3" name="Content Placeholder 2"/>
          <p:cNvSpPr>
            <a:spLocks noGrp="1"/>
          </p:cNvSpPr>
          <p:nvPr>
            <p:ph idx="1"/>
          </p:nvPr>
        </p:nvSpPr>
        <p:spPr/>
        <p:txBody>
          <a:bodyPr/>
          <a:lstStyle/>
          <a:p>
            <a:r>
              <a:rPr lang="en-US" dirty="0"/>
              <a:t>Suppose you want to establish a secure communication channel with someone you don’t know. We call this a situation of mutual suspicion. This is extremely common. </a:t>
            </a:r>
          </a:p>
          <a:p>
            <a:r>
              <a:rPr lang="en-US" dirty="0"/>
              <a:t>You submit your income tax on-line.</a:t>
            </a:r>
            <a:br>
              <a:rPr lang="en-US" dirty="0"/>
            </a:br>
            <a:r>
              <a:rPr lang="en-US" dirty="0"/>
              <a:t>You send your credit card information to a shopping website. You wish to exchange encrypted email with another party. </a:t>
            </a:r>
          </a:p>
          <a:p>
            <a:r>
              <a:rPr lang="en-US" dirty="0"/>
              <a:t>Once you agree on a shared secret (key) the communication can proceed. But how do you exchange the key? This is the key exchange problem.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18</a:t>
            </a:fld>
            <a:endParaRPr lang="en-US" dirty="0"/>
          </a:p>
        </p:txBody>
      </p:sp>
    </p:spTree>
    <p:extLst>
      <p:ext uri="{BB962C8B-B14F-4D97-AF65-F5344CB8AC3E}">
        <p14:creationId xmlns:p14="http://schemas.microsoft.com/office/powerpoint/2010/main" val="1107400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Suppose both parties S and R have a public / private RSA key pair for asymmetric communication. Say S chooses a new symmetric key K and sends to R the following message: </a:t>
            </a:r>
            <a:br>
              <a:rPr lang="en-US" dirty="0"/>
            </a:br>
            <a:r>
              <a:rPr lang="en-US" dirty="0"/>
              <a:t>{K}K</a:t>
            </a:r>
            <a:r>
              <a:rPr lang="en-US" baseline="-25000" dirty="0"/>
              <a:t>s</a:t>
            </a:r>
            <a:r>
              <a:rPr lang="en-US" baseline="30000" dirty="0"/>
              <a:t>−1</a:t>
            </a:r>
            <a:endParaRPr lang="en-US" dirty="0"/>
          </a:p>
          <a:p>
            <a:r>
              <a:rPr lang="en-US" dirty="0"/>
              <a:t>R can decrypt the message using S’s public key to retrieve K. What is wrong with this scheme? </a:t>
            </a:r>
          </a:p>
          <a:p>
            <a:r>
              <a:rPr lang="en-US" dirty="0"/>
              <a:t>Answer: Any eavesdropper can intercept the message and decrypt it using S’s public key to retrieve K.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19</a:t>
            </a:fld>
            <a:endParaRPr lang="en-US" dirty="0"/>
          </a:p>
        </p:txBody>
      </p:sp>
    </p:spTree>
    <p:extLst>
      <p:ext uri="{BB962C8B-B14F-4D97-AF65-F5344CB8AC3E}">
        <p14:creationId xmlns:p14="http://schemas.microsoft.com/office/powerpoint/2010/main" val="129915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In 1976, Whitfield </a:t>
            </a:r>
            <a:r>
              <a:rPr lang="en-US" dirty="0" err="1"/>
              <a:t>Diffie</a:t>
            </a:r>
            <a:r>
              <a:rPr lang="en-US" dirty="0"/>
              <a:t> and Martin Hellman proposed public key encryption (asymmetric encryption) in which different keys are used for encryption and decryption. </a:t>
            </a:r>
          </a:p>
          <a:p>
            <a:r>
              <a:rPr lang="en-US" dirty="0"/>
              <a:t>In 1997, it was disclosed that asymmetric key algorithms had been developed in the early 1970’s by the British Government’s Communication Headquarters (GCHQ). They referred to the technique as non-secret encryption.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a:t>
            </a:fld>
            <a:endParaRPr lang="en-US" dirty="0"/>
          </a:p>
        </p:txBody>
      </p:sp>
    </p:spTree>
    <p:extLst>
      <p:ext uri="{BB962C8B-B14F-4D97-AF65-F5344CB8AC3E}">
        <p14:creationId xmlns:p14="http://schemas.microsoft.com/office/powerpoint/2010/main" val="20549016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Instead, suppose S sends to R the following message: </a:t>
            </a:r>
            <a:br>
              <a:rPr lang="en-US" dirty="0"/>
            </a:br>
            <a:r>
              <a:rPr lang="en-US" dirty="0"/>
              <a:t>{K}K</a:t>
            </a:r>
            <a:r>
              <a:rPr lang="en-US" baseline="-25000" dirty="0"/>
              <a:t>R</a:t>
            </a:r>
            <a:r>
              <a:rPr lang="en-US" dirty="0"/>
              <a:t> . </a:t>
            </a:r>
          </a:p>
          <a:p>
            <a:r>
              <a:rPr lang="en-US" dirty="0"/>
              <a:t>Since only R can decrypt this message, confidentiality is assured. What’s wrong this time? </a:t>
            </a:r>
          </a:p>
          <a:p>
            <a:r>
              <a:rPr lang="en-US" dirty="0"/>
              <a:t>Now R doesn’t have any assurance that the message actually came from S. An intruder may be “spoofing” (pretending to be S) to obtain information that R intends only for S. </a:t>
            </a:r>
          </a:p>
          <a:p>
            <a:r>
              <a:rPr lang="en-US" dirty="0"/>
              <a:t>Can we preserve both confidentiality and authentication with one transaction?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20</a:t>
            </a:fld>
            <a:endParaRPr lang="en-US" dirty="0"/>
          </a:p>
        </p:txBody>
      </p:sp>
    </p:spTree>
    <p:extLst>
      <p:ext uri="{BB962C8B-B14F-4D97-AF65-F5344CB8AC3E}">
        <p14:creationId xmlns:p14="http://schemas.microsoft.com/office/powerpoint/2010/main" val="13577438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normAutofit/>
          </a:bodyPr>
          <a:lstStyle/>
          <a:p>
            <a:r>
              <a:rPr lang="en-US" dirty="0"/>
              <a:t>A third attempt is for S to send R the following: </a:t>
            </a:r>
            <a:br>
              <a:rPr lang="en-US" dirty="0"/>
            </a:br>
            <a:r>
              <a:rPr lang="en-US" dirty="0"/>
              <a:t>{{K}K</a:t>
            </a:r>
            <a:r>
              <a:rPr lang="en-US" baseline="-25000" dirty="0"/>
              <a:t>S</a:t>
            </a:r>
            <a:r>
              <a:rPr lang="en-US" baseline="30000" dirty="0"/>
              <a:t>−1</a:t>
            </a:r>
            <a:r>
              <a:rPr lang="en-US" dirty="0"/>
              <a:t>}K</a:t>
            </a:r>
            <a:r>
              <a:rPr lang="en-US" baseline="-25000" dirty="0"/>
              <a:t>R</a:t>
            </a:r>
            <a:r>
              <a:rPr lang="en-US" dirty="0"/>
              <a:t> . </a:t>
            </a:r>
          </a:p>
          <a:p>
            <a:r>
              <a:rPr lang="en-US" dirty="0"/>
              <a:t>How does R extract K? What assurances does this provide? </a:t>
            </a:r>
          </a:p>
          <a:p>
            <a:pPr lvl="1"/>
            <a:r>
              <a:rPr lang="en-US" dirty="0"/>
              <a:t>Since, no one but R can decrypt the message, confidentiality is assured. </a:t>
            </a:r>
          </a:p>
          <a:p>
            <a:pPr lvl="1"/>
            <a:r>
              <a:rPr lang="en-US" dirty="0"/>
              <a:t>No one but S could have performed the inner encryption, so authentication is accomplished. </a:t>
            </a:r>
          </a:p>
          <a:p>
            <a:r>
              <a:rPr lang="en-US" dirty="0"/>
              <a:t>This notion of nested encryptions is very useful in a variety of cryptographic protocols.</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21</a:t>
            </a:fld>
            <a:endParaRPr lang="en-US" dirty="0"/>
          </a:p>
        </p:txBody>
      </p:sp>
    </p:spTree>
    <p:extLst>
      <p:ext uri="{BB962C8B-B14F-4D97-AF65-F5344CB8AC3E}">
        <p14:creationId xmlns:p14="http://schemas.microsoft.com/office/powerpoint/2010/main" val="440292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Public key cryptosystems can be used for key exchange, but you have to do it carefully. </a:t>
            </a:r>
          </a:p>
          <a:p>
            <a:r>
              <a:rPr lang="en-US" dirty="0"/>
              <a:t>Key exchange requires both confidentiality and authentication.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22</a:t>
            </a:fld>
            <a:endParaRPr lang="en-US" dirty="0"/>
          </a:p>
        </p:txBody>
      </p:sp>
    </p:spTree>
    <p:extLst>
      <p:ext uri="{BB962C8B-B14F-4D97-AF65-F5344CB8AC3E}">
        <p14:creationId xmlns:p14="http://schemas.microsoft.com/office/powerpoint/2010/main" val="19164634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-Hellman</a:t>
            </a:r>
          </a:p>
        </p:txBody>
      </p:sp>
      <p:sp>
        <p:nvSpPr>
          <p:cNvPr id="3" name="Content Placeholder 2"/>
          <p:cNvSpPr>
            <a:spLocks noGrp="1"/>
          </p:cNvSpPr>
          <p:nvPr>
            <p:ph idx="1"/>
          </p:nvPr>
        </p:nvSpPr>
        <p:spPr/>
        <p:txBody>
          <a:bodyPr/>
          <a:lstStyle/>
          <a:p>
            <a:r>
              <a:rPr lang="en-US" dirty="0"/>
              <a:t>The </a:t>
            </a:r>
            <a:r>
              <a:rPr lang="en-US" dirty="0" err="1"/>
              <a:t>Diffie</a:t>
            </a:r>
            <a:r>
              <a:rPr lang="en-US" dirty="0"/>
              <a:t>-Hellman key agreement protocol (1976) was the first practical method for establishing a shared secret over an unsecured communication channel. </a:t>
            </a:r>
          </a:p>
          <a:p>
            <a:r>
              <a:rPr lang="en-US" dirty="0"/>
              <a:t>The point is to agree on a key that two parties can use for a symmetric encryption, in such a way that an eavesdropper cannot obtain the key.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23</a:t>
            </a:fld>
            <a:endParaRPr lang="en-US" dirty="0"/>
          </a:p>
        </p:txBody>
      </p:sp>
    </p:spTree>
    <p:extLst>
      <p:ext uri="{BB962C8B-B14F-4D97-AF65-F5344CB8AC3E}">
        <p14:creationId xmlns:p14="http://schemas.microsoft.com/office/powerpoint/2010/main" val="20413487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-Hellman</a:t>
            </a:r>
          </a:p>
        </p:txBody>
      </p:sp>
      <p:sp>
        <p:nvSpPr>
          <p:cNvPr id="3" name="Content Placeholder 2"/>
          <p:cNvSpPr>
            <a:spLocks noGrp="1"/>
          </p:cNvSpPr>
          <p:nvPr>
            <p:ph idx="1"/>
          </p:nvPr>
        </p:nvSpPr>
        <p:spPr/>
        <p:txBody>
          <a:bodyPr>
            <a:normAutofit fontScale="92500" lnSpcReduction="10000"/>
          </a:bodyPr>
          <a:lstStyle/>
          <a:p>
            <a:r>
              <a:rPr lang="en-US" dirty="0"/>
              <a:t>Steps to algorithm: Two persons -  </a:t>
            </a:r>
            <a:r>
              <a:rPr lang="en-US" dirty="0" err="1"/>
              <a:t>PersonX</a:t>
            </a:r>
            <a:r>
              <a:rPr lang="en-US" dirty="0"/>
              <a:t>, </a:t>
            </a:r>
            <a:r>
              <a:rPr lang="en-US" dirty="0" err="1"/>
              <a:t>PersonY</a:t>
            </a:r>
            <a:r>
              <a:rPr lang="en-US" dirty="0"/>
              <a:t> agree on shared numbers</a:t>
            </a:r>
          </a:p>
          <a:p>
            <a:pPr lvl="2"/>
            <a:r>
              <a:rPr lang="en-US" dirty="0"/>
              <a:t>Prime number p</a:t>
            </a:r>
          </a:p>
          <a:p>
            <a:pPr lvl="2"/>
            <a:r>
              <a:rPr lang="en-US" dirty="0"/>
              <a:t>Base number g</a:t>
            </a:r>
          </a:p>
          <a:p>
            <a:pPr lvl="1"/>
            <a:r>
              <a:rPr lang="en-US" dirty="0" err="1"/>
              <a:t>PersonX</a:t>
            </a:r>
            <a:r>
              <a:rPr lang="en-US" dirty="0"/>
              <a:t> chooses secret number a and sends </a:t>
            </a:r>
            <a:r>
              <a:rPr lang="en-US" dirty="0" err="1"/>
              <a:t>personY</a:t>
            </a:r>
            <a:endParaRPr lang="en-US" dirty="0"/>
          </a:p>
          <a:p>
            <a:pPr lvl="2"/>
            <a:r>
              <a:rPr lang="en-US" dirty="0" err="1"/>
              <a:t>g</a:t>
            </a:r>
            <a:r>
              <a:rPr lang="en-US" baseline="30000" dirty="0" err="1"/>
              <a:t>a</a:t>
            </a:r>
            <a:r>
              <a:rPr lang="en-US" dirty="0"/>
              <a:t> mod p</a:t>
            </a:r>
          </a:p>
          <a:p>
            <a:pPr lvl="1"/>
            <a:r>
              <a:rPr lang="en-US" dirty="0" err="1"/>
              <a:t>PersonY</a:t>
            </a:r>
            <a:r>
              <a:rPr lang="en-US" dirty="0"/>
              <a:t> chooses secret number b and sends </a:t>
            </a:r>
            <a:r>
              <a:rPr lang="en-US" dirty="0" err="1"/>
              <a:t>personX</a:t>
            </a:r>
            <a:endParaRPr lang="en-US" dirty="0"/>
          </a:p>
          <a:p>
            <a:pPr lvl="2"/>
            <a:r>
              <a:rPr lang="en-US" dirty="0" err="1"/>
              <a:t>g</a:t>
            </a:r>
            <a:r>
              <a:rPr lang="en-US" baseline="30000" dirty="0" err="1"/>
              <a:t>b</a:t>
            </a:r>
            <a:r>
              <a:rPr lang="en-US" dirty="0"/>
              <a:t> mod p</a:t>
            </a:r>
          </a:p>
          <a:p>
            <a:pPr lvl="1"/>
            <a:r>
              <a:rPr lang="en-US" dirty="0" err="1"/>
              <a:t>PersonX</a:t>
            </a:r>
            <a:r>
              <a:rPr lang="en-US" dirty="0"/>
              <a:t> computes</a:t>
            </a:r>
          </a:p>
          <a:p>
            <a:pPr lvl="2"/>
            <a:r>
              <a:rPr lang="en-US" dirty="0"/>
              <a:t>((</a:t>
            </a:r>
            <a:r>
              <a:rPr lang="en-US" dirty="0" err="1"/>
              <a:t>g</a:t>
            </a:r>
            <a:r>
              <a:rPr lang="en-US" baseline="30000" dirty="0" err="1"/>
              <a:t>b</a:t>
            </a:r>
            <a:r>
              <a:rPr lang="en-US" dirty="0"/>
              <a:t> mod p)</a:t>
            </a:r>
            <a:r>
              <a:rPr lang="en-US" baseline="30000" dirty="0"/>
              <a:t>a</a:t>
            </a:r>
            <a:r>
              <a:rPr lang="en-US" dirty="0"/>
              <a:t> mod p) </a:t>
            </a:r>
          </a:p>
          <a:p>
            <a:pPr lvl="1"/>
            <a:r>
              <a:rPr lang="en-US" dirty="0" err="1"/>
              <a:t>PersonY</a:t>
            </a:r>
            <a:r>
              <a:rPr lang="en-US" dirty="0"/>
              <a:t> computes</a:t>
            </a:r>
          </a:p>
          <a:p>
            <a:pPr lvl="2"/>
            <a:r>
              <a:rPr lang="en-US" dirty="0"/>
              <a:t>((</a:t>
            </a:r>
            <a:r>
              <a:rPr lang="en-US" dirty="0" err="1"/>
              <a:t>g</a:t>
            </a:r>
            <a:r>
              <a:rPr lang="en-US" baseline="30000" dirty="0" err="1"/>
              <a:t>a</a:t>
            </a:r>
            <a:r>
              <a:rPr lang="en-US" dirty="0"/>
              <a:t> mod p)</a:t>
            </a:r>
            <a:r>
              <a:rPr lang="en-US" baseline="30000" dirty="0"/>
              <a:t>b</a:t>
            </a:r>
            <a:r>
              <a:rPr lang="en-US" dirty="0"/>
              <a:t> mod p)</a:t>
            </a:r>
          </a:p>
          <a:p>
            <a:pPr lvl="2"/>
            <a:endParaRPr lang="en-US" dirty="0"/>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24</a:t>
            </a:fld>
            <a:endParaRPr lang="en-US" dirty="0"/>
          </a:p>
        </p:txBody>
      </p:sp>
    </p:spTree>
    <p:extLst>
      <p:ext uri="{BB962C8B-B14F-4D97-AF65-F5344CB8AC3E}">
        <p14:creationId xmlns:p14="http://schemas.microsoft.com/office/powerpoint/2010/main" val="7504530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a:t>
            </a:r>
            <a:r>
              <a:rPr lang="en-US" dirty="0" err="1"/>
              <a:t>Diffie</a:t>
            </a:r>
            <a:r>
              <a:rPr lang="en-US" dirty="0"/>
              <a:t> Hellman</a:t>
            </a:r>
          </a:p>
        </p:txBody>
      </p:sp>
      <p:sp>
        <p:nvSpPr>
          <p:cNvPr id="3" name="Content Placeholder 2"/>
          <p:cNvSpPr>
            <a:spLocks noGrp="1"/>
          </p:cNvSpPr>
          <p:nvPr>
            <p:ph idx="1"/>
          </p:nvPr>
        </p:nvSpPr>
        <p:spPr/>
        <p:txBody>
          <a:bodyPr>
            <a:normAutofit fontScale="85000" lnSpcReduction="20000"/>
          </a:bodyPr>
          <a:lstStyle/>
          <a:p>
            <a:r>
              <a:rPr lang="en-US" dirty="0"/>
              <a:t>!!!! DO NOT USE BIGINTS (AND PYTHON) !!!!!</a:t>
            </a:r>
          </a:p>
          <a:p>
            <a:r>
              <a:rPr lang="en-US" dirty="0"/>
              <a:t>p=23 and g=5 </a:t>
            </a:r>
            <a:r>
              <a:rPr lang="en-US" dirty="0">
                <a:sym typeface="Wingdings" pitchFamily="2" charset="2"/>
              </a:rPr>
              <a:t> public info (public key, input)</a:t>
            </a:r>
            <a:endParaRPr lang="en-US" dirty="0"/>
          </a:p>
          <a:p>
            <a:r>
              <a:rPr lang="en-US" dirty="0" err="1"/>
              <a:t>PersonX</a:t>
            </a:r>
            <a:r>
              <a:rPr lang="en-US" dirty="0"/>
              <a:t> a=6  and sends 5</a:t>
            </a:r>
            <a:r>
              <a:rPr lang="en-US" baseline="30000" dirty="0"/>
              <a:t>6</a:t>
            </a:r>
            <a:r>
              <a:rPr lang="en-US" dirty="0"/>
              <a:t> mod 23 = 8 (a – input)</a:t>
            </a:r>
          </a:p>
          <a:p>
            <a:r>
              <a:rPr lang="en-US" dirty="0" err="1"/>
              <a:t>PersonY</a:t>
            </a:r>
            <a:r>
              <a:rPr lang="en-US" dirty="0"/>
              <a:t> b=15 and sends 5</a:t>
            </a:r>
            <a:r>
              <a:rPr lang="en-US" baseline="30000" dirty="0"/>
              <a:t>15</a:t>
            </a:r>
            <a:r>
              <a:rPr lang="en-US" dirty="0"/>
              <a:t> mod 23 = 19 (b – input)</a:t>
            </a:r>
          </a:p>
          <a:p>
            <a:r>
              <a:rPr lang="en-US" dirty="0" err="1"/>
              <a:t>PersonX</a:t>
            </a:r>
            <a:r>
              <a:rPr lang="en-US" dirty="0"/>
              <a:t> computes 19</a:t>
            </a:r>
            <a:r>
              <a:rPr lang="en-US" baseline="30000" dirty="0"/>
              <a:t>6</a:t>
            </a:r>
            <a:r>
              <a:rPr lang="en-US" dirty="0"/>
              <a:t> mod 23 = 2</a:t>
            </a:r>
          </a:p>
          <a:p>
            <a:r>
              <a:rPr lang="en-US" dirty="0" err="1"/>
              <a:t>PersonY</a:t>
            </a:r>
            <a:r>
              <a:rPr lang="en-US" dirty="0"/>
              <a:t> computes 8</a:t>
            </a:r>
            <a:r>
              <a:rPr lang="en-US" baseline="30000" dirty="0"/>
              <a:t>15</a:t>
            </a:r>
            <a:r>
              <a:rPr lang="en-US" dirty="0"/>
              <a:t> mod 23 = 2</a:t>
            </a:r>
          </a:p>
          <a:p>
            <a:r>
              <a:rPr lang="en-US" b="1" dirty="0"/>
              <a:t>2</a:t>
            </a:r>
            <a:r>
              <a:rPr lang="en-US" dirty="0"/>
              <a:t> is the shared secret</a:t>
            </a:r>
          </a:p>
          <a:p>
            <a:endParaRPr lang="en-US" dirty="0"/>
          </a:p>
          <a:p>
            <a:r>
              <a:rPr lang="en-US" dirty="0"/>
              <a:t>Clearly, much larger values of a, b, and p are required. </a:t>
            </a:r>
          </a:p>
          <a:p>
            <a:r>
              <a:rPr lang="en-US" dirty="0"/>
              <a:t>Suppose p is a prime of around 300 digits, and a and b at least 100 digits each. </a:t>
            </a:r>
          </a:p>
          <a:p>
            <a:r>
              <a:rPr lang="en-US" dirty="0"/>
              <a:t>Discovering the shared secret given g, p, </a:t>
            </a:r>
            <a:r>
              <a:rPr lang="en-US" dirty="0" err="1"/>
              <a:t>g</a:t>
            </a:r>
            <a:r>
              <a:rPr lang="en-US" baseline="30000" dirty="0" err="1"/>
              <a:t>a</a:t>
            </a:r>
            <a:r>
              <a:rPr lang="en-US" dirty="0"/>
              <a:t> mod p and </a:t>
            </a:r>
            <a:r>
              <a:rPr lang="en-US" dirty="0" err="1"/>
              <a:t>g</a:t>
            </a:r>
            <a:r>
              <a:rPr lang="en-US" baseline="30000" dirty="0" err="1"/>
              <a:t>b</a:t>
            </a:r>
            <a:r>
              <a:rPr lang="en-US" dirty="0"/>
              <a:t> mod p would take longer than the lifetime of the universe, using the best known algorithm. This is called the discrete logarithm problem.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25</a:t>
            </a:fld>
            <a:endParaRPr lang="en-US" dirty="0"/>
          </a:p>
        </p:txBody>
      </p:sp>
    </p:spTree>
    <p:extLst>
      <p:ext uri="{BB962C8B-B14F-4D97-AF65-F5344CB8AC3E}">
        <p14:creationId xmlns:p14="http://schemas.microsoft.com/office/powerpoint/2010/main" val="6936752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By </a:t>
            </a:r>
            <a:r>
              <a:rPr lang="en-US" dirty="0" err="1"/>
              <a:t>Rivest</a:t>
            </a:r>
            <a:r>
              <a:rPr lang="en-US" dirty="0"/>
              <a:t>, Shamir and </a:t>
            </a:r>
            <a:r>
              <a:rPr lang="en-US" dirty="0" err="1"/>
              <a:t>Adleman</a:t>
            </a:r>
            <a:r>
              <a:rPr lang="en-US" dirty="0"/>
              <a:t>, MIT 1977</a:t>
            </a:r>
          </a:p>
          <a:p>
            <a:r>
              <a:rPr lang="en-US" dirty="0"/>
              <a:t>Best known and widely used public-key scheme</a:t>
            </a:r>
          </a:p>
          <a:p>
            <a:r>
              <a:rPr lang="en-US" dirty="0"/>
              <a:t>Uses large integers (1024+ bit)</a:t>
            </a:r>
          </a:p>
          <a:p>
            <a:r>
              <a:rPr lang="en-US" dirty="0"/>
              <a:t>Based on </a:t>
            </a:r>
            <a:r>
              <a:rPr lang="en-US" dirty="0" err="1"/>
              <a:t>exponentation</a:t>
            </a:r>
            <a:r>
              <a:rPr lang="en-US" dirty="0"/>
              <a:t> in a finite fields over integers modulo a prime</a:t>
            </a:r>
          </a:p>
          <a:p>
            <a:r>
              <a:rPr lang="en-US" dirty="0"/>
              <a:t>Plaintext is </a:t>
            </a:r>
            <a:r>
              <a:rPr lang="en-US" dirty="0" err="1"/>
              <a:t>encypted</a:t>
            </a:r>
            <a:r>
              <a:rPr lang="en-US" dirty="0"/>
              <a:t> in blocks, with each block having binary values less than some number n</a:t>
            </a:r>
          </a:p>
          <a:p>
            <a:r>
              <a:rPr lang="en-US" dirty="0"/>
              <a:t>Security due to cost of factoring large numbers</a:t>
            </a:r>
          </a:p>
        </p:txBody>
      </p:sp>
      <p:sp>
        <p:nvSpPr>
          <p:cNvPr id="4" name="Slide Number Placeholder 3"/>
          <p:cNvSpPr>
            <a:spLocks noGrp="1"/>
          </p:cNvSpPr>
          <p:nvPr>
            <p:ph type="sldNum" sz="quarter" idx="12"/>
          </p:nvPr>
        </p:nvSpPr>
        <p:spPr/>
        <p:txBody>
          <a:bodyPr/>
          <a:lstStyle/>
          <a:p>
            <a:fld id="{D57F1E4F-1CFF-5643-939E-02111984F565}" type="slidenum">
              <a:rPr lang="en-US" smtClean="0"/>
              <a:t>26</a:t>
            </a:fld>
            <a:endParaRPr lang="en-US" dirty="0"/>
          </a:p>
        </p:txBody>
      </p:sp>
    </p:spTree>
    <p:extLst>
      <p:ext uri="{BB962C8B-B14F-4D97-AF65-F5344CB8AC3E}">
        <p14:creationId xmlns:p14="http://schemas.microsoft.com/office/powerpoint/2010/main" val="2058186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Key generation</a:t>
            </a:r>
          </a:p>
          <a:p>
            <a:pPr lvl="1"/>
            <a:r>
              <a:rPr lang="en-US" dirty="0"/>
              <a:t>Generate two large prime numbers p and q</a:t>
            </a:r>
          </a:p>
          <a:p>
            <a:pPr lvl="1"/>
            <a:r>
              <a:rPr lang="en-US" dirty="0"/>
              <a:t>Let n = </a:t>
            </a:r>
            <a:r>
              <a:rPr lang="en-US" dirty="0" err="1"/>
              <a:t>pq</a:t>
            </a:r>
            <a:endParaRPr lang="en-US" dirty="0"/>
          </a:p>
          <a:p>
            <a:pPr lvl="1"/>
            <a:r>
              <a:rPr lang="en-US" dirty="0"/>
              <a:t>Let m=f(n)=(p-1)(q-1)</a:t>
            </a:r>
          </a:p>
          <a:p>
            <a:pPr lvl="1"/>
            <a:r>
              <a:rPr lang="en-US" dirty="0"/>
              <a:t>Choose a small </a:t>
            </a:r>
            <a:r>
              <a:rPr lang="en-US" dirty="0" err="1"/>
              <a:t>numer</a:t>
            </a:r>
            <a:r>
              <a:rPr lang="en-US" dirty="0"/>
              <a:t> e, coprime to m, with GCD(f(n),e)=1; 1&lt;e&lt;f(n)</a:t>
            </a:r>
          </a:p>
          <a:p>
            <a:pPr lvl="2"/>
            <a:r>
              <a:rPr lang="en-US" dirty="0"/>
              <a:t>GCD </a:t>
            </a:r>
            <a:r>
              <a:rPr lang="mr-IN" dirty="0"/>
              <a:t>–</a:t>
            </a:r>
            <a:r>
              <a:rPr lang="en-US" dirty="0"/>
              <a:t> greatest common divisor</a:t>
            </a:r>
          </a:p>
          <a:p>
            <a:pPr lvl="1"/>
            <a:r>
              <a:rPr lang="en-US" dirty="0"/>
              <a:t>Find d, such that de mod f(n)=1</a:t>
            </a:r>
          </a:p>
          <a:p>
            <a:pPr lvl="1"/>
            <a:r>
              <a:rPr lang="en-US" dirty="0"/>
              <a:t>Publish e and n as the public key</a:t>
            </a:r>
          </a:p>
          <a:p>
            <a:pPr lvl="1"/>
            <a:r>
              <a:rPr lang="en-US" dirty="0"/>
              <a:t>Keep d and m as the secret key</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27</a:t>
            </a:fld>
            <a:endParaRPr lang="en-US" dirty="0"/>
          </a:p>
        </p:txBody>
      </p:sp>
    </p:spTree>
    <p:extLst>
      <p:ext uri="{BB962C8B-B14F-4D97-AF65-F5344CB8AC3E}">
        <p14:creationId xmlns:p14="http://schemas.microsoft.com/office/powerpoint/2010/main" val="2760036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Encryption</a:t>
            </a:r>
          </a:p>
          <a:p>
            <a:pPr lvl="1"/>
            <a:r>
              <a:rPr lang="en-US" dirty="0"/>
              <a:t>Cipher = (message)</a:t>
            </a:r>
            <a:r>
              <a:rPr lang="en-US" baseline="30000" dirty="0"/>
              <a:t>e</a:t>
            </a:r>
            <a:r>
              <a:rPr lang="en-US" dirty="0"/>
              <a:t> mod n</a:t>
            </a:r>
          </a:p>
          <a:p>
            <a:r>
              <a:rPr lang="en-US" dirty="0"/>
              <a:t>Decryption</a:t>
            </a:r>
          </a:p>
          <a:p>
            <a:pPr lvl="1"/>
            <a:r>
              <a:rPr lang="en-US" dirty="0"/>
              <a:t>Message = (cipher)</a:t>
            </a:r>
            <a:r>
              <a:rPr lang="en-US" baseline="30000" dirty="0"/>
              <a:t>d</a:t>
            </a:r>
            <a:r>
              <a:rPr lang="en-US" dirty="0"/>
              <a:t> mod n</a:t>
            </a:r>
          </a:p>
        </p:txBody>
      </p:sp>
      <p:sp>
        <p:nvSpPr>
          <p:cNvPr id="4" name="Slide Number Placeholder 3"/>
          <p:cNvSpPr>
            <a:spLocks noGrp="1"/>
          </p:cNvSpPr>
          <p:nvPr>
            <p:ph type="sldNum" sz="quarter" idx="12"/>
          </p:nvPr>
        </p:nvSpPr>
        <p:spPr/>
        <p:txBody>
          <a:bodyPr/>
          <a:lstStyle/>
          <a:p>
            <a:fld id="{D57F1E4F-1CFF-5643-939E-02111984F565}" type="slidenum">
              <a:rPr lang="en-US" smtClean="0"/>
              <a:t>28</a:t>
            </a:fld>
            <a:endParaRPr lang="en-US" dirty="0"/>
          </a:p>
        </p:txBody>
      </p:sp>
    </p:spTree>
    <p:extLst>
      <p:ext uri="{BB962C8B-B14F-4D97-AF65-F5344CB8AC3E}">
        <p14:creationId xmlns:p14="http://schemas.microsoft.com/office/powerpoint/2010/main" val="22937392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94C2E-9488-164A-A4B9-92FBEA7E63FB}"/>
              </a:ext>
            </a:extLst>
          </p:cNvPr>
          <p:cNvSpPr>
            <a:spLocks noGrp="1"/>
          </p:cNvSpPr>
          <p:nvPr>
            <p:ph type="title"/>
          </p:nvPr>
        </p:nvSpPr>
        <p:spPr>
          <a:xfrm>
            <a:off x="646111" y="452718"/>
            <a:ext cx="9706429" cy="1400530"/>
          </a:xfrm>
        </p:spPr>
        <p:txBody>
          <a:bodyPr/>
          <a:lstStyle/>
          <a:p>
            <a:r>
              <a:rPr lang="en-US" dirty="0"/>
              <a:t>Crypto – GCD – Euclidean algorithm</a:t>
            </a:r>
          </a:p>
        </p:txBody>
      </p:sp>
      <p:sp>
        <p:nvSpPr>
          <p:cNvPr id="3" name="Content Placeholder 2">
            <a:extLst>
              <a:ext uri="{FF2B5EF4-FFF2-40B4-BE49-F238E27FC236}">
                <a16:creationId xmlns:a16="http://schemas.microsoft.com/office/drawing/2014/main" id="{C7FC9677-EED2-1644-A7F5-ED5E3EC859A1}"/>
              </a:ext>
            </a:extLst>
          </p:cNvPr>
          <p:cNvSpPr>
            <a:spLocks noGrp="1"/>
          </p:cNvSpPr>
          <p:nvPr>
            <p:ph idx="1"/>
          </p:nvPr>
        </p:nvSpPr>
        <p:spPr/>
        <p:txBody>
          <a:bodyPr/>
          <a:lstStyle/>
          <a:p>
            <a:r>
              <a:rPr lang="en-US" b="1" dirty="0"/>
              <a:t>Input</a:t>
            </a:r>
            <a:r>
              <a:rPr lang="en-US" dirty="0"/>
              <a:t> Two positive integers, a and b.</a:t>
            </a:r>
          </a:p>
          <a:p>
            <a:r>
              <a:rPr lang="en-US" b="1" dirty="0"/>
              <a:t>Output</a:t>
            </a:r>
            <a:r>
              <a:rPr lang="en-US" dirty="0"/>
              <a:t> The greatest common divisor, g, of a and b.</a:t>
            </a:r>
          </a:p>
          <a:p>
            <a:endParaRPr lang="en-US" dirty="0"/>
          </a:p>
          <a:p>
            <a:r>
              <a:rPr lang="en-US" b="1" dirty="0"/>
              <a:t>Internal computation</a:t>
            </a:r>
          </a:p>
          <a:p>
            <a:pPr lvl="1"/>
            <a:r>
              <a:rPr lang="en-US" dirty="0"/>
              <a:t>If a&lt;b, exchange a and b. </a:t>
            </a:r>
          </a:p>
          <a:p>
            <a:pPr lvl="1"/>
            <a:r>
              <a:rPr lang="en-US" dirty="0"/>
              <a:t>Divide a by b and get the remainder, r. If r=0, report b as the GCD of a and b. </a:t>
            </a:r>
          </a:p>
          <a:p>
            <a:pPr lvl="1"/>
            <a:r>
              <a:rPr lang="en-US" dirty="0"/>
              <a:t>Replace a by b and replace b by r. Return to the previous step.</a:t>
            </a:r>
          </a:p>
          <a:p>
            <a:endParaRPr lang="en-US" dirty="0"/>
          </a:p>
        </p:txBody>
      </p:sp>
      <p:sp>
        <p:nvSpPr>
          <p:cNvPr id="4" name="Slide Number Placeholder 3">
            <a:extLst>
              <a:ext uri="{FF2B5EF4-FFF2-40B4-BE49-F238E27FC236}">
                <a16:creationId xmlns:a16="http://schemas.microsoft.com/office/drawing/2014/main" id="{0488E824-CEA3-B142-8649-A307135D2C40}"/>
              </a:ext>
            </a:extLst>
          </p:cNvPr>
          <p:cNvSpPr>
            <a:spLocks noGrp="1"/>
          </p:cNvSpPr>
          <p:nvPr>
            <p:ph type="sldNum" sz="quarter" idx="12"/>
          </p:nvPr>
        </p:nvSpPr>
        <p:spPr/>
        <p:txBody>
          <a:bodyPr/>
          <a:lstStyle/>
          <a:p>
            <a:fld id="{D57F1E4F-1CFF-5643-939E-02111984F565}" type="slidenum">
              <a:rPr lang="en-US" smtClean="0"/>
              <a:t>29</a:t>
            </a:fld>
            <a:endParaRPr lang="en-US" dirty="0"/>
          </a:p>
        </p:txBody>
      </p:sp>
    </p:spTree>
    <p:extLst>
      <p:ext uri="{BB962C8B-B14F-4D97-AF65-F5344CB8AC3E}">
        <p14:creationId xmlns:p14="http://schemas.microsoft.com/office/powerpoint/2010/main" val="3102753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Use a publicly disclosed key to encrypt and a secret key to decrypt. The requisite relationship is: </a:t>
            </a:r>
            <a:br>
              <a:rPr lang="en-US" dirty="0"/>
            </a:br>
            <a:r>
              <a:rPr lang="en-US" dirty="0"/>
              <a:t>P ={{P}</a:t>
            </a:r>
            <a:r>
              <a:rPr lang="en-US" dirty="0" err="1"/>
              <a:t>K</a:t>
            </a:r>
            <a:r>
              <a:rPr lang="en-US" baseline="-25000" dirty="0" err="1"/>
              <a:t>pub</a:t>
            </a:r>
            <a:r>
              <a:rPr lang="en-US" dirty="0"/>
              <a:t>}</a:t>
            </a:r>
            <a:r>
              <a:rPr lang="en-US" dirty="0" err="1"/>
              <a:t>K</a:t>
            </a:r>
            <a:r>
              <a:rPr lang="en-US" baseline="-25000" dirty="0" err="1"/>
              <a:t>priv</a:t>
            </a:r>
            <a:br>
              <a:rPr lang="en-US" dirty="0"/>
            </a:br>
            <a:endParaRPr lang="en-US" dirty="0"/>
          </a:p>
          <a:p>
            <a:r>
              <a:rPr lang="en-US" dirty="0"/>
              <a:t>We’ll denote the public key for principal A by </a:t>
            </a:r>
            <a:r>
              <a:rPr lang="en-US" dirty="0" err="1"/>
              <a:t>K</a:t>
            </a:r>
            <a:r>
              <a:rPr lang="en-US" baseline="-25000" dirty="0" err="1"/>
              <a:t>a</a:t>
            </a:r>
            <a:r>
              <a:rPr lang="en-US" dirty="0"/>
              <a:t> and the private key will be denoted K</a:t>
            </a:r>
            <a:r>
              <a:rPr lang="en-US" baseline="-25000" dirty="0"/>
              <a:t>a</a:t>
            </a:r>
            <a:r>
              <a:rPr lang="en-US" baseline="30000" dirty="0"/>
              <a:t>−1</a:t>
            </a:r>
            <a:r>
              <a:rPr lang="en-US" dirty="0"/>
              <a:t>.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a:t>
            </a:fld>
            <a:endParaRPr lang="en-US" dirty="0"/>
          </a:p>
        </p:txBody>
      </p:sp>
    </p:spTree>
    <p:extLst>
      <p:ext uri="{BB962C8B-B14F-4D97-AF65-F5344CB8AC3E}">
        <p14:creationId xmlns:p14="http://schemas.microsoft.com/office/powerpoint/2010/main" val="1210682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lstStyle/>
          <a:p>
            <a:r>
              <a:rPr lang="en-US" dirty="0"/>
              <a:t>Create two large prime numbers</a:t>
            </a:r>
          </a:p>
          <a:p>
            <a:pPr lvl="1"/>
            <a:r>
              <a:rPr lang="en-US" dirty="0"/>
              <a:t>Lets choose p=7 q=19</a:t>
            </a:r>
          </a:p>
          <a:p>
            <a:endParaRPr lang="en-US" dirty="0"/>
          </a:p>
          <a:p>
            <a:r>
              <a:rPr lang="en-US" dirty="0"/>
              <a:t>Let n=</a:t>
            </a:r>
            <a:r>
              <a:rPr lang="en-US" dirty="0" err="1"/>
              <a:t>pq</a:t>
            </a:r>
            <a:endParaRPr lang="en-US" dirty="0"/>
          </a:p>
          <a:p>
            <a:pPr lvl="1"/>
            <a:r>
              <a:rPr lang="en-US" dirty="0"/>
              <a:t>n=7*19=133</a:t>
            </a:r>
          </a:p>
          <a:p>
            <a:endParaRPr lang="en-US" dirty="0"/>
          </a:p>
          <a:p>
            <a:r>
              <a:rPr lang="en-US" dirty="0"/>
              <a:t>Let m=(p-1)(q-1)</a:t>
            </a:r>
          </a:p>
          <a:p>
            <a:pPr lvl="1"/>
            <a:r>
              <a:rPr lang="en-US" dirty="0"/>
              <a:t>m=(7-1)(19-1)=6*18=108 </a:t>
            </a:r>
          </a:p>
        </p:txBody>
      </p:sp>
      <p:sp>
        <p:nvSpPr>
          <p:cNvPr id="4" name="Slide Number Placeholder 3"/>
          <p:cNvSpPr>
            <a:spLocks noGrp="1"/>
          </p:cNvSpPr>
          <p:nvPr>
            <p:ph type="sldNum" sz="quarter" idx="12"/>
          </p:nvPr>
        </p:nvSpPr>
        <p:spPr/>
        <p:txBody>
          <a:bodyPr/>
          <a:lstStyle/>
          <a:p>
            <a:fld id="{D57F1E4F-1CFF-5643-939E-02111984F565}" type="slidenum">
              <a:rPr lang="en-US" smtClean="0"/>
              <a:t>30</a:t>
            </a:fld>
            <a:endParaRPr lang="en-US" dirty="0"/>
          </a:p>
        </p:txBody>
      </p:sp>
    </p:spTree>
    <p:extLst>
      <p:ext uri="{BB962C8B-B14F-4D97-AF65-F5344CB8AC3E}">
        <p14:creationId xmlns:p14="http://schemas.microsoft.com/office/powerpoint/2010/main" val="354394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lstStyle/>
          <a:p>
            <a:r>
              <a:rPr lang="en-US" dirty="0"/>
              <a:t>Choose a small number, e coprime to m (GCD(f(n),e)=1)</a:t>
            </a:r>
          </a:p>
          <a:p>
            <a:pPr lvl="1"/>
            <a:r>
              <a:rPr lang="en-US" dirty="0"/>
              <a:t>e coprime to m </a:t>
            </a:r>
            <a:r>
              <a:rPr lang="mr-IN" dirty="0"/>
              <a:t>–</a:t>
            </a:r>
            <a:r>
              <a:rPr lang="en-US" dirty="0"/>
              <a:t> means that the largest number that can exactly divide both e and m is 1.</a:t>
            </a:r>
          </a:p>
          <a:p>
            <a:pPr lvl="1"/>
            <a:r>
              <a:rPr lang="en-US" dirty="0"/>
              <a:t>e = 2 =&gt; GCD(108,e) = 2 </a:t>
            </a:r>
          </a:p>
          <a:p>
            <a:pPr lvl="1"/>
            <a:r>
              <a:rPr lang="en-US" dirty="0"/>
              <a:t>e = 3 =&gt; GCD(108,e) = 3 </a:t>
            </a:r>
          </a:p>
          <a:p>
            <a:pPr lvl="1"/>
            <a:r>
              <a:rPr lang="en-US" dirty="0"/>
              <a:t>e = 4 =&gt; GCD(108,e) = 4 </a:t>
            </a:r>
          </a:p>
          <a:p>
            <a:pPr lvl="1"/>
            <a:r>
              <a:rPr lang="en-US" dirty="0"/>
              <a:t>e = 5 =&gt; GCD(108,e) = 1 (yes)</a:t>
            </a:r>
          </a:p>
          <a:p>
            <a:pPr lvl="1"/>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31</a:t>
            </a:fld>
            <a:endParaRPr lang="en-US" dirty="0"/>
          </a:p>
        </p:txBody>
      </p:sp>
    </p:spTree>
    <p:extLst>
      <p:ext uri="{BB962C8B-B14F-4D97-AF65-F5344CB8AC3E}">
        <p14:creationId xmlns:p14="http://schemas.microsoft.com/office/powerpoint/2010/main" val="13328973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a:t>
            </a:r>
            <a:r>
              <a:rPr lang="mr-IN" dirty="0"/>
              <a:t>–</a:t>
            </a:r>
            <a:r>
              <a:rPr lang="en-US" dirty="0"/>
              <a:t> RSA example</a:t>
            </a:r>
          </a:p>
        </p:txBody>
      </p:sp>
      <p:sp>
        <p:nvSpPr>
          <p:cNvPr id="3" name="Content Placeholder 2"/>
          <p:cNvSpPr>
            <a:spLocks noGrp="1"/>
          </p:cNvSpPr>
          <p:nvPr>
            <p:ph idx="1"/>
          </p:nvPr>
        </p:nvSpPr>
        <p:spPr/>
        <p:txBody>
          <a:bodyPr>
            <a:normAutofit lnSpcReduction="10000"/>
          </a:bodyPr>
          <a:lstStyle/>
          <a:p>
            <a:r>
              <a:rPr lang="en-US" dirty="0"/>
              <a:t>Find d, such that (de mod f(n)=1)</a:t>
            </a:r>
          </a:p>
          <a:p>
            <a:pPr lvl="1"/>
            <a:r>
              <a:rPr lang="en-US" dirty="0"/>
              <a:t>Same as finding d, which satisfies de=1 + km where k is any integer. Rewrite this as d=(1+km)/e</a:t>
            </a:r>
          </a:p>
          <a:p>
            <a:pPr lvl="1"/>
            <a:r>
              <a:rPr lang="en-US" dirty="0"/>
              <a:t>Work through values of k until an integer solution for e is found</a:t>
            </a:r>
          </a:p>
          <a:p>
            <a:pPr lvl="1"/>
            <a:r>
              <a:rPr lang="en-US" dirty="0"/>
              <a:t>k = 0 =&gt; d= 1/5 </a:t>
            </a:r>
          </a:p>
          <a:p>
            <a:pPr lvl="1"/>
            <a:r>
              <a:rPr lang="en-US" dirty="0"/>
              <a:t>k = 1 =&gt; d= 109/5</a:t>
            </a:r>
          </a:p>
          <a:p>
            <a:pPr lvl="1"/>
            <a:r>
              <a:rPr lang="en-US" dirty="0"/>
              <a:t>k = 2 =&gt; d= 217/5</a:t>
            </a:r>
          </a:p>
          <a:p>
            <a:pPr lvl="1"/>
            <a:r>
              <a:rPr lang="en-US" dirty="0"/>
              <a:t>k = 3 =&gt; d= 325/5=65 (yes)</a:t>
            </a:r>
          </a:p>
          <a:p>
            <a:r>
              <a:rPr lang="en-US" dirty="0"/>
              <a:t>With big numbers </a:t>
            </a:r>
            <a:r>
              <a:rPr lang="mr-IN" dirty="0"/>
              <a:t>–</a:t>
            </a:r>
            <a:r>
              <a:rPr lang="en-US" dirty="0"/>
              <a:t> extended Euclid algorithm is used</a:t>
            </a:r>
          </a:p>
          <a:p>
            <a:endParaRPr lang="en-US" dirty="0"/>
          </a:p>
          <a:p>
            <a:r>
              <a:rPr lang="en-US" dirty="0"/>
              <a:t>Public key: n=133 e=5    Private key: p*q=n=133, d=65</a:t>
            </a:r>
          </a:p>
        </p:txBody>
      </p:sp>
      <p:sp>
        <p:nvSpPr>
          <p:cNvPr id="4" name="Slide Number Placeholder 3"/>
          <p:cNvSpPr>
            <a:spLocks noGrp="1"/>
          </p:cNvSpPr>
          <p:nvPr>
            <p:ph type="sldNum" sz="quarter" idx="12"/>
          </p:nvPr>
        </p:nvSpPr>
        <p:spPr/>
        <p:txBody>
          <a:bodyPr/>
          <a:lstStyle/>
          <a:p>
            <a:fld id="{D57F1E4F-1CFF-5643-939E-02111984F565}" type="slidenum">
              <a:rPr lang="en-US" smtClean="0"/>
              <a:t>32</a:t>
            </a:fld>
            <a:endParaRPr lang="en-US" dirty="0"/>
          </a:p>
        </p:txBody>
      </p:sp>
    </p:spTree>
    <p:extLst>
      <p:ext uri="{BB962C8B-B14F-4D97-AF65-F5344CB8AC3E}">
        <p14:creationId xmlns:p14="http://schemas.microsoft.com/office/powerpoint/2010/main" val="16045118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Communication</a:t>
            </a:r>
          </a:p>
          <a:p>
            <a:pPr lvl="1"/>
            <a:r>
              <a:rPr lang="en-US" dirty="0"/>
              <a:t>Cipher = (message)</a:t>
            </a:r>
            <a:r>
              <a:rPr lang="en-US" baseline="30000" dirty="0"/>
              <a:t>e</a:t>
            </a:r>
            <a:r>
              <a:rPr lang="en-US" dirty="0"/>
              <a:t> mod n</a:t>
            </a:r>
          </a:p>
          <a:p>
            <a:pPr lvl="1"/>
            <a:r>
              <a:rPr lang="en-US" dirty="0"/>
              <a:t>Message must be number less than the smaller of p and q. Since p and q are unknown, so in practice lower bound on p and q must be published. This can be somewhat below their true value, and so isn’t major security concern.</a:t>
            </a:r>
          </a:p>
          <a:p>
            <a:pPr lvl="1"/>
            <a:r>
              <a:rPr lang="en-US" dirty="0"/>
              <a:t>Message = 6 (p was 7, q was 19)</a:t>
            </a:r>
          </a:p>
          <a:p>
            <a:pPr lvl="1"/>
            <a:r>
              <a:rPr lang="en-US" dirty="0"/>
              <a:t>6</a:t>
            </a:r>
            <a:r>
              <a:rPr lang="en-US" baseline="30000" dirty="0"/>
              <a:t>5</a:t>
            </a:r>
            <a:r>
              <a:rPr lang="en-US" dirty="0"/>
              <a:t> mod 133 = 62</a:t>
            </a:r>
          </a:p>
        </p:txBody>
      </p:sp>
      <p:sp>
        <p:nvSpPr>
          <p:cNvPr id="4" name="Slide Number Placeholder 3"/>
          <p:cNvSpPr>
            <a:spLocks noGrp="1"/>
          </p:cNvSpPr>
          <p:nvPr>
            <p:ph type="sldNum" sz="quarter" idx="12"/>
          </p:nvPr>
        </p:nvSpPr>
        <p:spPr/>
        <p:txBody>
          <a:bodyPr/>
          <a:lstStyle/>
          <a:p>
            <a:fld id="{D57F1E4F-1CFF-5643-939E-02111984F565}" type="slidenum">
              <a:rPr lang="en-US" smtClean="0"/>
              <a:t>33</a:t>
            </a:fld>
            <a:endParaRPr lang="en-US" dirty="0"/>
          </a:p>
        </p:txBody>
      </p:sp>
    </p:spTree>
    <p:extLst>
      <p:ext uri="{BB962C8B-B14F-4D97-AF65-F5344CB8AC3E}">
        <p14:creationId xmlns:p14="http://schemas.microsoft.com/office/powerpoint/2010/main" val="103518986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normAutofit lnSpcReduction="10000"/>
          </a:bodyPr>
          <a:lstStyle/>
          <a:p>
            <a:pPr marL="342900" lvl="1" indent="-342900"/>
            <a:r>
              <a:rPr lang="en-US" dirty="0"/>
              <a:t>Decryption - Message = (cipher)</a:t>
            </a:r>
            <a:r>
              <a:rPr lang="en-US" baseline="30000" dirty="0"/>
              <a:t>d</a:t>
            </a:r>
            <a:r>
              <a:rPr lang="en-US" dirty="0"/>
              <a:t> mod n </a:t>
            </a:r>
          </a:p>
          <a:p>
            <a:pPr lvl="1"/>
            <a:r>
              <a:rPr lang="en-US" dirty="0"/>
              <a:t>Works very much like encryption, but involves a larger exponentiation, broken down into several steps</a:t>
            </a:r>
          </a:p>
          <a:p>
            <a:pPr lvl="1"/>
            <a:r>
              <a:rPr lang="en-US" dirty="0"/>
              <a:t>62</a:t>
            </a:r>
            <a:r>
              <a:rPr lang="en-US" baseline="30000" dirty="0"/>
              <a:t>65</a:t>
            </a:r>
            <a:r>
              <a:rPr lang="en-US" dirty="0"/>
              <a:t> mod 133 = 6</a:t>
            </a:r>
          </a:p>
          <a:p>
            <a:pPr lvl="1"/>
            <a:r>
              <a:rPr lang="en-US" dirty="0"/>
              <a:t>62*62</a:t>
            </a:r>
            <a:r>
              <a:rPr lang="en-US" baseline="30000" dirty="0"/>
              <a:t>64</a:t>
            </a:r>
            <a:r>
              <a:rPr lang="en-US" dirty="0"/>
              <a:t> mod 133</a:t>
            </a:r>
          </a:p>
          <a:p>
            <a:pPr lvl="1"/>
            <a:r>
              <a:rPr lang="en-US" dirty="0"/>
              <a:t>62*(62</a:t>
            </a:r>
            <a:r>
              <a:rPr lang="en-US" baseline="30000" dirty="0"/>
              <a:t>2</a:t>
            </a:r>
            <a:r>
              <a:rPr lang="en-US" dirty="0"/>
              <a:t>)</a:t>
            </a:r>
            <a:r>
              <a:rPr lang="en-US" baseline="30000" dirty="0"/>
              <a:t>32</a:t>
            </a:r>
            <a:r>
              <a:rPr lang="en-US" dirty="0"/>
              <a:t> mod 133</a:t>
            </a:r>
          </a:p>
          <a:p>
            <a:pPr lvl="1"/>
            <a:r>
              <a:rPr lang="en-US" dirty="0"/>
              <a:t>62*3844</a:t>
            </a:r>
            <a:r>
              <a:rPr lang="en-US" baseline="30000" dirty="0"/>
              <a:t>32</a:t>
            </a:r>
            <a:r>
              <a:rPr lang="en-US" dirty="0"/>
              <a:t> mod 133</a:t>
            </a:r>
          </a:p>
          <a:p>
            <a:pPr lvl="1"/>
            <a:r>
              <a:rPr lang="en-US" dirty="0"/>
              <a:t>62*(3844 mod 133)</a:t>
            </a:r>
            <a:r>
              <a:rPr lang="en-US" baseline="30000" dirty="0"/>
              <a:t>32</a:t>
            </a:r>
            <a:r>
              <a:rPr lang="en-US" dirty="0"/>
              <a:t> mod 133</a:t>
            </a:r>
          </a:p>
          <a:p>
            <a:pPr lvl="1"/>
            <a:r>
              <a:rPr lang="en-US" dirty="0"/>
              <a:t>62*120</a:t>
            </a:r>
            <a:r>
              <a:rPr lang="en-US" baseline="30000" dirty="0"/>
              <a:t>32</a:t>
            </a:r>
            <a:r>
              <a:rPr lang="en-US" dirty="0"/>
              <a:t> mod 133</a:t>
            </a:r>
          </a:p>
          <a:p>
            <a:pPr lvl="1"/>
            <a:r>
              <a:rPr lang="en-US" dirty="0"/>
              <a:t>... Reduce exponent to 1</a:t>
            </a:r>
          </a:p>
          <a:p>
            <a:pPr lvl="1"/>
            <a:r>
              <a:rPr lang="en-US" dirty="0"/>
              <a:t>2666 mod 133 = 6</a:t>
            </a:r>
          </a:p>
        </p:txBody>
      </p:sp>
      <p:sp>
        <p:nvSpPr>
          <p:cNvPr id="4" name="Slide Number Placeholder 3"/>
          <p:cNvSpPr>
            <a:spLocks noGrp="1"/>
          </p:cNvSpPr>
          <p:nvPr>
            <p:ph type="sldNum" sz="quarter" idx="12"/>
          </p:nvPr>
        </p:nvSpPr>
        <p:spPr/>
        <p:txBody>
          <a:bodyPr/>
          <a:lstStyle/>
          <a:p>
            <a:fld id="{D57F1E4F-1CFF-5643-939E-02111984F565}" type="slidenum">
              <a:rPr lang="en-US" smtClean="0"/>
              <a:t>34</a:t>
            </a:fld>
            <a:endParaRPr lang="en-US" dirty="0"/>
          </a:p>
        </p:txBody>
      </p:sp>
    </p:spTree>
    <p:extLst>
      <p:ext uri="{BB962C8B-B14F-4D97-AF65-F5344CB8AC3E}">
        <p14:creationId xmlns:p14="http://schemas.microsoft.com/office/powerpoint/2010/main" val="97297998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a:t>THE END</a:t>
            </a:r>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35</a:t>
            </a:fld>
            <a:endParaRPr lang="en-US" dirty="0"/>
          </a:p>
        </p:txBody>
      </p:sp>
    </p:spTree>
    <p:extLst>
      <p:ext uri="{BB962C8B-B14F-4D97-AF65-F5344CB8AC3E}">
        <p14:creationId xmlns:p14="http://schemas.microsoft.com/office/powerpoint/2010/main" val="1267699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Also, for some public key systems, RSA in particular, encryption and decryption commute and either key can be used in either function. That is: </a:t>
            </a:r>
            <a:br>
              <a:rPr lang="en-US" dirty="0"/>
            </a:br>
            <a:r>
              <a:rPr lang="en-US" dirty="0"/>
              <a:t>{{P}K}K</a:t>
            </a:r>
            <a:r>
              <a:rPr lang="en-US" baseline="30000" dirty="0"/>
              <a:t>−1</a:t>
            </a:r>
            <a:r>
              <a:rPr lang="en-US" dirty="0"/>
              <a:t> =P={{P}K</a:t>
            </a:r>
            <a:r>
              <a:rPr lang="en-US" baseline="30000" dirty="0"/>
              <a:t>−1</a:t>
            </a:r>
            <a:r>
              <a:rPr lang="en-US" dirty="0"/>
              <a:t>}K </a:t>
            </a:r>
          </a:p>
          <a:p>
            <a:r>
              <a:rPr lang="en-US" dirty="0"/>
              <a:t>This is crucial in some uses of RSA. But is not true for most public key cryptosystems.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4</a:t>
            </a:fld>
            <a:endParaRPr lang="en-US" dirty="0"/>
          </a:p>
        </p:txBody>
      </p:sp>
    </p:spTree>
    <p:extLst>
      <p:ext uri="{BB962C8B-B14F-4D97-AF65-F5344CB8AC3E}">
        <p14:creationId xmlns:p14="http://schemas.microsoft.com/office/powerpoint/2010/main" val="11262404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The basis of any public key system is the identification of a one-way function: easily computed, but difficult to invert without additional information. </a:t>
            </a:r>
          </a:p>
          <a:p>
            <a:r>
              <a:rPr lang="en-US" dirty="0"/>
              <a:t>Example: It is easy to multiply two large primes p1 and p2. However, it is very difficult to factor p1p2 to recover p1 and p2. But, given p1p2 and either of p1 or p2, it is straightforward to recover the other, simply by dividing.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5</a:t>
            </a:fld>
            <a:endParaRPr lang="en-US" dirty="0"/>
          </a:p>
        </p:txBody>
      </p:sp>
    </p:spTree>
    <p:extLst>
      <p:ext uri="{BB962C8B-B14F-4D97-AF65-F5344CB8AC3E}">
        <p14:creationId xmlns:p14="http://schemas.microsoft.com/office/powerpoint/2010/main" val="8031852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Public key systems largely solve the key distribution problem. </a:t>
            </a:r>
          </a:p>
          <a:p>
            <a:endParaRPr lang="en-US" dirty="0"/>
          </a:p>
          <a:p>
            <a:r>
              <a:rPr lang="en-US" dirty="0"/>
              <a:t>A public key encryption may take 10,000 times as long to perform as a symmetric encryption; the computation depends on more complex operations, not on simple bit-wise operations. </a:t>
            </a:r>
          </a:p>
          <a:p>
            <a:endParaRPr lang="en-US" dirty="0"/>
          </a:p>
          <a:p>
            <a:r>
              <a:rPr lang="en-US" dirty="0"/>
              <a:t>Symmetric encryption remains the work horse of commercial cryptography, with asymmetric encryption playing some important special functions.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6</a:t>
            </a:fld>
            <a:endParaRPr lang="en-US" dirty="0"/>
          </a:p>
        </p:txBody>
      </p:sp>
    </p:spTree>
    <p:extLst>
      <p:ext uri="{BB962C8B-B14F-4D97-AF65-F5344CB8AC3E}">
        <p14:creationId xmlns:p14="http://schemas.microsoft.com/office/powerpoint/2010/main" val="519219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RSA</a:t>
            </a:r>
          </a:p>
        </p:txBody>
      </p:sp>
      <p:sp>
        <p:nvSpPr>
          <p:cNvPr id="3" name="Content Placeholder 2"/>
          <p:cNvSpPr>
            <a:spLocks noGrp="1"/>
          </p:cNvSpPr>
          <p:nvPr>
            <p:ph idx="1"/>
          </p:nvPr>
        </p:nvSpPr>
        <p:spPr/>
        <p:txBody>
          <a:bodyPr/>
          <a:lstStyle/>
          <a:p>
            <a:r>
              <a:rPr lang="en-US" dirty="0"/>
              <a:t>The </a:t>
            </a:r>
            <a:r>
              <a:rPr lang="en-US" dirty="0" err="1"/>
              <a:t>Rivest</a:t>
            </a:r>
            <a:r>
              <a:rPr lang="en-US" dirty="0"/>
              <a:t>-Shamir-Adelman (RSA) algorithm relies on the difficulty of factoring large numbers. </a:t>
            </a:r>
          </a:p>
          <a:p>
            <a:r>
              <a:rPr lang="en-US" dirty="0"/>
              <a:t>Two keys, e and d, are used for encryption and decryption. The algorithm is such that: </a:t>
            </a:r>
            <a:br>
              <a:rPr lang="en-US" dirty="0"/>
            </a:br>
            <a:r>
              <a:rPr lang="en-US" dirty="0"/>
              <a:t>{{P}d}e =P={{P}e}d.</a:t>
            </a:r>
          </a:p>
          <a:p>
            <a:r>
              <a:rPr lang="en-US" dirty="0"/>
              <a:t>A plaintext block P is encrypted as (</a:t>
            </a:r>
            <a:r>
              <a:rPr lang="en-US" dirty="0" err="1"/>
              <a:t>P</a:t>
            </a:r>
            <a:r>
              <a:rPr lang="en-US" baseline="30000" dirty="0" err="1"/>
              <a:t>e</a:t>
            </a:r>
            <a:r>
              <a:rPr lang="en-US" dirty="0"/>
              <a:t> mod n).</a:t>
            </a:r>
            <a:br>
              <a:rPr lang="en-US" dirty="0"/>
            </a:br>
            <a:r>
              <a:rPr lang="en-US" dirty="0"/>
              <a:t>d is chosen so that: </a:t>
            </a:r>
            <a:br>
              <a:rPr lang="en-US" dirty="0"/>
            </a:br>
            <a:r>
              <a:rPr lang="en-US" dirty="0"/>
              <a:t>(</a:t>
            </a:r>
            <a:r>
              <a:rPr lang="en-US" dirty="0" err="1"/>
              <a:t>P</a:t>
            </a:r>
            <a:r>
              <a:rPr lang="en-US" baseline="30000" dirty="0" err="1"/>
              <a:t>e</a:t>
            </a:r>
            <a:r>
              <a:rPr lang="en-US" dirty="0"/>
              <a:t>)</a:t>
            </a:r>
            <a:r>
              <a:rPr lang="en-US" baseline="30000" dirty="0"/>
              <a:t>d</a:t>
            </a:r>
            <a:r>
              <a:rPr lang="en-US" dirty="0"/>
              <a:t> mod n = P. </a:t>
            </a:r>
          </a:p>
          <a:p>
            <a:r>
              <a:rPr lang="en-US" dirty="0"/>
              <a:t>An interceptor would have to factor </a:t>
            </a:r>
            <a:r>
              <a:rPr lang="en-US" dirty="0" err="1"/>
              <a:t>P</a:t>
            </a:r>
            <a:r>
              <a:rPr lang="en-US" baseline="30000" dirty="0" err="1"/>
              <a:t>e</a:t>
            </a:r>
            <a:r>
              <a:rPr lang="en-US" dirty="0"/>
              <a:t> to recover the plaintext. The legitimate receiver knows d and merely computes(</a:t>
            </a:r>
            <a:r>
              <a:rPr lang="en-US" dirty="0" err="1"/>
              <a:t>Pe</a:t>
            </a:r>
            <a:r>
              <a:rPr lang="en-US" dirty="0"/>
              <a:t>)d mod n = P, which is much easier.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7</a:t>
            </a:fld>
            <a:endParaRPr lang="en-US" dirty="0"/>
          </a:p>
        </p:txBody>
      </p:sp>
    </p:spTree>
    <p:extLst>
      <p:ext uri="{BB962C8B-B14F-4D97-AF65-F5344CB8AC3E}">
        <p14:creationId xmlns:p14="http://schemas.microsoft.com/office/powerpoint/2010/main" val="773920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a:t>
            </a:r>
          </a:p>
        </p:txBody>
      </p:sp>
      <p:sp>
        <p:nvSpPr>
          <p:cNvPr id="3" name="Content Placeholder 2"/>
          <p:cNvSpPr>
            <a:spLocks noGrp="1"/>
          </p:cNvSpPr>
          <p:nvPr>
            <p:ph idx="1"/>
          </p:nvPr>
        </p:nvSpPr>
        <p:spPr/>
        <p:txBody>
          <a:bodyPr/>
          <a:lstStyle/>
          <a:p>
            <a:r>
              <a:rPr lang="en-US" dirty="0"/>
              <a:t>A public key system can be based on any one-way function. A rich source is the set of NP-complete problems. These are infeasible to solve, but a solution can be checked in polynomial time.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8</a:t>
            </a:fld>
            <a:endParaRPr lang="en-US" dirty="0"/>
          </a:p>
        </p:txBody>
      </p:sp>
    </p:spTree>
    <p:extLst>
      <p:ext uri="{BB962C8B-B14F-4D97-AF65-F5344CB8AC3E}">
        <p14:creationId xmlns:p14="http://schemas.microsoft.com/office/powerpoint/2010/main" val="2115767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Crypto - authentication with PK</a:t>
            </a:r>
          </a:p>
        </p:txBody>
      </p:sp>
      <p:sp>
        <p:nvSpPr>
          <p:cNvPr id="3" name="Content Placeholder 2"/>
          <p:cNvSpPr>
            <a:spLocks noGrp="1"/>
          </p:cNvSpPr>
          <p:nvPr>
            <p:ph idx="1"/>
          </p:nvPr>
        </p:nvSpPr>
        <p:spPr/>
        <p:txBody>
          <a:bodyPr/>
          <a:lstStyle/>
          <a:p>
            <a:r>
              <a:rPr lang="en-US" dirty="0"/>
              <a:t>Assume </a:t>
            </a:r>
            <a:r>
              <a:rPr lang="en-US" dirty="0" err="1"/>
              <a:t>K</a:t>
            </a:r>
            <a:r>
              <a:rPr lang="en-US" baseline="-25000" dirty="0" err="1"/>
              <a:t>a</a:t>
            </a:r>
            <a:r>
              <a:rPr lang="en-US" dirty="0"/>
              <a:t> is A’s public key. Suppose B sends the following message to A: {M} </a:t>
            </a:r>
            <a:r>
              <a:rPr lang="en-US" dirty="0" err="1"/>
              <a:t>K</a:t>
            </a:r>
            <a:r>
              <a:rPr lang="en-US" baseline="-25000" dirty="0" err="1"/>
              <a:t>a</a:t>
            </a:r>
            <a:r>
              <a:rPr lang="en-US" dirty="0"/>
              <a:t> . </a:t>
            </a:r>
          </a:p>
          <a:p>
            <a:r>
              <a:rPr lang="en-US" dirty="0"/>
              <a:t>What assurances does A have? </a:t>
            </a:r>
          </a:p>
          <a:p>
            <a:pPr lvl="1"/>
            <a:r>
              <a:rPr lang="en-US" dirty="0"/>
              <a:t>No-one intercepting the message could read it. Why? He can’t be sure it actually came from B. Why not? </a:t>
            </a:r>
          </a:p>
          <a:p>
            <a:pPr lvl="1"/>
            <a:r>
              <a:rPr lang="en-US" dirty="0"/>
              <a:t>Thus, encryption with the public key is a privacy transformation, but not an authenticity transformation. </a:t>
            </a:r>
          </a:p>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9</a:t>
            </a:fld>
            <a:endParaRPr lang="en-US" dirty="0"/>
          </a:p>
        </p:txBody>
      </p:sp>
    </p:spTree>
    <p:extLst>
      <p:ext uri="{BB962C8B-B14F-4D97-AF65-F5344CB8AC3E}">
        <p14:creationId xmlns:p14="http://schemas.microsoft.com/office/powerpoint/2010/main" val="167754055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BACC050B-8757-4460-95D8-E37B46A6B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11253</TotalTime>
  <Words>1965</Words>
  <Application>Microsoft Macintosh PowerPoint</Application>
  <PresentationFormat>Widescreen</PresentationFormat>
  <Paragraphs>230</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Century Gothic</vt:lpstr>
      <vt:lpstr>Mangal</vt:lpstr>
      <vt:lpstr>Wingdings</vt:lpstr>
      <vt:lpstr>Wingdings 3</vt:lpstr>
      <vt:lpstr>Ion</vt:lpstr>
      <vt:lpstr>Web Applications Security Cryptography 3</vt:lpstr>
      <vt:lpstr>Crypto</vt:lpstr>
      <vt:lpstr>Crypto</vt:lpstr>
      <vt:lpstr>Crypto</vt:lpstr>
      <vt:lpstr>Crypto</vt:lpstr>
      <vt:lpstr>Crypto</vt:lpstr>
      <vt:lpstr>Crypto - RSA</vt:lpstr>
      <vt:lpstr>Crypto</vt:lpstr>
      <vt:lpstr>Crypto - authentication with PK</vt:lpstr>
      <vt:lpstr>Crypto - authentication with PK</vt:lpstr>
      <vt:lpstr>Crypto</vt:lpstr>
      <vt:lpstr>Crypto – Hash functions</vt:lpstr>
      <vt:lpstr>Crypto</vt:lpstr>
      <vt:lpstr>Crypto</vt:lpstr>
      <vt:lpstr>Crypto</vt:lpstr>
      <vt:lpstr>Crypto</vt:lpstr>
      <vt:lpstr>Crypto</vt:lpstr>
      <vt:lpstr>Crypto – Key Exchange</vt:lpstr>
      <vt:lpstr>Crypto</vt:lpstr>
      <vt:lpstr>Crypto</vt:lpstr>
      <vt:lpstr>Crypto</vt:lpstr>
      <vt:lpstr>Crypto</vt:lpstr>
      <vt:lpstr>Crypto – Diffie-Hellman</vt:lpstr>
      <vt:lpstr>Crypto – Diffie-Hellman</vt:lpstr>
      <vt:lpstr>Crypto – Diffie Hellman</vt:lpstr>
      <vt:lpstr>Crypto - RSA</vt:lpstr>
      <vt:lpstr>Crypto - RSA</vt:lpstr>
      <vt:lpstr>Crypto - RSA</vt:lpstr>
      <vt:lpstr>Crypto – GCD – Euclidean algorithm</vt:lpstr>
      <vt:lpstr>Crypto – RSA example</vt:lpstr>
      <vt:lpstr>Crypto – RSA example</vt:lpstr>
      <vt:lpstr>Crypto – RSA example</vt:lpstr>
      <vt:lpstr>Crypto - RSA</vt:lpstr>
      <vt:lpstr>Crypto - RSA</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Mobile Software Development for Android - I397</dc:title>
  <dc:creator>andres käver</dc:creator>
  <cp:lastModifiedBy>Andres Käver</cp:lastModifiedBy>
  <cp:revision>83</cp:revision>
  <dcterms:created xsi:type="dcterms:W3CDTF">2015-10-15T12:35:18Z</dcterms:created>
  <dcterms:modified xsi:type="dcterms:W3CDTF">2018-09-28T12:46:18Z</dcterms:modified>
</cp:coreProperties>
</file>