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8"/>
  </p:notesMasterIdLst>
  <p:sldIdLst>
    <p:sldId id="256" r:id="rId2"/>
    <p:sldId id="269" r:id="rId3"/>
    <p:sldId id="271" r:id="rId4"/>
    <p:sldId id="272" r:id="rId5"/>
    <p:sldId id="273" r:id="rId6"/>
    <p:sldId id="274" r:id="rId7"/>
    <p:sldId id="275" r:id="rId8"/>
    <p:sldId id="276" r:id="rId9"/>
    <p:sldId id="277" r:id="rId10"/>
    <p:sldId id="278" r:id="rId11"/>
    <p:sldId id="279" r:id="rId12"/>
    <p:sldId id="280" r:id="rId13"/>
    <p:sldId id="303" r:id="rId14"/>
    <p:sldId id="281" r:id="rId15"/>
    <p:sldId id="282" r:id="rId16"/>
    <p:sldId id="287" r:id="rId17"/>
    <p:sldId id="283" r:id="rId18"/>
    <p:sldId id="284" r:id="rId19"/>
    <p:sldId id="270" r:id="rId20"/>
    <p:sldId id="285" r:id="rId21"/>
    <p:sldId id="286"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 id="301" r:id="rId36"/>
    <p:sldId id="302"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258" autoAdjust="0"/>
    <p:restoredTop sz="94660"/>
  </p:normalViewPr>
  <p:slideViewPr>
    <p:cSldViewPr snapToGrid="0">
      <p:cViewPr varScale="1">
        <p:scale>
          <a:sx n="94" d="100"/>
          <a:sy n="94" d="100"/>
        </p:scale>
        <p:origin x="9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058F15-0E18-4F6A-B9F3-564C7228F6E2}" type="datetimeFigureOut">
              <a:rPr lang="et-EE" smtClean="0"/>
              <a:t>05.10.18</a:t>
            </a:fld>
            <a:endParaRPr lang="et-E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C2EAB4-ED3B-407C-8199-EAC6E751E16E}" type="slidenum">
              <a:rPr lang="et-EE" smtClean="0"/>
              <a:t>‹#›</a:t>
            </a:fld>
            <a:endParaRPr lang="et-EE"/>
          </a:p>
        </p:txBody>
      </p:sp>
    </p:spTree>
    <p:extLst>
      <p:ext uri="{BB962C8B-B14F-4D97-AF65-F5344CB8AC3E}">
        <p14:creationId xmlns:p14="http://schemas.microsoft.com/office/powerpoint/2010/main" val="4128559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44017D-616C-426D-B96A-9B74169657CB}" type="datetime1">
              <a:rPr lang="en-US" smtClean="0"/>
              <a:t>10/5/18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203E2F8-4F9B-475A-9076-FF47062FDB53}" type="datetime1">
              <a:rPr lang="en-US" smtClean="0"/>
              <a:t>10/5/18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5DF4FA4-9781-4D2E-9CA0-82AF90576D91}" type="datetime1">
              <a:rPr lang="en-US" smtClean="0"/>
              <a:t>10/5/18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5FA1842-AF3A-4F79-81E5-89F3140F58EC}" type="datetime1">
              <a:rPr lang="en-US" smtClean="0"/>
              <a:t>10/5/18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8153BF-32B0-4A81-ACA1-CA4D3511A15C}" type="datetime1">
              <a:rPr lang="en-US" smtClean="0"/>
              <a:t>10/5/18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B6707BF-3C55-4F26-A6A0-49E70F83FEE8}" type="datetime1">
              <a:rPr lang="en-US" smtClean="0"/>
              <a:t>10/5/18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AA02B73-859B-4B75-B038-91839C89101A}" type="datetime1">
              <a:rPr lang="en-US" smtClean="0"/>
              <a:t>10/5/18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E8DDA1-6E86-4CE1-9860-B071DC8D34E1}" type="datetime1">
              <a:rPr lang="en-US" smtClean="0"/>
              <a:t>10/5/18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F3DEBE-8681-4664-83A8-552B71039C1E}" type="datetime1">
              <a:rPr lang="en-US" smtClean="0"/>
              <a:t>10/5/18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1FFF52-A86D-4A10-973C-2E68BFB2A7DA}" type="datetime1">
              <a:rPr lang="en-US" smtClean="0"/>
              <a:t>10/5/18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92343DB-8957-458B-B939-391AEFD585EB}" type="datetime1">
              <a:rPr lang="en-US" smtClean="0"/>
              <a:t>10/5/18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7326DD-D0EA-402D-90AE-E23B9B1122B9}" type="datetime1">
              <a:rPr lang="en-US" smtClean="0"/>
              <a:t>10/5/18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A99E6D-C8FB-4995-9B70-35802D29F244}" type="datetime1">
              <a:rPr lang="en-US" smtClean="0"/>
              <a:t>10/5/18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02111984F565}" type="slidenum">
              <a:rPr lang="en-US"/>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34D0E8D-CF6C-4C2C-8928-6CF987645092}" type="datetime1">
              <a:rPr lang="en-US" smtClean="0"/>
              <a:t>10/5/18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57F1E4F-1CFF-5643-939E-02111984F565}" type="slidenum">
              <a:rPr 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F608CB8-50D4-4762-AAB3-AD974B8E03D9}" type="datetime1">
              <a:rPr lang="en-US" smtClean="0"/>
              <a:t>10/5/18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57F1E4F-1CFF-5643-939E-02111984F565}" type="slidenum">
              <a:rPr 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60BC7526-571B-42F1-BF46-40AF976A9F12}" type="datetime1">
              <a:rPr lang="en-US" smtClean="0"/>
              <a:t>10/5/18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57F1E4F-1CFF-5643-939E-02111984F565}" type="slidenum">
              <a:rPr lang="en-US"/>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16D42B4-7614-4FB7-9AC1-D50FE9B34BC0}" type="datetime1">
              <a:rPr lang="en-US" smtClean="0"/>
              <a:t>10/5/18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56A1F32-43A5-49FE-A36C-65A860914068}" type="datetime1">
              <a:rPr lang="en-US" smtClean="0"/>
              <a:t>10/5/18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kaver@itcollege.e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54954" y="494852"/>
            <a:ext cx="9954479" cy="4282529"/>
          </a:xfrm>
        </p:spPr>
        <p:txBody>
          <a:bodyPr/>
          <a:lstStyle/>
          <a:p>
            <a:r>
              <a:rPr lang="et-EE" sz="6000" dirty="0" err="1"/>
              <a:t>Web</a:t>
            </a:r>
            <a:r>
              <a:rPr lang="et-EE" sz="6000" dirty="0"/>
              <a:t> </a:t>
            </a:r>
            <a:r>
              <a:rPr lang="et-EE" sz="6000" dirty="0" err="1"/>
              <a:t>Applications</a:t>
            </a:r>
            <a:r>
              <a:rPr lang="et-EE" sz="6000" dirty="0"/>
              <a:t> </a:t>
            </a:r>
            <a:r>
              <a:rPr lang="et-EE" sz="6000" dirty="0" err="1"/>
              <a:t>Security</a:t>
            </a:r>
            <a:br>
              <a:rPr lang="et-EE" sz="6000" dirty="0"/>
            </a:br>
            <a:r>
              <a:rPr lang="et-EE" sz="6000" dirty="0" err="1"/>
              <a:t>Policy</a:t>
            </a:r>
            <a:r>
              <a:rPr lang="et-EE" sz="6000" dirty="0"/>
              <a:t> </a:t>
            </a:r>
            <a:r>
              <a:rPr lang="et-EE" sz="6000" dirty="0" err="1"/>
              <a:t>Frameworks</a:t>
            </a:r>
            <a:endParaRPr lang="et-EE" sz="6000" dirty="0"/>
          </a:p>
        </p:txBody>
      </p:sp>
      <p:sp>
        <p:nvSpPr>
          <p:cNvPr id="5" name="Text Placeholder 4"/>
          <p:cNvSpPr>
            <a:spLocks noGrp="1"/>
          </p:cNvSpPr>
          <p:nvPr>
            <p:ph type="subTitle" idx="1"/>
          </p:nvPr>
        </p:nvSpPr>
        <p:spPr>
          <a:xfrm>
            <a:off x="1154955" y="5024806"/>
            <a:ext cx="8825658" cy="1176232"/>
          </a:xfrm>
        </p:spPr>
        <p:txBody>
          <a:bodyPr>
            <a:normAutofit fontScale="92500" lnSpcReduction="10000"/>
          </a:bodyPr>
          <a:lstStyle/>
          <a:p>
            <a:r>
              <a:rPr lang="en-US" cap="none" dirty="0" err="1"/>
              <a:t>TalTech</a:t>
            </a:r>
            <a:r>
              <a:rPr lang="en-US" cap="none" dirty="0"/>
              <a:t> IT College, Andres Käver, 2018-2019, fall semester</a:t>
            </a:r>
          </a:p>
          <a:p>
            <a:r>
              <a:rPr lang="en-US" cap="none" dirty="0"/>
              <a:t>Web: http://</a:t>
            </a:r>
            <a:r>
              <a:rPr lang="en-US" cap="none" dirty="0" err="1"/>
              <a:t>enos.Itcollege.ee</a:t>
            </a:r>
            <a:r>
              <a:rPr lang="en-US" cap="none" dirty="0"/>
              <a:t>/~</a:t>
            </a:r>
            <a:r>
              <a:rPr lang="en-US" cap="none" dirty="0" err="1"/>
              <a:t>akaver</a:t>
            </a:r>
            <a:r>
              <a:rPr lang="en-US" cap="none" dirty="0"/>
              <a:t>/</a:t>
            </a:r>
            <a:r>
              <a:rPr lang="en-US" cap="none" dirty="0" err="1"/>
              <a:t>WebSec</a:t>
            </a:r>
            <a:endParaRPr lang="en-US" cap="none" dirty="0"/>
          </a:p>
          <a:p>
            <a:r>
              <a:rPr lang="en-US" cap="none" dirty="0"/>
              <a:t>Skype: </a:t>
            </a:r>
            <a:r>
              <a:rPr lang="en-US" cap="none" dirty="0" err="1"/>
              <a:t>akaver</a:t>
            </a:r>
            <a:r>
              <a:rPr lang="en-US" cap="none" dirty="0"/>
              <a:t>   Email: </a:t>
            </a:r>
            <a:r>
              <a:rPr lang="en-US" cap="none" dirty="0">
                <a:hlinkClick r:id="rId2"/>
              </a:rPr>
              <a:t>akaver@itcollege.ee</a:t>
            </a:r>
            <a:endParaRPr lang="en-US" cap="none" dirty="0"/>
          </a:p>
          <a:p>
            <a:endParaRPr lang="en-US" cap="none" dirty="0"/>
          </a:p>
        </p:txBody>
      </p:sp>
      <p:sp>
        <p:nvSpPr>
          <p:cNvPr id="8" name="Slide Number Placeholder 7"/>
          <p:cNvSpPr>
            <a:spLocks noGrp="1"/>
          </p:cNvSpPr>
          <p:nvPr>
            <p:ph type="sldNum" sz="quarter" idx="12"/>
          </p:nvPr>
        </p:nvSpPr>
        <p:spPr/>
        <p:txBody>
          <a:bodyPr/>
          <a:lstStyle/>
          <a:p>
            <a:fld id="{D57F1E4F-1CFF-5643-939E-02111984F565}" type="slidenum">
              <a:rPr lang="en-US" smtClean="0"/>
              <a:t>1</a:t>
            </a:fld>
            <a:endParaRPr lang="en-US"/>
          </a:p>
        </p:txBody>
      </p:sp>
    </p:spTree>
    <p:extLst>
      <p:ext uri="{BB962C8B-B14F-4D97-AF65-F5344CB8AC3E}">
        <p14:creationId xmlns:p14="http://schemas.microsoft.com/office/powerpoint/2010/main" val="1572564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WebApp</a:t>
            </a:r>
            <a:r>
              <a:rPr lang="en-US" dirty="0"/>
              <a:t> </a:t>
            </a:r>
            <a:r>
              <a:rPr lang="mr-IN" dirty="0"/>
              <a:t>–</a:t>
            </a:r>
            <a:r>
              <a:rPr lang="en-US" dirty="0"/>
              <a:t> coding principles</a:t>
            </a:r>
          </a:p>
        </p:txBody>
      </p:sp>
      <p:sp>
        <p:nvSpPr>
          <p:cNvPr id="3" name="Content Placeholder 2"/>
          <p:cNvSpPr>
            <a:spLocks noGrp="1"/>
          </p:cNvSpPr>
          <p:nvPr>
            <p:ph idx="1"/>
          </p:nvPr>
        </p:nvSpPr>
        <p:spPr/>
        <p:txBody>
          <a:bodyPr/>
          <a:lstStyle/>
          <a:p>
            <a:r>
              <a:rPr lang="en-US" dirty="0"/>
              <a:t>Most likely attackers</a:t>
            </a:r>
          </a:p>
          <a:p>
            <a:pPr lvl="1"/>
            <a:r>
              <a:rPr lang="en-US" dirty="0"/>
              <a:t>Disgruntled staff or developers</a:t>
            </a:r>
          </a:p>
          <a:p>
            <a:pPr lvl="1"/>
            <a:r>
              <a:rPr lang="en-US" dirty="0"/>
              <a:t>“Drive by” attacks, such as side effects or direct consequences of a virus, worm or Trojan attack</a:t>
            </a:r>
          </a:p>
          <a:p>
            <a:pPr lvl="1"/>
            <a:r>
              <a:rPr lang="en-US" dirty="0"/>
              <a:t>Motivated criminal attackers, such as organized crime</a:t>
            </a:r>
          </a:p>
          <a:p>
            <a:pPr lvl="1"/>
            <a:r>
              <a:rPr lang="en-US" dirty="0"/>
              <a:t>Criminal attackers without motive against your organization, such as defacers</a:t>
            </a:r>
          </a:p>
          <a:p>
            <a:pPr lvl="1"/>
            <a:r>
              <a:rPr lang="en-US" dirty="0"/>
              <a:t>Script kiddies</a:t>
            </a:r>
          </a:p>
        </p:txBody>
      </p:sp>
      <p:sp>
        <p:nvSpPr>
          <p:cNvPr id="4" name="Slide Number Placeholder 3"/>
          <p:cNvSpPr>
            <a:spLocks noGrp="1"/>
          </p:cNvSpPr>
          <p:nvPr>
            <p:ph type="sldNum" sz="quarter" idx="12"/>
          </p:nvPr>
        </p:nvSpPr>
        <p:spPr/>
        <p:txBody>
          <a:bodyPr/>
          <a:lstStyle/>
          <a:p>
            <a:fld id="{D57F1E4F-1CFF-5643-939E-02111984F565}" type="slidenum">
              <a:rPr lang="en-US" smtClean="0"/>
              <a:t>10</a:t>
            </a:fld>
            <a:endParaRPr lang="en-US"/>
          </a:p>
        </p:txBody>
      </p:sp>
    </p:spTree>
    <p:extLst>
      <p:ext uri="{BB962C8B-B14F-4D97-AF65-F5344CB8AC3E}">
        <p14:creationId xmlns:p14="http://schemas.microsoft.com/office/powerpoint/2010/main" val="1401558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WebApp</a:t>
            </a:r>
            <a:r>
              <a:rPr lang="en-US" dirty="0"/>
              <a:t> </a:t>
            </a:r>
            <a:r>
              <a:rPr lang="mr-IN" dirty="0"/>
              <a:t>–</a:t>
            </a:r>
            <a:r>
              <a:rPr lang="en-US" dirty="0"/>
              <a:t> Security Architecture</a:t>
            </a:r>
          </a:p>
        </p:txBody>
      </p:sp>
      <p:sp>
        <p:nvSpPr>
          <p:cNvPr id="3" name="Content Placeholder 2"/>
          <p:cNvSpPr>
            <a:spLocks noGrp="1"/>
          </p:cNvSpPr>
          <p:nvPr>
            <p:ph idx="1"/>
          </p:nvPr>
        </p:nvSpPr>
        <p:spPr/>
        <p:txBody>
          <a:bodyPr/>
          <a:lstStyle/>
          <a:p>
            <a:r>
              <a:rPr lang="en-US" dirty="0"/>
              <a:t>Application architects are responsible for constructing their design to adequately cover risks from both </a:t>
            </a:r>
            <a:r>
              <a:rPr lang="en-US" b="1" dirty="0"/>
              <a:t>typical usage</a:t>
            </a:r>
            <a:r>
              <a:rPr lang="en-US" dirty="0"/>
              <a:t>, and from </a:t>
            </a:r>
            <a:r>
              <a:rPr lang="en-US" b="1" dirty="0"/>
              <a:t>extreme attack</a:t>
            </a:r>
            <a:r>
              <a:rPr lang="en-US" dirty="0"/>
              <a:t>. </a:t>
            </a:r>
          </a:p>
          <a:p>
            <a:r>
              <a:rPr lang="en-US" dirty="0"/>
              <a:t>Application designers must cope with extreme events, such as brute force or injection attacks, and fraud.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11</a:t>
            </a:fld>
            <a:endParaRPr lang="en-US"/>
          </a:p>
        </p:txBody>
      </p:sp>
    </p:spTree>
    <p:extLst>
      <p:ext uri="{BB962C8B-B14F-4D97-AF65-F5344CB8AC3E}">
        <p14:creationId xmlns:p14="http://schemas.microsoft.com/office/powerpoint/2010/main" val="247333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WebApp</a:t>
            </a:r>
            <a:r>
              <a:rPr lang="en-US" dirty="0"/>
              <a:t> </a:t>
            </a:r>
            <a:r>
              <a:rPr lang="mr-IN" dirty="0"/>
              <a:t>–</a:t>
            </a:r>
            <a:r>
              <a:rPr lang="en-US" dirty="0"/>
              <a:t> Security Architecture</a:t>
            </a:r>
          </a:p>
        </p:txBody>
      </p:sp>
      <p:sp>
        <p:nvSpPr>
          <p:cNvPr id="3" name="Content Placeholder 2"/>
          <p:cNvSpPr>
            <a:spLocks noGrp="1"/>
          </p:cNvSpPr>
          <p:nvPr>
            <p:ph idx="1"/>
          </p:nvPr>
        </p:nvSpPr>
        <p:spPr/>
        <p:txBody>
          <a:bodyPr/>
          <a:lstStyle/>
          <a:p>
            <a:r>
              <a:rPr lang="en-US" dirty="0"/>
              <a:t>For each functional feature in application consider: </a:t>
            </a:r>
          </a:p>
          <a:p>
            <a:pPr lvl="1"/>
            <a:r>
              <a:rPr lang="en-US" dirty="0"/>
              <a:t>Is the process surrounding this feature as safe as possible? In other words, is this a flawed process? </a:t>
            </a:r>
          </a:p>
          <a:p>
            <a:pPr lvl="1"/>
            <a:r>
              <a:rPr lang="en-US" dirty="0"/>
              <a:t>If I were evil, how would I abuse this feature? </a:t>
            </a:r>
          </a:p>
          <a:p>
            <a:pPr lvl="1"/>
            <a:r>
              <a:rPr lang="en-US" dirty="0"/>
              <a:t>Is the feature required to be on by default? If so, are there limits or options that could help reduce the risk from this feature? </a:t>
            </a:r>
          </a:p>
          <a:p>
            <a:r>
              <a:rPr lang="en-US" dirty="0"/>
              <a:t>THINKING EVIL! - putting yourself in the shoes of the attacker.</a:t>
            </a:r>
          </a:p>
          <a:p>
            <a:r>
              <a:rPr lang="en-US" dirty="0"/>
              <a:t>Use STRIDE/DREAD threat risk modeling (or others </a:t>
            </a:r>
            <a:r>
              <a:rPr lang="mr-IN" dirty="0"/>
              <a:t>–</a:t>
            </a:r>
            <a:r>
              <a:rPr lang="en-US" dirty="0"/>
              <a:t> MS Threat Modelling, Trike, CVSS, OCTAVE, </a:t>
            </a:r>
            <a:r>
              <a:rPr lang="mr-IN" dirty="0"/>
              <a:t>AS/NZS 4360</a:t>
            </a:r>
            <a:r>
              <a:rPr lang="et-EE" dirty="0"/>
              <a:t>, </a:t>
            </a:r>
            <a:r>
              <a:rPr lang="en-US" dirty="0"/>
              <a:t>Mozilla </a:t>
            </a:r>
            <a:r>
              <a:rPr lang="en-US" dirty="0" err="1"/>
              <a:t>SeaSponge</a:t>
            </a:r>
            <a:r>
              <a:rPr lang="en-US" dirty="0"/>
              <a:t>).</a:t>
            </a:r>
          </a:p>
          <a:p>
            <a:endParaRPr lang="en-US" dirty="0"/>
          </a:p>
          <a:p>
            <a:pPr lvl="1"/>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12</a:t>
            </a:fld>
            <a:endParaRPr lang="en-US"/>
          </a:p>
        </p:txBody>
      </p:sp>
    </p:spTree>
    <p:extLst>
      <p:ext uri="{BB962C8B-B14F-4D97-AF65-F5344CB8AC3E}">
        <p14:creationId xmlns:p14="http://schemas.microsoft.com/office/powerpoint/2010/main" val="1553025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D5BD4-5B5C-D54C-9DA6-DF39275DB72B}"/>
              </a:ext>
            </a:extLst>
          </p:cNvPr>
          <p:cNvSpPr>
            <a:spLocks noGrp="1"/>
          </p:cNvSpPr>
          <p:nvPr>
            <p:ph type="title"/>
          </p:nvPr>
        </p:nvSpPr>
        <p:spPr/>
        <p:txBody>
          <a:bodyPr/>
          <a:lstStyle/>
          <a:p>
            <a:r>
              <a:rPr lang="en-US" dirty="0"/>
              <a:t>WebApp – Stride-Dread-OWASP</a:t>
            </a:r>
          </a:p>
        </p:txBody>
      </p:sp>
      <p:sp>
        <p:nvSpPr>
          <p:cNvPr id="3" name="Content Placeholder 2">
            <a:extLst>
              <a:ext uri="{FF2B5EF4-FFF2-40B4-BE49-F238E27FC236}">
                <a16:creationId xmlns:a16="http://schemas.microsoft.com/office/drawing/2014/main" id="{D1CAA6A7-5672-8A41-BBD4-AC1F5C316B9F}"/>
              </a:ext>
            </a:extLst>
          </p:cNvPr>
          <p:cNvSpPr>
            <a:spLocks noGrp="1"/>
          </p:cNvSpPr>
          <p:nvPr>
            <p:ph idx="1"/>
          </p:nvPr>
        </p:nvSpPr>
        <p:spPr/>
        <p:txBody>
          <a:bodyPr/>
          <a:lstStyle/>
          <a:p>
            <a:r>
              <a:rPr lang="en-US" dirty="0"/>
              <a:t>To perform Application Threat Risk Modeling use  </a:t>
            </a:r>
          </a:p>
          <a:p>
            <a:pPr lvl="1"/>
            <a:r>
              <a:rPr lang="en-US" dirty="0"/>
              <a:t>OWASP testing framework to identify, </a:t>
            </a:r>
          </a:p>
          <a:p>
            <a:pPr lvl="1"/>
            <a:r>
              <a:rPr lang="en-US" dirty="0"/>
              <a:t>STRIDE methodology to Classify and </a:t>
            </a:r>
          </a:p>
          <a:p>
            <a:pPr lvl="1"/>
            <a:r>
              <a:rPr lang="en-US" dirty="0"/>
              <a:t>DREAD methodology to rate, compare and prioritize risks, based on severity</a:t>
            </a:r>
          </a:p>
          <a:p>
            <a:r>
              <a:rPr lang="en-US" dirty="0"/>
              <a:t>OWASP -  Open Web Application Security Project, OWASP Top10</a:t>
            </a:r>
          </a:p>
          <a:p>
            <a:r>
              <a:rPr lang="en-US" dirty="0"/>
              <a:t>STRIDE - </a:t>
            </a:r>
            <a:r>
              <a:rPr lang="en-US" i="1" dirty="0"/>
              <a:t>Spoofing Identity, Tampering with Data, Repudiation, Information Disclosure, Denial of Service, Elevation of Privilege</a:t>
            </a:r>
          </a:p>
          <a:p>
            <a:r>
              <a:rPr lang="en-US" dirty="0"/>
              <a:t>DREAD - </a:t>
            </a:r>
            <a:r>
              <a:rPr lang="en-US" i="1" dirty="0"/>
              <a:t>Damage Potential, Reproducibility, Exploitability, Affected Users, Discoverability</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43DD2DF-54BD-964C-894F-32EBADF3248E}"/>
              </a:ext>
            </a:extLst>
          </p:cNvPr>
          <p:cNvSpPr>
            <a:spLocks noGrp="1"/>
          </p:cNvSpPr>
          <p:nvPr>
            <p:ph type="sldNum" sz="quarter" idx="12"/>
          </p:nvPr>
        </p:nvSpPr>
        <p:spPr/>
        <p:txBody>
          <a:bodyPr/>
          <a:lstStyle/>
          <a:p>
            <a:fld id="{D57F1E4F-1CFF-5643-939E-02111984F565}" type="slidenum">
              <a:rPr lang="en-US" smtClean="0"/>
              <a:t>13</a:t>
            </a:fld>
            <a:endParaRPr lang="en-US"/>
          </a:p>
        </p:txBody>
      </p:sp>
    </p:spTree>
    <p:extLst>
      <p:ext uri="{BB962C8B-B14F-4D97-AF65-F5344CB8AC3E}">
        <p14:creationId xmlns:p14="http://schemas.microsoft.com/office/powerpoint/2010/main" val="2462893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WebApp</a:t>
            </a:r>
            <a:r>
              <a:rPr lang="en-US" dirty="0"/>
              <a:t> </a:t>
            </a:r>
            <a:r>
              <a:rPr lang="mr-IN" dirty="0"/>
              <a:t>–</a:t>
            </a:r>
            <a:r>
              <a:rPr lang="en-US" dirty="0"/>
              <a:t> STRIDE threat model</a:t>
            </a:r>
          </a:p>
        </p:txBody>
      </p:sp>
      <p:sp>
        <p:nvSpPr>
          <p:cNvPr id="3" name="Content Placeholder 2"/>
          <p:cNvSpPr>
            <a:spLocks noGrp="1"/>
          </p:cNvSpPr>
          <p:nvPr>
            <p:ph idx="1"/>
          </p:nvPr>
        </p:nvSpPr>
        <p:spPr/>
        <p:txBody>
          <a:bodyPr>
            <a:normAutofit/>
          </a:bodyPr>
          <a:lstStyle/>
          <a:p>
            <a:r>
              <a:rPr lang="en-US" b="1" dirty="0"/>
              <a:t>Spoofing identity</a:t>
            </a:r>
            <a:r>
              <a:rPr lang="en-US" dirty="0"/>
              <a:t>. An example of identity spoofing is illegally accessing and then using another user's authentication information, such as username and password.</a:t>
            </a:r>
          </a:p>
          <a:p>
            <a:r>
              <a:rPr lang="en-US" b="1" dirty="0"/>
              <a:t>Tampering with data</a:t>
            </a:r>
            <a:r>
              <a:rPr lang="en-US" dirty="0"/>
              <a:t>. Data tampering involves the malicious modification of data. Examples include unauthorized changes made to persistent data, such as that held in a database, and the alteration of data as it flows between two computers over an open network, such as the Internet.</a:t>
            </a:r>
          </a:p>
        </p:txBody>
      </p:sp>
      <p:sp>
        <p:nvSpPr>
          <p:cNvPr id="4" name="Slide Number Placeholder 3"/>
          <p:cNvSpPr>
            <a:spLocks noGrp="1"/>
          </p:cNvSpPr>
          <p:nvPr>
            <p:ph type="sldNum" sz="quarter" idx="12"/>
          </p:nvPr>
        </p:nvSpPr>
        <p:spPr/>
        <p:txBody>
          <a:bodyPr/>
          <a:lstStyle/>
          <a:p>
            <a:fld id="{D57F1E4F-1CFF-5643-939E-02111984F565}" type="slidenum">
              <a:rPr lang="en-US" smtClean="0"/>
              <a:t>14</a:t>
            </a:fld>
            <a:endParaRPr lang="en-US"/>
          </a:p>
        </p:txBody>
      </p:sp>
    </p:spTree>
    <p:extLst>
      <p:ext uri="{BB962C8B-B14F-4D97-AF65-F5344CB8AC3E}">
        <p14:creationId xmlns:p14="http://schemas.microsoft.com/office/powerpoint/2010/main" val="118249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WebApp</a:t>
            </a:r>
            <a:r>
              <a:rPr lang="en-US" dirty="0"/>
              <a:t> </a:t>
            </a:r>
            <a:r>
              <a:rPr lang="mr-IN" dirty="0"/>
              <a:t>–</a:t>
            </a:r>
            <a:r>
              <a:rPr lang="en-US" dirty="0"/>
              <a:t> STRIDE threat model</a:t>
            </a:r>
          </a:p>
        </p:txBody>
      </p:sp>
      <p:sp>
        <p:nvSpPr>
          <p:cNvPr id="3" name="Content Placeholder 2"/>
          <p:cNvSpPr>
            <a:spLocks noGrp="1"/>
          </p:cNvSpPr>
          <p:nvPr>
            <p:ph idx="1"/>
          </p:nvPr>
        </p:nvSpPr>
        <p:spPr/>
        <p:txBody>
          <a:bodyPr>
            <a:normAutofit lnSpcReduction="10000"/>
          </a:bodyPr>
          <a:lstStyle/>
          <a:p>
            <a:r>
              <a:rPr lang="en-US" b="1" dirty="0"/>
              <a:t>Repudiation</a:t>
            </a:r>
            <a:r>
              <a:rPr lang="en-US" dirty="0"/>
              <a:t>. Repudiation threats are associated with users who deny performing an action without other parties having any way to prove otherwise—for example, a user performs an illegal operation in a system that lacks the ability to trace the prohibited operations. </a:t>
            </a:r>
            <a:r>
              <a:rPr lang="en-US" b="1" dirty="0"/>
              <a:t>Nonrepudiation</a:t>
            </a:r>
            <a:r>
              <a:rPr lang="en-US" dirty="0"/>
              <a:t> refers to the ability of a system to counter repudiation threats. For example, a user who purchases an item might have to sign for the item upon receipt. The vendor can then use the signed receipt as evidence that the user did receive the package. </a:t>
            </a:r>
          </a:p>
          <a:p>
            <a:r>
              <a:rPr lang="en-US" b="1" dirty="0"/>
              <a:t>Information disclosure</a:t>
            </a:r>
            <a:r>
              <a:rPr lang="en-US" dirty="0"/>
              <a:t>. Information disclosure threats involve the exposure of information to individuals who are not supposed to have access to it—for example, the ability of users to read a file that they were not granted access to, or the ability of an intruder to read data in transit between two computers.</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15</a:t>
            </a:fld>
            <a:endParaRPr lang="en-US"/>
          </a:p>
        </p:txBody>
      </p:sp>
    </p:spTree>
    <p:extLst>
      <p:ext uri="{BB962C8B-B14F-4D97-AF65-F5344CB8AC3E}">
        <p14:creationId xmlns:p14="http://schemas.microsoft.com/office/powerpoint/2010/main" val="1337979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WebApp</a:t>
            </a:r>
            <a:r>
              <a:rPr lang="en-US" dirty="0"/>
              <a:t> </a:t>
            </a:r>
            <a:r>
              <a:rPr lang="mr-IN" dirty="0"/>
              <a:t>–</a:t>
            </a:r>
            <a:r>
              <a:rPr lang="en-US" dirty="0"/>
              <a:t> STRIDE threat model</a:t>
            </a:r>
          </a:p>
        </p:txBody>
      </p:sp>
      <p:sp>
        <p:nvSpPr>
          <p:cNvPr id="3" name="Content Placeholder 2"/>
          <p:cNvSpPr>
            <a:spLocks noGrp="1"/>
          </p:cNvSpPr>
          <p:nvPr>
            <p:ph idx="1"/>
          </p:nvPr>
        </p:nvSpPr>
        <p:spPr/>
        <p:txBody>
          <a:bodyPr/>
          <a:lstStyle/>
          <a:p>
            <a:r>
              <a:rPr lang="en-US" b="1" dirty="0"/>
              <a:t>Denial of service</a:t>
            </a:r>
            <a:r>
              <a:rPr lang="en-US" dirty="0"/>
              <a:t>. Denial of service (</a:t>
            </a:r>
            <a:r>
              <a:rPr lang="en-US" dirty="0" err="1"/>
              <a:t>DoS</a:t>
            </a:r>
            <a:r>
              <a:rPr lang="en-US" dirty="0"/>
              <a:t>) attacks deny service to valid users—for example, by making a Web server temporarily unavailable or unusable. You must protect against certain types of </a:t>
            </a:r>
            <a:r>
              <a:rPr lang="en-US" dirty="0" err="1"/>
              <a:t>DoS</a:t>
            </a:r>
            <a:r>
              <a:rPr lang="en-US" dirty="0"/>
              <a:t> threats simply to improve system availability and reliability.</a:t>
            </a:r>
          </a:p>
          <a:p>
            <a:r>
              <a:rPr lang="en-US" b="1" dirty="0"/>
              <a:t>Elevation of privilege</a:t>
            </a:r>
            <a:r>
              <a:rPr lang="en-US" dirty="0"/>
              <a:t>. In this type of threat, an unprivileged user gains privileged access and thereby has sufficient access to compromise or destroy the entire system. Elevation of privilege threats include those situations in which an attacker has effectively penetrated all system defenses and become part of the trusted system itself, a dangerous situation indeed.</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16</a:t>
            </a:fld>
            <a:endParaRPr lang="en-US"/>
          </a:p>
        </p:txBody>
      </p:sp>
    </p:spTree>
    <p:extLst>
      <p:ext uri="{BB962C8B-B14F-4D97-AF65-F5344CB8AC3E}">
        <p14:creationId xmlns:p14="http://schemas.microsoft.com/office/powerpoint/2010/main" val="49654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WebApp</a:t>
            </a:r>
            <a:r>
              <a:rPr lang="en-US" dirty="0"/>
              <a:t> </a:t>
            </a:r>
            <a:r>
              <a:rPr lang="mr-IN" dirty="0"/>
              <a:t>–</a:t>
            </a:r>
            <a:r>
              <a:rPr lang="en-US" dirty="0"/>
              <a:t> DREAD threat classification</a:t>
            </a:r>
          </a:p>
        </p:txBody>
      </p:sp>
      <p:sp>
        <p:nvSpPr>
          <p:cNvPr id="3" name="Content Placeholder 2"/>
          <p:cNvSpPr>
            <a:spLocks noGrp="1"/>
          </p:cNvSpPr>
          <p:nvPr>
            <p:ph idx="1"/>
          </p:nvPr>
        </p:nvSpPr>
        <p:spPr/>
        <p:txBody>
          <a:bodyPr/>
          <a:lstStyle/>
          <a:p>
            <a:r>
              <a:rPr lang="en-US" dirty="0"/>
              <a:t>DREAD is a classification scheme for quantifying, comparing and prioritizing the amount of risk presented by each evaluated threat</a:t>
            </a:r>
          </a:p>
          <a:p>
            <a:r>
              <a:rPr lang="en-US" dirty="0"/>
              <a:t>Used to compute risk value</a:t>
            </a:r>
          </a:p>
          <a:p>
            <a:r>
              <a:rPr lang="en-US" b="1" dirty="0" err="1"/>
              <a:t>Risk_DREAD</a:t>
            </a:r>
            <a:r>
              <a:rPr lang="en-US" dirty="0"/>
              <a:t> = (</a:t>
            </a:r>
            <a:r>
              <a:rPr lang="en-US" u="sng" dirty="0"/>
              <a:t>D</a:t>
            </a:r>
            <a:r>
              <a:rPr lang="en-US" dirty="0"/>
              <a:t>AMAGE + </a:t>
            </a:r>
            <a:r>
              <a:rPr lang="en-US" u="sng" dirty="0"/>
              <a:t>R</a:t>
            </a:r>
            <a:r>
              <a:rPr lang="en-US" dirty="0"/>
              <a:t>EPRODUCIBILITY + </a:t>
            </a:r>
            <a:r>
              <a:rPr lang="en-US" u="sng" dirty="0"/>
              <a:t>E</a:t>
            </a:r>
            <a:r>
              <a:rPr lang="en-US" dirty="0"/>
              <a:t>XPLOITABILITY + </a:t>
            </a:r>
            <a:r>
              <a:rPr lang="en-US" u="sng" dirty="0"/>
              <a:t>A</a:t>
            </a:r>
            <a:r>
              <a:rPr lang="en-US" dirty="0"/>
              <a:t>FFECTED USERS + </a:t>
            </a:r>
            <a:r>
              <a:rPr lang="en-US" u="sng" dirty="0"/>
              <a:t>D</a:t>
            </a:r>
            <a:r>
              <a:rPr lang="en-US" dirty="0"/>
              <a:t>ISCOVERABILITY) / 5</a:t>
            </a:r>
          </a:p>
        </p:txBody>
      </p:sp>
      <p:sp>
        <p:nvSpPr>
          <p:cNvPr id="4" name="Slide Number Placeholder 3"/>
          <p:cNvSpPr>
            <a:spLocks noGrp="1"/>
          </p:cNvSpPr>
          <p:nvPr>
            <p:ph type="sldNum" sz="quarter" idx="12"/>
          </p:nvPr>
        </p:nvSpPr>
        <p:spPr/>
        <p:txBody>
          <a:bodyPr/>
          <a:lstStyle/>
          <a:p>
            <a:fld id="{D57F1E4F-1CFF-5643-939E-02111984F565}" type="slidenum">
              <a:rPr lang="en-US" smtClean="0"/>
              <a:t>17</a:t>
            </a:fld>
            <a:endParaRPr lang="en-US"/>
          </a:p>
        </p:txBody>
      </p:sp>
    </p:spTree>
    <p:extLst>
      <p:ext uri="{BB962C8B-B14F-4D97-AF65-F5344CB8AC3E}">
        <p14:creationId xmlns:p14="http://schemas.microsoft.com/office/powerpoint/2010/main" val="1126003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WebApp</a:t>
            </a:r>
            <a:r>
              <a:rPr lang="en-US" dirty="0"/>
              <a:t> </a:t>
            </a:r>
            <a:r>
              <a:rPr lang="mr-IN" dirty="0"/>
              <a:t>–</a:t>
            </a:r>
            <a:r>
              <a:rPr lang="en-US" dirty="0"/>
              <a:t> DREAD</a:t>
            </a:r>
          </a:p>
        </p:txBody>
      </p:sp>
      <p:sp>
        <p:nvSpPr>
          <p:cNvPr id="3" name="Content Placeholder 2"/>
          <p:cNvSpPr>
            <a:spLocks noGrp="1"/>
          </p:cNvSpPr>
          <p:nvPr>
            <p:ph idx="1"/>
          </p:nvPr>
        </p:nvSpPr>
        <p:spPr/>
        <p:txBody>
          <a:bodyPr>
            <a:normAutofit lnSpcReduction="10000"/>
          </a:bodyPr>
          <a:lstStyle/>
          <a:p>
            <a:r>
              <a:rPr lang="en-US" b="1" i="1" dirty="0"/>
              <a:t>Damage Potential</a:t>
            </a:r>
            <a:endParaRPr lang="en-US" dirty="0"/>
          </a:p>
          <a:p>
            <a:r>
              <a:rPr lang="en-US" dirty="0"/>
              <a:t>If a threat exploit occurs, how much damage will be caused?</a:t>
            </a:r>
          </a:p>
          <a:p>
            <a:pPr lvl="1"/>
            <a:r>
              <a:rPr lang="en-US" dirty="0"/>
              <a:t>0 = Nothing </a:t>
            </a:r>
          </a:p>
          <a:p>
            <a:pPr lvl="1"/>
            <a:r>
              <a:rPr lang="en-US" dirty="0"/>
              <a:t>5 = Individual user data is compromised or affected. </a:t>
            </a:r>
          </a:p>
          <a:p>
            <a:pPr lvl="1"/>
            <a:r>
              <a:rPr lang="en-US" dirty="0"/>
              <a:t>10 = Complete system or data destruction</a:t>
            </a:r>
          </a:p>
          <a:p>
            <a:r>
              <a:rPr lang="en-US" b="1" i="1" dirty="0"/>
              <a:t>Reproducibility</a:t>
            </a:r>
            <a:endParaRPr lang="en-US" dirty="0"/>
          </a:p>
          <a:p>
            <a:r>
              <a:rPr lang="en-US" dirty="0"/>
              <a:t>How easy is it to reproduce the threat exploit?</a:t>
            </a:r>
          </a:p>
          <a:p>
            <a:pPr lvl="1"/>
            <a:r>
              <a:rPr lang="en-US" dirty="0"/>
              <a:t>0 = Very hard or impossible, even for administrators of the application.</a:t>
            </a:r>
          </a:p>
          <a:p>
            <a:pPr lvl="1"/>
            <a:r>
              <a:rPr lang="en-US" dirty="0"/>
              <a:t>5 = One or two steps required, may need to be an authorized user. </a:t>
            </a:r>
          </a:p>
          <a:p>
            <a:pPr lvl="1"/>
            <a:r>
              <a:rPr lang="en-US" dirty="0"/>
              <a:t>10 = Just a web browser and the address bar is sufficient, without authentication.</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18</a:t>
            </a:fld>
            <a:endParaRPr lang="en-US"/>
          </a:p>
        </p:txBody>
      </p:sp>
    </p:spTree>
    <p:extLst>
      <p:ext uri="{BB962C8B-B14F-4D97-AF65-F5344CB8AC3E}">
        <p14:creationId xmlns:p14="http://schemas.microsoft.com/office/powerpoint/2010/main" val="1123078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WebApp</a:t>
            </a:r>
            <a:r>
              <a:rPr lang="en-US" dirty="0"/>
              <a:t> </a:t>
            </a:r>
            <a:r>
              <a:rPr lang="mr-IN" dirty="0"/>
              <a:t>–</a:t>
            </a:r>
            <a:r>
              <a:rPr lang="en-US" dirty="0"/>
              <a:t> DREAD</a:t>
            </a:r>
          </a:p>
        </p:txBody>
      </p:sp>
      <p:sp>
        <p:nvSpPr>
          <p:cNvPr id="3" name="Content Placeholder 2"/>
          <p:cNvSpPr>
            <a:spLocks noGrp="1"/>
          </p:cNvSpPr>
          <p:nvPr>
            <p:ph idx="1"/>
          </p:nvPr>
        </p:nvSpPr>
        <p:spPr/>
        <p:txBody>
          <a:bodyPr>
            <a:normAutofit fontScale="92500" lnSpcReduction="10000"/>
          </a:bodyPr>
          <a:lstStyle/>
          <a:p>
            <a:r>
              <a:rPr lang="en-US" b="1" i="1" dirty="0"/>
              <a:t>Exploitability</a:t>
            </a:r>
            <a:endParaRPr lang="en-US" dirty="0"/>
          </a:p>
          <a:p>
            <a:r>
              <a:rPr lang="en-US" dirty="0"/>
              <a:t>What is needed to exploit this threat?</a:t>
            </a:r>
          </a:p>
          <a:p>
            <a:pPr lvl="1"/>
            <a:r>
              <a:rPr lang="en-US" dirty="0"/>
              <a:t>0 = Advanced programming and networking knowledge, with custom or advanced attack tools. </a:t>
            </a:r>
          </a:p>
          <a:p>
            <a:pPr lvl="1"/>
            <a:r>
              <a:rPr lang="en-US" dirty="0"/>
              <a:t>5 = Malware exists on the Internet, or an exploit is easily performed, using available attack tools. </a:t>
            </a:r>
          </a:p>
          <a:p>
            <a:pPr lvl="1"/>
            <a:r>
              <a:rPr lang="en-US" dirty="0"/>
              <a:t>10 = Just a web browser</a:t>
            </a:r>
          </a:p>
          <a:p>
            <a:r>
              <a:rPr lang="en-US" b="1" i="1" dirty="0"/>
              <a:t>Affected Users</a:t>
            </a:r>
            <a:endParaRPr lang="en-US" dirty="0"/>
          </a:p>
          <a:p>
            <a:r>
              <a:rPr lang="en-US" dirty="0"/>
              <a:t>How many users will be affected?</a:t>
            </a:r>
          </a:p>
          <a:p>
            <a:pPr lvl="1"/>
            <a:r>
              <a:rPr lang="en-US" dirty="0"/>
              <a:t>0 = None </a:t>
            </a:r>
          </a:p>
          <a:p>
            <a:pPr lvl="1"/>
            <a:r>
              <a:rPr lang="en-US" dirty="0"/>
              <a:t>5 = Some users, but not all </a:t>
            </a:r>
          </a:p>
          <a:p>
            <a:pPr lvl="1"/>
            <a:r>
              <a:rPr lang="en-US" dirty="0"/>
              <a:t>10 = All users</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19</a:t>
            </a:fld>
            <a:endParaRPr lang="en-US"/>
          </a:p>
        </p:txBody>
      </p:sp>
    </p:spTree>
    <p:extLst>
      <p:ext uri="{BB962C8B-B14F-4D97-AF65-F5344CB8AC3E}">
        <p14:creationId xmlns:p14="http://schemas.microsoft.com/office/powerpoint/2010/main" val="1602275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WebApp</a:t>
            </a:r>
            <a:endParaRPr lang="en-US"/>
          </a:p>
        </p:txBody>
      </p:sp>
      <p:sp>
        <p:nvSpPr>
          <p:cNvPr id="3" name="Content Placeholder 2"/>
          <p:cNvSpPr>
            <a:spLocks noGrp="1"/>
          </p:cNvSpPr>
          <p:nvPr>
            <p:ph idx="1"/>
          </p:nvPr>
        </p:nvSpPr>
        <p:spPr/>
        <p:txBody>
          <a:bodyPr/>
          <a:lstStyle/>
          <a:p>
            <a:r>
              <a:rPr lang="en-US"/>
              <a:t>Secure applications do no “just” happen </a:t>
            </a:r>
            <a:r>
              <a:rPr lang="mr-IN"/>
              <a:t>–</a:t>
            </a:r>
            <a:r>
              <a:rPr lang="en-US"/>
              <a:t> they are result of an organization deciding that they will produce secure applications.</a:t>
            </a:r>
          </a:p>
          <a:p>
            <a:pPr lvl="1"/>
            <a:r>
              <a:rPr lang="en-US"/>
              <a:t>Organizational management, striving towards security</a:t>
            </a:r>
          </a:p>
          <a:p>
            <a:pPr lvl="1"/>
            <a:r>
              <a:rPr lang="en-US"/>
              <a:t>Security policy, derived from national standards</a:t>
            </a:r>
          </a:p>
          <a:p>
            <a:pPr lvl="1"/>
            <a:r>
              <a:rPr lang="en-US"/>
              <a:t>Development methodology with security checkpoints and activities</a:t>
            </a:r>
          </a:p>
          <a:p>
            <a:pPr lvl="1"/>
            <a:r>
              <a:rPr lang="en-US"/>
              <a:t>Release and configuration management</a:t>
            </a:r>
          </a:p>
          <a:p>
            <a:r>
              <a:rPr lang="en-US"/>
              <a:t>Standards </a:t>
            </a:r>
            <a:r>
              <a:rPr lang="mr-IN"/>
              <a:t>–</a:t>
            </a:r>
            <a:r>
              <a:rPr lang="en-US"/>
              <a:t> COBIT (US), ISO 17799 (EU), ISKE in Estonia </a:t>
            </a:r>
          </a:p>
        </p:txBody>
      </p:sp>
      <p:sp>
        <p:nvSpPr>
          <p:cNvPr id="4" name="Slide Number Placeholder 3"/>
          <p:cNvSpPr>
            <a:spLocks noGrp="1"/>
          </p:cNvSpPr>
          <p:nvPr>
            <p:ph type="sldNum" sz="quarter" idx="12"/>
          </p:nvPr>
        </p:nvSpPr>
        <p:spPr/>
        <p:txBody>
          <a:bodyPr/>
          <a:lstStyle/>
          <a:p>
            <a:fld id="{D57F1E4F-1CFF-5643-939E-02111984F565}" type="slidenum">
              <a:rPr lang="en-US" smtClean="0"/>
              <a:t>2</a:t>
            </a:fld>
            <a:endParaRPr lang="en-US"/>
          </a:p>
        </p:txBody>
      </p:sp>
    </p:spTree>
    <p:extLst>
      <p:ext uri="{BB962C8B-B14F-4D97-AF65-F5344CB8AC3E}">
        <p14:creationId xmlns:p14="http://schemas.microsoft.com/office/powerpoint/2010/main" val="1841817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WebApp</a:t>
            </a:r>
            <a:r>
              <a:rPr lang="en-US" dirty="0"/>
              <a:t> </a:t>
            </a:r>
            <a:r>
              <a:rPr lang="mr-IN" dirty="0"/>
              <a:t>–</a:t>
            </a:r>
            <a:r>
              <a:rPr lang="en-US" dirty="0"/>
              <a:t> DREAD</a:t>
            </a:r>
          </a:p>
        </p:txBody>
      </p:sp>
      <p:sp>
        <p:nvSpPr>
          <p:cNvPr id="3" name="Content Placeholder 2"/>
          <p:cNvSpPr>
            <a:spLocks noGrp="1"/>
          </p:cNvSpPr>
          <p:nvPr>
            <p:ph idx="1"/>
          </p:nvPr>
        </p:nvSpPr>
        <p:spPr/>
        <p:txBody>
          <a:bodyPr>
            <a:normAutofit lnSpcReduction="10000"/>
          </a:bodyPr>
          <a:lstStyle/>
          <a:p>
            <a:r>
              <a:rPr lang="en-US" b="1" i="1" dirty="0"/>
              <a:t>Discoverability</a:t>
            </a:r>
            <a:endParaRPr lang="en-US" dirty="0"/>
          </a:p>
          <a:p>
            <a:r>
              <a:rPr lang="en-US" dirty="0"/>
              <a:t>How easy is it to discover this threat?</a:t>
            </a:r>
          </a:p>
          <a:p>
            <a:pPr lvl="1"/>
            <a:r>
              <a:rPr lang="en-US" dirty="0"/>
              <a:t>0 = Very hard to impossible; requires source code or administrative access.</a:t>
            </a:r>
          </a:p>
          <a:p>
            <a:pPr lvl="1"/>
            <a:r>
              <a:rPr lang="en-US" dirty="0"/>
              <a:t>5 = Can figure it out by guessing or by monitoring network traces. </a:t>
            </a:r>
          </a:p>
          <a:p>
            <a:pPr lvl="1"/>
            <a:r>
              <a:rPr lang="en-US" dirty="0"/>
              <a:t>9 = Details of faults like this are already in the public domain and can be easily discovered using a search engine.</a:t>
            </a:r>
          </a:p>
          <a:p>
            <a:pPr lvl="1"/>
            <a:r>
              <a:rPr lang="en-US" dirty="0"/>
              <a:t>10 = The information is visible in the web browser address bar or in a form.</a:t>
            </a:r>
          </a:p>
          <a:p>
            <a:r>
              <a:rPr lang="en-US" dirty="0"/>
              <a:t>When performing a security review of an existing application, “Discoverability” will often be set to 10 by convention, as it is assumed the threat issues will be discovered.</a:t>
            </a:r>
          </a:p>
        </p:txBody>
      </p:sp>
      <p:sp>
        <p:nvSpPr>
          <p:cNvPr id="4" name="Slide Number Placeholder 3"/>
          <p:cNvSpPr>
            <a:spLocks noGrp="1"/>
          </p:cNvSpPr>
          <p:nvPr>
            <p:ph type="sldNum" sz="quarter" idx="12"/>
          </p:nvPr>
        </p:nvSpPr>
        <p:spPr/>
        <p:txBody>
          <a:bodyPr/>
          <a:lstStyle/>
          <a:p>
            <a:fld id="{D57F1E4F-1CFF-5643-939E-02111984F565}" type="slidenum">
              <a:rPr lang="en-US" smtClean="0"/>
              <a:t>20</a:t>
            </a:fld>
            <a:endParaRPr lang="en-US"/>
          </a:p>
        </p:txBody>
      </p:sp>
    </p:spTree>
    <p:extLst>
      <p:ext uri="{BB962C8B-B14F-4D97-AF65-F5344CB8AC3E}">
        <p14:creationId xmlns:p14="http://schemas.microsoft.com/office/powerpoint/2010/main" val="951801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WebApp</a:t>
            </a:r>
            <a:r>
              <a:rPr lang="en-US" dirty="0"/>
              <a:t> </a:t>
            </a:r>
            <a:r>
              <a:rPr lang="mr-IN" dirty="0"/>
              <a:t>–</a:t>
            </a:r>
            <a:r>
              <a:rPr lang="en-US" dirty="0"/>
              <a:t> threat modelling</a:t>
            </a:r>
          </a:p>
        </p:txBody>
      </p:sp>
      <p:sp>
        <p:nvSpPr>
          <p:cNvPr id="3" name="Content Placeholder 2"/>
          <p:cNvSpPr>
            <a:spLocks noGrp="1"/>
          </p:cNvSpPr>
          <p:nvPr>
            <p:ph idx="1"/>
          </p:nvPr>
        </p:nvSpPr>
        <p:spPr/>
        <p:txBody>
          <a:bodyPr/>
          <a:lstStyle/>
          <a:p>
            <a:r>
              <a:rPr lang="en-US" dirty="0"/>
              <a:t>Lets try - Microsoft Threat Modeling Tool 2016</a:t>
            </a:r>
          </a:p>
          <a:p>
            <a:pPr lvl="1" fontAlgn="base"/>
            <a:r>
              <a:rPr lang="en-US" dirty="0"/>
              <a:t>http://</a:t>
            </a:r>
            <a:r>
              <a:rPr lang="en-US" dirty="0" err="1"/>
              <a:t>aka.ms</a:t>
            </a:r>
            <a:r>
              <a:rPr lang="en-US" dirty="0"/>
              <a:t>/tmt2016</a:t>
            </a:r>
          </a:p>
        </p:txBody>
      </p:sp>
      <p:sp>
        <p:nvSpPr>
          <p:cNvPr id="4" name="Slide Number Placeholder 3"/>
          <p:cNvSpPr>
            <a:spLocks noGrp="1"/>
          </p:cNvSpPr>
          <p:nvPr>
            <p:ph type="sldNum" sz="quarter" idx="12"/>
          </p:nvPr>
        </p:nvSpPr>
        <p:spPr/>
        <p:txBody>
          <a:bodyPr/>
          <a:lstStyle/>
          <a:p>
            <a:fld id="{D57F1E4F-1CFF-5643-939E-02111984F565}" type="slidenum">
              <a:rPr lang="en-US" smtClean="0"/>
              <a:t>21</a:t>
            </a:fld>
            <a:endParaRPr lang="en-US"/>
          </a:p>
        </p:txBody>
      </p:sp>
    </p:spTree>
    <p:extLst>
      <p:ext uri="{BB962C8B-B14F-4D97-AF65-F5344CB8AC3E}">
        <p14:creationId xmlns:p14="http://schemas.microsoft.com/office/powerpoint/2010/main" val="3162415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WebApp</a:t>
            </a:r>
            <a:r>
              <a:rPr lang="en-US" dirty="0"/>
              <a:t> </a:t>
            </a:r>
            <a:r>
              <a:rPr lang="mr-IN" dirty="0"/>
              <a:t>–</a:t>
            </a:r>
            <a:r>
              <a:rPr lang="en-US" dirty="0"/>
              <a:t> security architecture</a:t>
            </a:r>
          </a:p>
        </p:txBody>
      </p:sp>
      <p:sp>
        <p:nvSpPr>
          <p:cNvPr id="3" name="Content Placeholder 2"/>
          <p:cNvSpPr>
            <a:spLocks noGrp="1"/>
          </p:cNvSpPr>
          <p:nvPr>
            <p:ph idx="1"/>
          </p:nvPr>
        </p:nvSpPr>
        <p:spPr/>
        <p:txBody>
          <a:bodyPr/>
          <a:lstStyle/>
          <a:p>
            <a:r>
              <a:rPr lang="en-US" dirty="0"/>
              <a:t>Security architecture starts on the day the business requirements are modeled, and never finish until the last copy of your application is decommissioned. Security is a life-long process, not a one shot accident.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22</a:t>
            </a:fld>
            <a:endParaRPr lang="en-US"/>
          </a:p>
        </p:txBody>
      </p:sp>
    </p:spTree>
    <p:extLst>
      <p:ext uri="{BB962C8B-B14F-4D97-AF65-F5344CB8AC3E}">
        <p14:creationId xmlns:p14="http://schemas.microsoft.com/office/powerpoint/2010/main" val="13128708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WebApp</a:t>
            </a:r>
            <a:r>
              <a:rPr lang="en-US" dirty="0"/>
              <a:t> </a:t>
            </a:r>
            <a:r>
              <a:rPr lang="mr-IN" dirty="0"/>
              <a:t>–</a:t>
            </a:r>
            <a:r>
              <a:rPr lang="en-US" dirty="0"/>
              <a:t> Security Principles</a:t>
            </a:r>
          </a:p>
        </p:txBody>
      </p:sp>
      <p:sp>
        <p:nvSpPr>
          <p:cNvPr id="3" name="Content Placeholder 2"/>
          <p:cNvSpPr>
            <a:spLocks noGrp="1"/>
          </p:cNvSpPr>
          <p:nvPr>
            <p:ph idx="1"/>
          </p:nvPr>
        </p:nvSpPr>
        <p:spPr/>
        <p:txBody>
          <a:bodyPr>
            <a:normAutofit lnSpcReduction="10000"/>
          </a:bodyPr>
          <a:lstStyle/>
          <a:p>
            <a:r>
              <a:rPr lang="en-US" b="1" dirty="0"/>
              <a:t>Minimize Attack Surface Area </a:t>
            </a:r>
            <a:endParaRPr lang="en-US" dirty="0"/>
          </a:p>
          <a:p>
            <a:r>
              <a:rPr lang="en-US" dirty="0"/>
              <a:t>Every feature that is added to an application adds a certain amount of risk to the overall application. The aim for secure development is to reduce the overall risk by reducing the attack surface area. </a:t>
            </a:r>
          </a:p>
          <a:p>
            <a:pPr lvl="1"/>
            <a:r>
              <a:rPr lang="en-US" dirty="0"/>
              <a:t>For example, a web application implements online help with a search function. The search function may be vulnerable to SQL injection attacks. If the help feature was limited to authorized users, the attack likelihood is reduced. If the help feature’s search function was gated through centralized data validation routines, the ability to perform SQL injection is dramatically reduced. However, if the help feature was re-written to eliminate the search function (through better user interface, for example), this almost eliminates the attack surface area, even if the help feature was available to the Internet at large.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23</a:t>
            </a:fld>
            <a:endParaRPr lang="en-US"/>
          </a:p>
        </p:txBody>
      </p:sp>
    </p:spTree>
    <p:extLst>
      <p:ext uri="{BB962C8B-B14F-4D97-AF65-F5344CB8AC3E}">
        <p14:creationId xmlns:p14="http://schemas.microsoft.com/office/powerpoint/2010/main" val="266089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WebApp</a:t>
            </a:r>
            <a:r>
              <a:rPr lang="en-US" dirty="0"/>
              <a:t> </a:t>
            </a:r>
            <a:r>
              <a:rPr lang="mr-IN" dirty="0"/>
              <a:t>–</a:t>
            </a:r>
            <a:r>
              <a:rPr lang="en-US" dirty="0"/>
              <a:t> Security Principles</a:t>
            </a:r>
          </a:p>
        </p:txBody>
      </p:sp>
      <p:sp>
        <p:nvSpPr>
          <p:cNvPr id="3" name="Content Placeholder 2"/>
          <p:cNvSpPr>
            <a:spLocks noGrp="1"/>
          </p:cNvSpPr>
          <p:nvPr>
            <p:ph idx="1"/>
          </p:nvPr>
        </p:nvSpPr>
        <p:spPr/>
        <p:txBody>
          <a:bodyPr/>
          <a:lstStyle/>
          <a:p>
            <a:r>
              <a:rPr lang="en-US" b="1" dirty="0"/>
              <a:t>Secure Defaults </a:t>
            </a:r>
            <a:endParaRPr lang="en-US" dirty="0"/>
          </a:p>
          <a:p>
            <a:r>
              <a:rPr lang="en-US" dirty="0"/>
              <a:t>There are many ways to deliver an “out of the box” experience for users. However, by default, the experience should be secure, and it should be up to the user to reduce their security – if they are allowed.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24</a:t>
            </a:fld>
            <a:endParaRPr lang="en-US"/>
          </a:p>
        </p:txBody>
      </p:sp>
    </p:spTree>
    <p:extLst>
      <p:ext uri="{BB962C8B-B14F-4D97-AF65-F5344CB8AC3E}">
        <p14:creationId xmlns:p14="http://schemas.microsoft.com/office/powerpoint/2010/main" val="539503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WebApp</a:t>
            </a:r>
            <a:r>
              <a:rPr lang="en-US" dirty="0"/>
              <a:t> </a:t>
            </a:r>
            <a:r>
              <a:rPr lang="mr-IN" dirty="0"/>
              <a:t>–</a:t>
            </a:r>
            <a:r>
              <a:rPr lang="en-US" dirty="0"/>
              <a:t> Security Principles</a:t>
            </a:r>
          </a:p>
        </p:txBody>
      </p:sp>
      <p:sp>
        <p:nvSpPr>
          <p:cNvPr id="3" name="Content Placeholder 2"/>
          <p:cNvSpPr>
            <a:spLocks noGrp="1"/>
          </p:cNvSpPr>
          <p:nvPr>
            <p:ph idx="1"/>
          </p:nvPr>
        </p:nvSpPr>
        <p:spPr/>
        <p:txBody>
          <a:bodyPr/>
          <a:lstStyle/>
          <a:p>
            <a:r>
              <a:rPr lang="en-US" b="1" dirty="0"/>
              <a:t>Principle of Least Privilege </a:t>
            </a:r>
            <a:endParaRPr lang="en-US" dirty="0"/>
          </a:p>
          <a:p>
            <a:pPr lvl="1"/>
            <a:r>
              <a:rPr lang="en-US" dirty="0"/>
              <a:t>The principle of least privilege recommends that accounts have the least amount of privilege required to perform their business processes. This encompasses user rights, resource permissions such as CPU limits, memory, network, and file system permissions. </a:t>
            </a:r>
          </a:p>
          <a:p>
            <a:endParaRPr lang="en-US" b="1" dirty="0"/>
          </a:p>
          <a:p>
            <a:r>
              <a:rPr lang="en-US" b="1" dirty="0"/>
              <a:t>Principle of Defense in Depth </a:t>
            </a:r>
            <a:endParaRPr lang="en-US" dirty="0"/>
          </a:p>
          <a:p>
            <a:pPr lvl="1"/>
            <a:r>
              <a:rPr lang="en-US" dirty="0"/>
              <a:t>The principle of defense in depth suggests that where one control would be reasonable, more controls that approach risks in different fashions are better. Controls, when used in depth, can make severe vulnerabilities extraordinarily difficult to exploit and thus unlikely to occur.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25</a:t>
            </a:fld>
            <a:endParaRPr lang="en-US"/>
          </a:p>
        </p:txBody>
      </p:sp>
    </p:spTree>
    <p:extLst>
      <p:ext uri="{BB962C8B-B14F-4D97-AF65-F5344CB8AC3E}">
        <p14:creationId xmlns:p14="http://schemas.microsoft.com/office/powerpoint/2010/main" val="7519213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WebApp</a:t>
            </a:r>
            <a:r>
              <a:rPr lang="en-US" dirty="0"/>
              <a:t> </a:t>
            </a:r>
            <a:r>
              <a:rPr lang="mr-IN" dirty="0"/>
              <a:t>–</a:t>
            </a:r>
            <a:r>
              <a:rPr lang="en-US" dirty="0"/>
              <a:t> Security Principles</a:t>
            </a:r>
          </a:p>
        </p:txBody>
      </p:sp>
      <p:sp>
        <p:nvSpPr>
          <p:cNvPr id="3" name="Content Placeholder 2"/>
          <p:cNvSpPr>
            <a:spLocks noGrp="1"/>
          </p:cNvSpPr>
          <p:nvPr>
            <p:ph idx="1"/>
          </p:nvPr>
        </p:nvSpPr>
        <p:spPr/>
        <p:txBody>
          <a:bodyPr/>
          <a:lstStyle/>
          <a:p>
            <a:r>
              <a:rPr lang="en-US" b="1" dirty="0"/>
              <a:t>Fail securely </a:t>
            </a:r>
            <a:endParaRPr lang="en-US" dirty="0"/>
          </a:p>
          <a:p>
            <a:pPr lvl="1"/>
            <a:r>
              <a:rPr lang="en-US" dirty="0"/>
              <a:t>Applications regularly fail to process transactions for many reasons. How they fail can determine if an application is secure or not.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26</a:t>
            </a:fld>
            <a:endParaRPr lang="en-US"/>
          </a:p>
        </p:txBody>
      </p:sp>
      <p:sp>
        <p:nvSpPr>
          <p:cNvPr id="6" name="Rectangle 5"/>
          <p:cNvSpPr/>
          <p:nvPr/>
        </p:nvSpPr>
        <p:spPr>
          <a:xfrm>
            <a:off x="1955800" y="3515836"/>
            <a:ext cx="9474200" cy="2534027"/>
          </a:xfrm>
          <a:prstGeom prst="rect">
            <a:avLst/>
          </a:prstGeom>
          <a:solidFill>
            <a:schemeClr val="tx1"/>
          </a:solidFill>
        </p:spPr>
        <p:txBody>
          <a:bodyPr wrap="square">
            <a:spAutoFit/>
          </a:bodyPr>
          <a:lstStyle/>
          <a:p>
            <a:r>
              <a:rPr lang="en-US" sz="2800" baseline="30000" dirty="0" err="1">
                <a:solidFill>
                  <a:srgbClr val="000000"/>
                </a:solidFill>
                <a:latin typeface="Courier" charset="0"/>
              </a:rPr>
              <a:t>isAdmin</a:t>
            </a:r>
            <a:r>
              <a:rPr lang="en-US" sz="2800" baseline="30000" dirty="0">
                <a:solidFill>
                  <a:srgbClr val="000000"/>
                </a:solidFill>
                <a:latin typeface="Courier" charset="0"/>
              </a:rPr>
              <a:t> = true; </a:t>
            </a:r>
          </a:p>
          <a:p>
            <a:r>
              <a:rPr lang="en-US" sz="2800" baseline="30000" dirty="0">
                <a:solidFill>
                  <a:srgbClr val="000000"/>
                </a:solidFill>
                <a:latin typeface="Courier" charset="0"/>
              </a:rPr>
              <a:t>try {</a:t>
            </a:r>
          </a:p>
          <a:p>
            <a:r>
              <a:rPr lang="en-US" sz="2800" baseline="30000" dirty="0">
                <a:solidFill>
                  <a:srgbClr val="000000"/>
                </a:solidFill>
                <a:latin typeface="Courier" charset="0"/>
              </a:rPr>
              <a:t>	</a:t>
            </a:r>
            <a:r>
              <a:rPr lang="en-US" sz="2800" baseline="30000" dirty="0" err="1">
                <a:solidFill>
                  <a:srgbClr val="000000"/>
                </a:solidFill>
                <a:latin typeface="Courier" charset="0"/>
              </a:rPr>
              <a:t>codeWhichMayFail</a:t>
            </a:r>
            <a:r>
              <a:rPr lang="en-US" sz="2800" baseline="30000" dirty="0">
                <a:solidFill>
                  <a:srgbClr val="000000"/>
                </a:solidFill>
                <a:latin typeface="Courier" charset="0"/>
              </a:rPr>
              <a:t>();</a:t>
            </a:r>
          </a:p>
          <a:p>
            <a:r>
              <a:rPr lang="en-US" sz="2800" baseline="30000" dirty="0">
                <a:solidFill>
                  <a:srgbClr val="000000"/>
                </a:solidFill>
                <a:latin typeface="Courier" charset="0"/>
              </a:rPr>
              <a:t>	</a:t>
            </a:r>
            <a:r>
              <a:rPr lang="en-US" sz="2800" baseline="30000" dirty="0" err="1">
                <a:solidFill>
                  <a:srgbClr val="000000"/>
                </a:solidFill>
                <a:latin typeface="Courier" charset="0"/>
              </a:rPr>
              <a:t>isAdmin</a:t>
            </a:r>
            <a:r>
              <a:rPr lang="en-US" sz="2800" baseline="30000" dirty="0">
                <a:solidFill>
                  <a:srgbClr val="000000"/>
                </a:solidFill>
                <a:latin typeface="Courier" charset="0"/>
              </a:rPr>
              <a:t> = </a:t>
            </a:r>
            <a:r>
              <a:rPr lang="en-US" sz="2800" baseline="30000" dirty="0" err="1">
                <a:solidFill>
                  <a:srgbClr val="000000"/>
                </a:solidFill>
                <a:latin typeface="Courier" charset="0"/>
              </a:rPr>
              <a:t>isUserInRole</a:t>
            </a:r>
            <a:r>
              <a:rPr lang="en-US" sz="2800" baseline="30000" dirty="0">
                <a:solidFill>
                  <a:srgbClr val="000000"/>
                </a:solidFill>
                <a:latin typeface="Courier" charset="0"/>
              </a:rPr>
              <a:t>( “Administrator” );</a:t>
            </a:r>
          </a:p>
          <a:p>
            <a:r>
              <a:rPr lang="en-US" sz="2800" baseline="30000" dirty="0">
                <a:solidFill>
                  <a:srgbClr val="000000"/>
                </a:solidFill>
                <a:latin typeface="Courier" charset="0"/>
              </a:rPr>
              <a:t>}</a:t>
            </a:r>
          </a:p>
          <a:p>
            <a:r>
              <a:rPr lang="en-US" sz="2800" baseline="30000" dirty="0">
                <a:solidFill>
                  <a:srgbClr val="000000"/>
                </a:solidFill>
                <a:latin typeface="Courier" charset="0"/>
              </a:rPr>
              <a:t>catch (Exception ex) {</a:t>
            </a:r>
          </a:p>
          <a:p>
            <a:r>
              <a:rPr lang="en-US" sz="2800" baseline="30000" dirty="0">
                <a:solidFill>
                  <a:srgbClr val="000000"/>
                </a:solidFill>
                <a:latin typeface="Courier" charset="0"/>
              </a:rPr>
              <a:t>	</a:t>
            </a:r>
            <a:r>
              <a:rPr lang="en-US" sz="2800" baseline="30000" dirty="0" err="1">
                <a:solidFill>
                  <a:srgbClr val="000000"/>
                </a:solidFill>
                <a:latin typeface="Courier" charset="0"/>
              </a:rPr>
              <a:t>log.write</a:t>
            </a:r>
            <a:r>
              <a:rPr lang="en-US" sz="2800" baseline="30000" dirty="0">
                <a:solidFill>
                  <a:srgbClr val="000000"/>
                </a:solidFill>
                <a:latin typeface="Courier" charset="0"/>
              </a:rPr>
              <a:t>(</a:t>
            </a:r>
            <a:r>
              <a:rPr lang="en-US" sz="2800" baseline="30000" dirty="0" err="1">
                <a:solidFill>
                  <a:srgbClr val="000000"/>
                </a:solidFill>
                <a:latin typeface="Courier" charset="0"/>
              </a:rPr>
              <a:t>ex.toString</a:t>
            </a:r>
            <a:r>
              <a:rPr lang="en-US" sz="2800" baseline="30000" dirty="0">
                <a:solidFill>
                  <a:srgbClr val="000000"/>
                </a:solidFill>
                <a:latin typeface="Courier" charset="0"/>
              </a:rPr>
              <a:t>());</a:t>
            </a:r>
          </a:p>
          <a:p>
            <a:r>
              <a:rPr lang="en-US" sz="2800" baseline="30000" dirty="0">
                <a:solidFill>
                  <a:srgbClr val="000000"/>
                </a:solidFill>
                <a:latin typeface="Courier" charset="0"/>
              </a:rPr>
              <a:t>}</a:t>
            </a:r>
            <a:endParaRPr lang="en-US" sz="2800" dirty="0"/>
          </a:p>
        </p:txBody>
      </p:sp>
    </p:spTree>
    <p:extLst>
      <p:ext uri="{BB962C8B-B14F-4D97-AF65-F5344CB8AC3E}">
        <p14:creationId xmlns:p14="http://schemas.microsoft.com/office/powerpoint/2010/main" val="17486026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WebApp</a:t>
            </a:r>
            <a:r>
              <a:rPr lang="en-US" dirty="0"/>
              <a:t> </a:t>
            </a:r>
            <a:r>
              <a:rPr lang="mr-IN" dirty="0"/>
              <a:t>–</a:t>
            </a:r>
            <a:r>
              <a:rPr lang="en-US" dirty="0"/>
              <a:t> Security Principles</a:t>
            </a:r>
          </a:p>
        </p:txBody>
      </p:sp>
      <p:sp>
        <p:nvSpPr>
          <p:cNvPr id="3" name="Content Placeholder 2"/>
          <p:cNvSpPr>
            <a:spLocks noGrp="1"/>
          </p:cNvSpPr>
          <p:nvPr>
            <p:ph idx="1"/>
          </p:nvPr>
        </p:nvSpPr>
        <p:spPr/>
        <p:txBody>
          <a:bodyPr/>
          <a:lstStyle/>
          <a:p>
            <a:r>
              <a:rPr lang="en-US" b="1" dirty="0"/>
              <a:t>External Systems are Insecure </a:t>
            </a:r>
            <a:endParaRPr lang="en-US" dirty="0"/>
          </a:p>
          <a:p>
            <a:pPr lvl="1"/>
            <a:r>
              <a:rPr lang="en-US" dirty="0"/>
              <a:t>Many organizations utilize the processing capabilities of third party partners, who more than likely have differing security policies and posture than you. It is unlikely that you can influence or control any external third party, whether they are home users or major suppliers or partners. </a:t>
            </a:r>
          </a:p>
          <a:p>
            <a:pPr lvl="1"/>
            <a:r>
              <a:rPr lang="en-US" dirty="0"/>
              <a:t>Therefore, implicit trust of externally run systems is not warranted. All external systems should be treated in a similar fashion. </a:t>
            </a:r>
          </a:p>
          <a:p>
            <a:pPr lvl="1"/>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27</a:t>
            </a:fld>
            <a:endParaRPr lang="en-US"/>
          </a:p>
        </p:txBody>
      </p:sp>
    </p:spTree>
    <p:extLst>
      <p:ext uri="{BB962C8B-B14F-4D97-AF65-F5344CB8AC3E}">
        <p14:creationId xmlns:p14="http://schemas.microsoft.com/office/powerpoint/2010/main" val="4503066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WebApp</a:t>
            </a:r>
            <a:r>
              <a:rPr lang="en-US" dirty="0"/>
              <a:t> </a:t>
            </a:r>
            <a:r>
              <a:rPr lang="mr-IN" dirty="0"/>
              <a:t>–</a:t>
            </a:r>
            <a:r>
              <a:rPr lang="en-US" dirty="0"/>
              <a:t> Security Principles</a:t>
            </a:r>
          </a:p>
        </p:txBody>
      </p:sp>
      <p:sp>
        <p:nvSpPr>
          <p:cNvPr id="3" name="Content Placeholder 2"/>
          <p:cNvSpPr>
            <a:spLocks noGrp="1"/>
          </p:cNvSpPr>
          <p:nvPr>
            <p:ph idx="1"/>
          </p:nvPr>
        </p:nvSpPr>
        <p:spPr/>
        <p:txBody>
          <a:bodyPr/>
          <a:lstStyle/>
          <a:p>
            <a:r>
              <a:rPr lang="en-US" b="1" dirty="0"/>
              <a:t>Separation of Duties </a:t>
            </a:r>
            <a:endParaRPr lang="en-US" dirty="0"/>
          </a:p>
          <a:p>
            <a:pPr lvl="1"/>
            <a:r>
              <a:rPr lang="en-US" dirty="0"/>
              <a:t>Certain roles have different levels of trust than normal users. In particular, Administrators are different to normal users. In general, administrators should not be users of the application. </a:t>
            </a:r>
          </a:p>
          <a:p>
            <a:pPr lvl="1"/>
            <a:r>
              <a:rPr lang="en-US" dirty="0"/>
              <a:t>For example, an administrator should be able to turn the system on or off, set password policy but shouldn’t be able to log on to the storefront as a super privileged user, such as being able to “buy” goods on behalf of other users. </a:t>
            </a:r>
          </a:p>
          <a:p>
            <a:pPr lvl="1"/>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28</a:t>
            </a:fld>
            <a:endParaRPr lang="en-US"/>
          </a:p>
        </p:txBody>
      </p:sp>
    </p:spTree>
    <p:extLst>
      <p:ext uri="{BB962C8B-B14F-4D97-AF65-F5344CB8AC3E}">
        <p14:creationId xmlns:p14="http://schemas.microsoft.com/office/powerpoint/2010/main" val="5012884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WebApp</a:t>
            </a:r>
            <a:r>
              <a:rPr lang="en-US" dirty="0"/>
              <a:t> </a:t>
            </a:r>
            <a:r>
              <a:rPr lang="mr-IN" dirty="0"/>
              <a:t>–</a:t>
            </a:r>
            <a:r>
              <a:rPr lang="en-US" dirty="0"/>
              <a:t> Security Principles</a:t>
            </a:r>
          </a:p>
        </p:txBody>
      </p:sp>
      <p:sp>
        <p:nvSpPr>
          <p:cNvPr id="3" name="Content Placeholder 2"/>
          <p:cNvSpPr>
            <a:spLocks noGrp="1"/>
          </p:cNvSpPr>
          <p:nvPr>
            <p:ph idx="1"/>
          </p:nvPr>
        </p:nvSpPr>
        <p:spPr/>
        <p:txBody>
          <a:bodyPr/>
          <a:lstStyle/>
          <a:p>
            <a:r>
              <a:rPr lang="en-US" b="1" dirty="0"/>
              <a:t>Do not trust Security through Obscurity </a:t>
            </a:r>
            <a:endParaRPr lang="en-US" dirty="0"/>
          </a:p>
          <a:p>
            <a:pPr lvl="1"/>
            <a:r>
              <a:rPr lang="en-US" dirty="0"/>
              <a:t>Security through obscurity is a weak security control, and nearly always fails when it is the only control. This is not to say that keeping secrets is a bad idea, it simply means that the security of key systems should not be reliant upon keeping details hidden. </a:t>
            </a:r>
          </a:p>
          <a:p>
            <a:endParaRPr lang="en-US" b="1" dirty="0"/>
          </a:p>
          <a:p>
            <a:r>
              <a:rPr lang="en-US" b="1" dirty="0"/>
              <a:t>Simplicity </a:t>
            </a:r>
            <a:endParaRPr lang="en-US" dirty="0"/>
          </a:p>
          <a:p>
            <a:pPr lvl="1"/>
            <a:r>
              <a:rPr lang="en-US" dirty="0"/>
              <a:t>Attack surface area and simplicity go hand in hand. Certain software engineering fads prefer overly complex approaches to what would otherwise be relatively straightforward and simple code.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29</a:t>
            </a:fld>
            <a:endParaRPr lang="en-US"/>
          </a:p>
        </p:txBody>
      </p:sp>
    </p:spTree>
    <p:extLst>
      <p:ext uri="{BB962C8B-B14F-4D97-AF65-F5344CB8AC3E}">
        <p14:creationId xmlns:p14="http://schemas.microsoft.com/office/powerpoint/2010/main" val="576077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WebApp</a:t>
            </a:r>
            <a:r>
              <a:rPr lang="en-US"/>
              <a:t> - organization</a:t>
            </a:r>
          </a:p>
        </p:txBody>
      </p:sp>
      <p:sp>
        <p:nvSpPr>
          <p:cNvPr id="3" name="Content Placeholder 2"/>
          <p:cNvSpPr>
            <a:spLocks noGrp="1"/>
          </p:cNvSpPr>
          <p:nvPr>
            <p:ph idx="1"/>
          </p:nvPr>
        </p:nvSpPr>
        <p:spPr/>
        <p:txBody>
          <a:bodyPr/>
          <a:lstStyle/>
          <a:p>
            <a:r>
              <a:rPr lang="en-US"/>
              <a:t>Fish starts to rot from head!</a:t>
            </a:r>
          </a:p>
          <a:p>
            <a:r>
              <a:rPr lang="en-US"/>
              <a:t>Organizations, where management has “security buy-in” will produce/procure applications that meet basic information security principles.</a:t>
            </a:r>
          </a:p>
          <a:p>
            <a:r>
              <a:rPr lang="en-US"/>
              <a:t>First step along the path of “possibly secure (but probably not)” to “pretty secure”</a:t>
            </a:r>
          </a:p>
          <a:p>
            <a:r>
              <a:rPr lang="en-US"/>
              <a:t>Help them to set up correct policies/standards/rules!</a:t>
            </a:r>
          </a:p>
          <a:p>
            <a:r>
              <a:rPr lang="en-US"/>
              <a:t>COBIT, ISO 17799, </a:t>
            </a:r>
            <a:r>
              <a:rPr lang="en-US" err="1"/>
              <a:t>etc</a:t>
            </a:r>
            <a:endParaRPr lang="en-US"/>
          </a:p>
          <a:p>
            <a:endParaRPr lang="en-US"/>
          </a:p>
        </p:txBody>
      </p:sp>
      <p:sp>
        <p:nvSpPr>
          <p:cNvPr id="4" name="Slide Number Placeholder 3"/>
          <p:cNvSpPr>
            <a:spLocks noGrp="1"/>
          </p:cNvSpPr>
          <p:nvPr>
            <p:ph type="sldNum" sz="quarter" idx="12"/>
          </p:nvPr>
        </p:nvSpPr>
        <p:spPr/>
        <p:txBody>
          <a:bodyPr/>
          <a:lstStyle/>
          <a:p>
            <a:fld id="{D57F1E4F-1CFF-5643-939E-02111984F565}" type="slidenum">
              <a:rPr lang="en-US" smtClean="0"/>
              <a:t>3</a:t>
            </a:fld>
            <a:endParaRPr lang="en-US"/>
          </a:p>
        </p:txBody>
      </p:sp>
    </p:spTree>
    <p:extLst>
      <p:ext uri="{BB962C8B-B14F-4D97-AF65-F5344CB8AC3E}">
        <p14:creationId xmlns:p14="http://schemas.microsoft.com/office/powerpoint/2010/main" val="20257307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WebApp</a:t>
            </a:r>
            <a:r>
              <a:rPr lang="en-US" dirty="0"/>
              <a:t> </a:t>
            </a:r>
            <a:r>
              <a:rPr lang="mr-IN" dirty="0"/>
              <a:t>–</a:t>
            </a:r>
            <a:r>
              <a:rPr lang="en-US" dirty="0"/>
              <a:t> Security Principles</a:t>
            </a:r>
          </a:p>
        </p:txBody>
      </p:sp>
      <p:sp>
        <p:nvSpPr>
          <p:cNvPr id="3" name="Content Placeholder 2"/>
          <p:cNvSpPr>
            <a:spLocks noGrp="1"/>
          </p:cNvSpPr>
          <p:nvPr>
            <p:ph idx="1"/>
          </p:nvPr>
        </p:nvSpPr>
        <p:spPr/>
        <p:txBody>
          <a:bodyPr/>
          <a:lstStyle/>
          <a:p>
            <a:r>
              <a:rPr lang="en-US" b="1" dirty="0"/>
              <a:t>Fix Security Issues Correctly </a:t>
            </a:r>
            <a:endParaRPr lang="en-US" dirty="0"/>
          </a:p>
          <a:p>
            <a:pPr lvl="1"/>
            <a:r>
              <a:rPr lang="en-US" dirty="0"/>
              <a:t>Once a security issue has been identified, it is important to develop a test for it, and to understand the root cause of the issue. When design patterns are used, it is likely that the security issue is widespread amongst all code bases, so developing the right fix without introducing regressions is essential.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30</a:t>
            </a:fld>
            <a:endParaRPr lang="en-US"/>
          </a:p>
        </p:txBody>
      </p:sp>
    </p:spTree>
    <p:extLst>
      <p:ext uri="{BB962C8B-B14F-4D97-AF65-F5344CB8AC3E}">
        <p14:creationId xmlns:p14="http://schemas.microsoft.com/office/powerpoint/2010/main" val="12755390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END</a:t>
            </a:r>
          </a:p>
        </p:txBody>
      </p:sp>
      <p:sp>
        <p:nvSpPr>
          <p:cNvPr id="4" name="Slide Number Placeholder 3"/>
          <p:cNvSpPr>
            <a:spLocks noGrp="1"/>
          </p:cNvSpPr>
          <p:nvPr>
            <p:ph type="sldNum" sz="quarter" idx="12"/>
          </p:nvPr>
        </p:nvSpPr>
        <p:spPr/>
        <p:txBody>
          <a:bodyPr/>
          <a:lstStyle/>
          <a:p>
            <a:fld id="{D57F1E4F-1CFF-5643-939E-02111984F565}" type="slidenum">
              <a:rPr lang="en-US" smtClean="0"/>
              <a:t>31</a:t>
            </a:fld>
            <a:endParaRPr lang="en-US"/>
          </a:p>
        </p:txBody>
      </p:sp>
    </p:spTree>
    <p:extLst>
      <p:ext uri="{BB962C8B-B14F-4D97-AF65-F5344CB8AC3E}">
        <p14:creationId xmlns:p14="http://schemas.microsoft.com/office/powerpoint/2010/main" val="18037212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02111984F565}" type="slidenum">
              <a:rPr lang="en-US" smtClean="0"/>
              <a:t>32</a:t>
            </a:fld>
            <a:endParaRPr lang="en-US"/>
          </a:p>
        </p:txBody>
      </p:sp>
    </p:spTree>
    <p:extLst>
      <p:ext uri="{BB962C8B-B14F-4D97-AF65-F5344CB8AC3E}">
        <p14:creationId xmlns:p14="http://schemas.microsoft.com/office/powerpoint/2010/main" val="12643246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02111984F565}" type="slidenum">
              <a:rPr lang="en-US" smtClean="0"/>
              <a:t>33</a:t>
            </a:fld>
            <a:endParaRPr lang="en-US"/>
          </a:p>
        </p:txBody>
      </p:sp>
    </p:spTree>
    <p:extLst>
      <p:ext uri="{BB962C8B-B14F-4D97-AF65-F5344CB8AC3E}">
        <p14:creationId xmlns:p14="http://schemas.microsoft.com/office/powerpoint/2010/main" val="1542096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02111984F565}" type="slidenum">
              <a:rPr lang="en-US" smtClean="0"/>
              <a:t>34</a:t>
            </a:fld>
            <a:endParaRPr lang="en-US"/>
          </a:p>
        </p:txBody>
      </p:sp>
    </p:spTree>
    <p:extLst>
      <p:ext uri="{BB962C8B-B14F-4D97-AF65-F5344CB8AC3E}">
        <p14:creationId xmlns:p14="http://schemas.microsoft.com/office/powerpoint/2010/main" val="19370655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02111984F565}" type="slidenum">
              <a:rPr lang="en-US" smtClean="0"/>
              <a:t>35</a:t>
            </a:fld>
            <a:endParaRPr lang="en-US"/>
          </a:p>
        </p:txBody>
      </p:sp>
    </p:spTree>
    <p:extLst>
      <p:ext uri="{BB962C8B-B14F-4D97-AF65-F5344CB8AC3E}">
        <p14:creationId xmlns:p14="http://schemas.microsoft.com/office/powerpoint/2010/main" val="4091649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02111984F565}" type="slidenum">
              <a:rPr lang="en-US" smtClean="0"/>
              <a:t>36</a:t>
            </a:fld>
            <a:endParaRPr lang="en-US"/>
          </a:p>
        </p:txBody>
      </p:sp>
    </p:spTree>
    <p:extLst>
      <p:ext uri="{BB962C8B-B14F-4D97-AF65-F5344CB8AC3E}">
        <p14:creationId xmlns:p14="http://schemas.microsoft.com/office/powerpoint/2010/main" val="592861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WebApp</a:t>
            </a:r>
            <a:r>
              <a:rPr lang="en-US"/>
              <a:t> - Development</a:t>
            </a:r>
          </a:p>
        </p:txBody>
      </p:sp>
      <p:sp>
        <p:nvSpPr>
          <p:cNvPr id="3" name="Content Placeholder 2"/>
          <p:cNvSpPr>
            <a:spLocks noGrp="1"/>
          </p:cNvSpPr>
          <p:nvPr>
            <p:ph idx="1"/>
          </p:nvPr>
        </p:nvSpPr>
        <p:spPr/>
        <p:txBody>
          <a:bodyPr/>
          <a:lstStyle/>
          <a:p>
            <a:r>
              <a:rPr lang="en-US" dirty="0"/>
              <a:t>Choose an development methodology and coding standards.</a:t>
            </a:r>
          </a:p>
          <a:p>
            <a:r>
              <a:rPr lang="en-US" dirty="0"/>
              <a:t>Ad hoc development is not structured enough to produce secure apps.</a:t>
            </a:r>
          </a:p>
          <a:p>
            <a:r>
              <a:rPr lang="en-US" dirty="0"/>
              <a:t>Choose the right methodology – small teams should not consider heavy weight methodologies that identify many different roles. Large teams should choose methodologies that scale to their needs.</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4</a:t>
            </a:fld>
            <a:endParaRPr lang="en-US"/>
          </a:p>
        </p:txBody>
      </p:sp>
    </p:spTree>
    <p:extLst>
      <p:ext uri="{BB962C8B-B14F-4D97-AF65-F5344CB8AC3E}">
        <p14:creationId xmlns:p14="http://schemas.microsoft.com/office/powerpoint/2010/main" val="250605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WebApp</a:t>
            </a:r>
            <a:r>
              <a:rPr lang="en-US"/>
              <a:t> - Development</a:t>
            </a:r>
          </a:p>
        </p:txBody>
      </p:sp>
      <p:sp>
        <p:nvSpPr>
          <p:cNvPr id="3" name="Content Placeholder 2"/>
          <p:cNvSpPr>
            <a:spLocks noGrp="1"/>
          </p:cNvSpPr>
          <p:nvPr>
            <p:ph idx="1"/>
          </p:nvPr>
        </p:nvSpPr>
        <p:spPr/>
        <p:txBody>
          <a:bodyPr/>
          <a:lstStyle/>
          <a:p>
            <a:r>
              <a:rPr lang="en-US" dirty="0"/>
              <a:t>What to look for</a:t>
            </a:r>
          </a:p>
          <a:p>
            <a:pPr lvl="1"/>
            <a:r>
              <a:rPr lang="en-US" dirty="0"/>
              <a:t>Strong acceptance of design, testing and documentation</a:t>
            </a:r>
          </a:p>
          <a:p>
            <a:pPr lvl="1"/>
            <a:r>
              <a:rPr lang="en-US" dirty="0"/>
              <a:t>Places where security controls (threat risk analysis, peer reviews, code reviews/audits,…) can be slotted in</a:t>
            </a:r>
          </a:p>
          <a:p>
            <a:pPr lvl="1"/>
            <a:r>
              <a:rPr lang="en-US" dirty="0"/>
              <a:t>Works for organization’s size and maturity</a:t>
            </a:r>
          </a:p>
          <a:p>
            <a:pPr lvl="1"/>
            <a:r>
              <a:rPr lang="en-US" dirty="0"/>
              <a:t>Has the potential to reduce the current error rate and improve developer productivity</a:t>
            </a:r>
          </a:p>
          <a:p>
            <a:pPr lvl="1"/>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5</a:t>
            </a:fld>
            <a:endParaRPr lang="en-US"/>
          </a:p>
        </p:txBody>
      </p:sp>
    </p:spTree>
    <p:extLst>
      <p:ext uri="{BB962C8B-B14F-4D97-AF65-F5344CB8AC3E}">
        <p14:creationId xmlns:p14="http://schemas.microsoft.com/office/powerpoint/2010/main" val="718904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WebApp</a:t>
            </a:r>
            <a:r>
              <a:rPr lang="en-US" dirty="0"/>
              <a:t> - Development</a:t>
            </a:r>
          </a:p>
        </p:txBody>
      </p:sp>
      <p:sp>
        <p:nvSpPr>
          <p:cNvPr id="3" name="Content Placeholder 2"/>
          <p:cNvSpPr>
            <a:spLocks noGrp="1"/>
          </p:cNvSpPr>
          <p:nvPr>
            <p:ph idx="1"/>
          </p:nvPr>
        </p:nvSpPr>
        <p:spPr/>
        <p:txBody>
          <a:bodyPr>
            <a:normAutofit fontScale="92500" lnSpcReduction="10000"/>
          </a:bodyPr>
          <a:lstStyle/>
          <a:p>
            <a:r>
              <a:rPr lang="en-US" dirty="0"/>
              <a:t>Coding standards</a:t>
            </a:r>
          </a:p>
          <a:p>
            <a:r>
              <a:rPr lang="en-US" dirty="0"/>
              <a:t>Architectural guidance (i.e., “web tier is not to call the database directly”)</a:t>
            </a:r>
          </a:p>
          <a:p>
            <a:r>
              <a:rPr lang="en-US" dirty="0"/>
              <a:t>Minimum levels of documentation required</a:t>
            </a:r>
          </a:p>
          <a:p>
            <a:r>
              <a:rPr lang="en-US" dirty="0"/>
              <a:t>Mandatory testing requirements</a:t>
            </a:r>
          </a:p>
          <a:p>
            <a:r>
              <a:rPr lang="en-US" dirty="0"/>
              <a:t>Minimum levels of in-code comments and preferred comment style</a:t>
            </a:r>
          </a:p>
          <a:p>
            <a:r>
              <a:rPr lang="en-US" dirty="0"/>
              <a:t>Use of exception handling</a:t>
            </a:r>
          </a:p>
          <a:p>
            <a:r>
              <a:rPr lang="en-US" dirty="0"/>
              <a:t>Use of flow of control blocks (e.g., “All uses of conditional flow are to use explicit statement blocks”)</a:t>
            </a:r>
          </a:p>
          <a:p>
            <a:r>
              <a:rPr lang="en-US" dirty="0"/>
              <a:t>Preferred variable, function, class and table method naming</a:t>
            </a:r>
          </a:p>
          <a:p>
            <a:r>
              <a:rPr lang="en-US" dirty="0"/>
              <a:t>Prefer maintainable and readable code over clever or complex code</a:t>
            </a:r>
          </a:p>
        </p:txBody>
      </p:sp>
      <p:sp>
        <p:nvSpPr>
          <p:cNvPr id="4" name="Slide Number Placeholder 3"/>
          <p:cNvSpPr>
            <a:spLocks noGrp="1"/>
          </p:cNvSpPr>
          <p:nvPr>
            <p:ph type="sldNum" sz="quarter" idx="12"/>
          </p:nvPr>
        </p:nvSpPr>
        <p:spPr/>
        <p:txBody>
          <a:bodyPr/>
          <a:lstStyle/>
          <a:p>
            <a:fld id="{D57F1E4F-1CFF-5643-939E-02111984F565}" type="slidenum">
              <a:rPr lang="en-US" smtClean="0"/>
              <a:t>6</a:t>
            </a:fld>
            <a:endParaRPr lang="en-US"/>
          </a:p>
        </p:txBody>
      </p:sp>
    </p:spTree>
    <p:extLst>
      <p:ext uri="{BB962C8B-B14F-4D97-AF65-F5344CB8AC3E}">
        <p14:creationId xmlns:p14="http://schemas.microsoft.com/office/powerpoint/2010/main" val="882227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WebApp</a:t>
            </a:r>
            <a:r>
              <a:rPr lang="en-US" dirty="0"/>
              <a:t> - development</a:t>
            </a:r>
          </a:p>
        </p:txBody>
      </p:sp>
      <p:sp>
        <p:nvSpPr>
          <p:cNvPr id="3" name="Content Placeholder 2"/>
          <p:cNvSpPr>
            <a:spLocks noGrp="1"/>
          </p:cNvSpPr>
          <p:nvPr>
            <p:ph idx="1"/>
          </p:nvPr>
        </p:nvSpPr>
        <p:spPr/>
        <p:txBody>
          <a:bodyPr/>
          <a:lstStyle/>
          <a:p>
            <a:r>
              <a:rPr lang="en-US" dirty="0"/>
              <a:t>Source code control – git is </a:t>
            </a:r>
            <a:r>
              <a:rPr lang="en-US" dirty="0" err="1"/>
              <a:t>defacto</a:t>
            </a:r>
            <a:r>
              <a:rPr lang="en-US" dirty="0"/>
              <a:t> monopoly</a:t>
            </a:r>
          </a:p>
          <a:p>
            <a:r>
              <a:rPr lang="en-US" dirty="0"/>
              <a:t>High performing software engineering requires the use of regular improvements to code, along with associated testing regimes.</a:t>
            </a:r>
          </a:p>
          <a:p>
            <a:r>
              <a:rPr lang="en-US" dirty="0"/>
              <a:t>All code and tests must be able to be reverted and versioned.</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7</a:t>
            </a:fld>
            <a:endParaRPr lang="en-US"/>
          </a:p>
        </p:txBody>
      </p:sp>
    </p:spTree>
    <p:extLst>
      <p:ext uri="{BB962C8B-B14F-4D97-AF65-F5344CB8AC3E}">
        <p14:creationId xmlns:p14="http://schemas.microsoft.com/office/powerpoint/2010/main" val="1371350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WebApp</a:t>
            </a:r>
            <a:r>
              <a:rPr lang="en-US" dirty="0"/>
              <a:t> </a:t>
            </a:r>
            <a:r>
              <a:rPr lang="mr-IN" dirty="0"/>
              <a:t>–</a:t>
            </a:r>
            <a:r>
              <a:rPr lang="en-US" dirty="0"/>
              <a:t> coding principles</a:t>
            </a:r>
          </a:p>
        </p:txBody>
      </p:sp>
      <p:sp>
        <p:nvSpPr>
          <p:cNvPr id="3" name="Content Placeholder 2"/>
          <p:cNvSpPr>
            <a:spLocks noGrp="1"/>
          </p:cNvSpPr>
          <p:nvPr>
            <p:ph idx="1"/>
          </p:nvPr>
        </p:nvSpPr>
        <p:spPr/>
        <p:txBody>
          <a:bodyPr/>
          <a:lstStyle/>
          <a:p>
            <a:r>
              <a:rPr lang="en-US" dirty="0"/>
              <a:t>Architects and solution providers need guidance to produce secure applications by design</a:t>
            </a:r>
          </a:p>
          <a:p>
            <a:r>
              <a:rPr lang="en-US" dirty="0"/>
              <a:t>Security principles such as confidentiality, integrity, and availability – although important, broad, and vague – do not change. </a:t>
            </a:r>
          </a:p>
          <a:p>
            <a:r>
              <a:rPr lang="en-US" dirty="0"/>
              <a:t>It is a good solution when implementing data validation to include a centralized validation routine for all form input. However, it is a far better  to see validation at each tier for all user input, coupled with appropriate error handling and robust access control.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8</a:t>
            </a:fld>
            <a:endParaRPr lang="en-US"/>
          </a:p>
        </p:txBody>
      </p:sp>
    </p:spTree>
    <p:extLst>
      <p:ext uri="{BB962C8B-B14F-4D97-AF65-F5344CB8AC3E}">
        <p14:creationId xmlns:p14="http://schemas.microsoft.com/office/powerpoint/2010/main" val="1497874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WebApp</a:t>
            </a:r>
            <a:r>
              <a:rPr lang="en-US" dirty="0"/>
              <a:t> </a:t>
            </a:r>
            <a:r>
              <a:rPr lang="mr-IN" dirty="0"/>
              <a:t>–</a:t>
            </a:r>
            <a:r>
              <a:rPr lang="en-US" dirty="0"/>
              <a:t> coding principles</a:t>
            </a:r>
          </a:p>
        </p:txBody>
      </p:sp>
      <p:sp>
        <p:nvSpPr>
          <p:cNvPr id="3" name="Content Placeholder 2"/>
          <p:cNvSpPr>
            <a:spLocks noGrp="1"/>
          </p:cNvSpPr>
          <p:nvPr>
            <p:ph idx="1"/>
          </p:nvPr>
        </p:nvSpPr>
        <p:spPr/>
        <p:txBody>
          <a:bodyPr/>
          <a:lstStyle/>
          <a:p>
            <a:r>
              <a:rPr lang="en-US" dirty="0"/>
              <a:t>Asset classification</a:t>
            </a:r>
          </a:p>
          <a:p>
            <a:pPr lvl="1"/>
            <a:r>
              <a:rPr lang="en-US" dirty="0"/>
              <a:t>Selection of controls is only possible after classifying the data to be protected. </a:t>
            </a:r>
          </a:p>
          <a:p>
            <a:pPr lvl="1"/>
            <a:r>
              <a:rPr lang="en-US" dirty="0"/>
              <a:t>Controls applicable to low value systems such as blogs and forums are different to the level and number of controls suitable for accounting, high value banking and electronic trading systems </a:t>
            </a:r>
          </a:p>
          <a:p>
            <a:pPr lvl="1"/>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9</a:t>
            </a:fld>
            <a:endParaRPr lang="en-US"/>
          </a:p>
        </p:txBody>
      </p:sp>
    </p:spTree>
    <p:extLst>
      <p:ext uri="{BB962C8B-B14F-4D97-AF65-F5344CB8AC3E}">
        <p14:creationId xmlns:p14="http://schemas.microsoft.com/office/powerpoint/2010/main" val="19814619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8367</TotalTime>
  <Words>2165</Words>
  <Application>Microsoft Macintosh PowerPoint</Application>
  <PresentationFormat>Widescreen</PresentationFormat>
  <Paragraphs>200</Paragraphs>
  <Slides>36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Calibri</vt:lpstr>
      <vt:lpstr>Century Gothic</vt:lpstr>
      <vt:lpstr>Courier</vt:lpstr>
      <vt:lpstr>Mangal</vt:lpstr>
      <vt:lpstr>Wingdings 3</vt:lpstr>
      <vt:lpstr>Ion</vt:lpstr>
      <vt:lpstr>Web Applications Security Policy Frameworks</vt:lpstr>
      <vt:lpstr>WebApp</vt:lpstr>
      <vt:lpstr>WebApp - organization</vt:lpstr>
      <vt:lpstr>WebApp - Development</vt:lpstr>
      <vt:lpstr>WebApp - Development</vt:lpstr>
      <vt:lpstr>WebApp - Development</vt:lpstr>
      <vt:lpstr>WebApp - development</vt:lpstr>
      <vt:lpstr>WebApp – coding principles</vt:lpstr>
      <vt:lpstr>WebApp – coding principles</vt:lpstr>
      <vt:lpstr>WebApp – coding principles</vt:lpstr>
      <vt:lpstr>WebApp – Security Architecture</vt:lpstr>
      <vt:lpstr>WebApp – Security Architecture</vt:lpstr>
      <vt:lpstr>WebApp – Stride-Dread-OWASP</vt:lpstr>
      <vt:lpstr>WebApp – STRIDE threat model</vt:lpstr>
      <vt:lpstr>WebApp – STRIDE threat model</vt:lpstr>
      <vt:lpstr>WebApp – STRIDE threat model</vt:lpstr>
      <vt:lpstr>WebApp – DREAD threat classification</vt:lpstr>
      <vt:lpstr>WebApp – DREAD</vt:lpstr>
      <vt:lpstr>WebApp – DREAD</vt:lpstr>
      <vt:lpstr>WebApp – DREAD</vt:lpstr>
      <vt:lpstr>WebApp – threat modelling</vt:lpstr>
      <vt:lpstr>WebApp – security architecture</vt:lpstr>
      <vt:lpstr>WebApp – Security Principles</vt:lpstr>
      <vt:lpstr>WebApp – Security Principles</vt:lpstr>
      <vt:lpstr>WebApp – Security Principles</vt:lpstr>
      <vt:lpstr>WebApp – Security Principles</vt:lpstr>
      <vt:lpstr>WebApp – Security Principles</vt:lpstr>
      <vt:lpstr>WebApp – Security Principles</vt:lpstr>
      <vt:lpstr>WebApp – Security Principles</vt:lpstr>
      <vt:lpstr>WebApp – Security Principles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Software Development for Android - I397</dc:title>
  <dc:creator>andres käver</dc:creator>
  <cp:lastModifiedBy>Andres Käver</cp:lastModifiedBy>
  <cp:revision>76</cp:revision>
  <dcterms:created xsi:type="dcterms:W3CDTF">2015-10-15T12:35:18Z</dcterms:created>
  <dcterms:modified xsi:type="dcterms:W3CDTF">2018-10-05T14:58:43Z</dcterms:modified>
</cp:coreProperties>
</file>