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99" r:id="rId3"/>
    <p:sldId id="297" r:id="rId4"/>
    <p:sldId id="298" r:id="rId5"/>
    <p:sldId id="300" r:id="rId6"/>
    <p:sldId id="301" r:id="rId7"/>
    <p:sldId id="302" r:id="rId8"/>
    <p:sldId id="303" r:id="rId9"/>
    <p:sldId id="313" r:id="rId10"/>
    <p:sldId id="320" r:id="rId11"/>
    <p:sldId id="304" r:id="rId12"/>
    <p:sldId id="305" r:id="rId13"/>
    <p:sldId id="306" r:id="rId14"/>
    <p:sldId id="307" r:id="rId15"/>
    <p:sldId id="308" r:id="rId16"/>
    <p:sldId id="309" r:id="rId17"/>
    <p:sldId id="310" r:id="rId18"/>
    <p:sldId id="311" r:id="rId19"/>
    <p:sldId id="312" r:id="rId20"/>
    <p:sldId id="314" r:id="rId21"/>
    <p:sldId id="315" r:id="rId22"/>
    <p:sldId id="316" r:id="rId23"/>
    <p:sldId id="317" r:id="rId24"/>
    <p:sldId id="318" r:id="rId25"/>
    <p:sldId id="31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1" autoAdjust="0"/>
    <p:restoredTop sz="94660"/>
  </p:normalViewPr>
  <p:slideViewPr>
    <p:cSldViewPr snapToGrid="0">
      <p:cViewPr varScale="1">
        <p:scale>
          <a:sx n="122" d="100"/>
          <a:sy n="122" d="100"/>
        </p:scale>
        <p:origin x="4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12.10.17</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44017D-616C-426D-B96A-9B74169657CB}" type="datetime1">
              <a:rPr lang="en-US" smtClean="0"/>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203E2F8-4F9B-475A-9076-FF47062FDB53}" type="datetime1">
              <a:rPr lang="en-US" smtClean="0"/>
              <a:t>10/12/17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5DF4FA4-9781-4D2E-9CA0-82AF90576D91}" type="datetime1">
              <a:rPr lang="en-US" smtClean="0"/>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5FA1842-AF3A-4F79-81E5-89F3140F58EC}" type="datetime1">
              <a:rPr lang="en-US" smtClean="0"/>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8153BF-32B0-4A81-ACA1-CA4D3511A15C}" type="datetime1">
              <a:rPr lang="en-US" smtClean="0"/>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6707BF-3C55-4F26-A6A0-49E70F83FEE8}" type="datetime1">
              <a:rPr lang="en-US" smtClean="0"/>
              <a:t>10/12/17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02B73-859B-4B75-B038-91839C89101A}" type="datetime1">
              <a:rPr lang="en-US" smtClean="0"/>
              <a:t>10/12/17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E8DDA1-6E86-4CE1-9860-B071DC8D34E1}" type="datetime1">
              <a:rPr lang="en-US" smtClean="0"/>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3DEBE-8681-4664-83A8-552B71039C1E}" type="datetime1">
              <a:rPr lang="en-US" smtClean="0"/>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1FFF52-A86D-4A10-973C-2E68BFB2A7DA}" type="datetime1">
              <a:rPr lang="en-US" smtClean="0"/>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2343DB-8957-458B-B939-391AEFD585EB}" type="datetime1">
              <a:rPr lang="en-US" smtClean="0"/>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7326DD-D0EA-402D-90AE-E23B9B1122B9}" type="datetime1">
              <a:rPr lang="en-US" smtClean="0"/>
              <a:t>10/12/17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A99E6D-C8FB-4995-9B70-35802D29F244}" type="datetime1">
              <a:rPr lang="en-US" smtClean="0"/>
              <a:t>10/12/17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34D0E8D-CF6C-4C2C-8928-6CF987645092}" type="datetime1">
              <a:rPr lang="en-US" smtClean="0"/>
              <a:t>10/12/17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608CB8-50D4-4762-AAB3-AD974B8E03D9}" type="datetime1">
              <a:rPr lang="en-US" smtClean="0"/>
              <a:t>10/12/17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0BC7526-571B-42F1-BF46-40AF976A9F12}" type="datetime1">
              <a:rPr lang="en-US" smtClean="0"/>
              <a:t>10/12/17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6D42B4-7614-4FB7-9AC1-D50FE9B34BC0}" type="datetime1">
              <a:rPr lang="en-US" smtClean="0"/>
              <a:t>10/12/17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6A1F32-43A5-49FE-A36C-65A860914068}" type="datetime1">
              <a:rPr lang="en-US" smtClean="0"/>
              <a:t>10/12/17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kaver@itcollege.e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qlzoo.net/hack/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4" y="494852"/>
            <a:ext cx="9954479" cy="4282529"/>
          </a:xfrm>
        </p:spPr>
        <p:txBody>
          <a:bodyPr/>
          <a:lstStyle/>
          <a:p>
            <a:r>
              <a:rPr lang="et-EE" sz="6000" dirty="0" err="1" smtClean="0"/>
              <a:t>Web</a:t>
            </a:r>
            <a:r>
              <a:rPr lang="et-EE" sz="6000" dirty="0" smtClean="0"/>
              <a:t> </a:t>
            </a:r>
            <a:r>
              <a:rPr lang="et-EE" sz="6000" dirty="0" err="1" smtClean="0"/>
              <a:t>Applications</a:t>
            </a:r>
            <a:r>
              <a:rPr lang="et-EE" sz="6000" dirty="0" smtClean="0"/>
              <a:t> </a:t>
            </a:r>
            <a:r>
              <a:rPr lang="et-EE" sz="6000" dirty="0" err="1" smtClean="0"/>
              <a:t>Security</a:t>
            </a:r>
            <a:r>
              <a:rPr lang="et-EE" sz="6000" dirty="0" smtClean="0"/>
              <a:t/>
            </a:r>
            <a:br>
              <a:rPr lang="et-EE" sz="6000" dirty="0" smtClean="0"/>
            </a:br>
            <a:r>
              <a:rPr lang="et-EE" sz="6000" dirty="0" smtClean="0"/>
              <a:t>SQL</a:t>
            </a:r>
            <a:endParaRPr lang="et-EE" sz="6000" dirty="0"/>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smtClean="0"/>
              <a:t>IT College, Andres Käver, 2017-2018, autumn semester</a:t>
            </a:r>
          </a:p>
          <a:p>
            <a:r>
              <a:rPr lang="en-US" cap="none" smtClean="0"/>
              <a:t>Web: http://enos.Itcollege.ee/~</a:t>
            </a:r>
            <a:r>
              <a:rPr lang="en-US" cap="none" err="1" smtClean="0"/>
              <a:t>akaver</a:t>
            </a:r>
            <a:r>
              <a:rPr lang="en-US" cap="none" smtClean="0"/>
              <a:t>/</a:t>
            </a:r>
            <a:r>
              <a:rPr lang="en-US" cap="none" err="1" smtClean="0"/>
              <a:t>WebSec</a:t>
            </a:r>
            <a:endParaRPr lang="en-US" cap="none" smtClean="0"/>
          </a:p>
          <a:p>
            <a:r>
              <a:rPr lang="en-US" cap="none" smtClean="0"/>
              <a:t>Skype</a:t>
            </a:r>
            <a:r>
              <a:rPr lang="en-US" cap="none"/>
              <a:t>: akaver   Email: </a:t>
            </a:r>
            <a:r>
              <a:rPr lang="en-US" cap="none" smtClean="0">
                <a:hlinkClick r:id="rId2"/>
              </a:rPr>
              <a:t>akaver@itcollege.ee</a:t>
            </a:r>
            <a:endParaRPr lang="en-US" cap="none"/>
          </a:p>
          <a:p>
            <a:endParaRPr lang="en-US" cap="none" smtClean="0"/>
          </a:p>
        </p:txBody>
      </p:sp>
      <p:sp>
        <p:nvSpPr>
          <p:cNvPr id="8" name="Slide Number Placeholder 7"/>
          <p:cNvSpPr>
            <a:spLocks noGrp="1"/>
          </p:cNvSpPr>
          <p:nvPr>
            <p:ph type="sldNum" sz="quarter" idx="12"/>
          </p:nvPr>
        </p:nvSpPr>
        <p:spPr/>
        <p:txBody>
          <a:bodyPr/>
          <a:lstStyle/>
          <a:p>
            <a:fld id="{D57F1E4F-1CFF-5643-939E-02111984F565}" type="slidenum">
              <a:rPr lang="en-US" smtClean="0"/>
              <a:t>1</a:t>
            </a:fld>
            <a:endParaRPr lang="en-US"/>
          </a:p>
        </p:txBody>
      </p:sp>
    </p:spTree>
    <p:extLst>
      <p:ext uri="{BB962C8B-B14F-4D97-AF65-F5344CB8AC3E}">
        <p14:creationId xmlns:p14="http://schemas.microsoft.com/office/powerpoint/2010/main" val="1572564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mr-IN" dirty="0" smtClean="0"/>
              <a:t>–</a:t>
            </a:r>
            <a:r>
              <a:rPr lang="en-US" dirty="0" smtClean="0"/>
              <a:t> injection forms</a:t>
            </a:r>
            <a:endParaRPr lang="en-US" dirty="0"/>
          </a:p>
        </p:txBody>
      </p:sp>
      <p:sp>
        <p:nvSpPr>
          <p:cNvPr id="3" name="Content Placeholder 2"/>
          <p:cNvSpPr>
            <a:spLocks noGrp="1"/>
          </p:cNvSpPr>
          <p:nvPr>
            <p:ph idx="1"/>
          </p:nvPr>
        </p:nvSpPr>
        <p:spPr/>
        <p:txBody>
          <a:bodyPr/>
          <a:lstStyle/>
          <a:p>
            <a:r>
              <a:rPr lang="en-US" dirty="0"/>
              <a:t>Tautologies </a:t>
            </a:r>
            <a:endParaRPr lang="en-US" dirty="0" smtClean="0"/>
          </a:p>
          <a:p>
            <a:r>
              <a:rPr lang="en-US" dirty="0" smtClean="0"/>
              <a:t>Illegal/incorrect </a:t>
            </a:r>
            <a:r>
              <a:rPr lang="en-US" dirty="0"/>
              <a:t>queries </a:t>
            </a:r>
          </a:p>
          <a:p>
            <a:r>
              <a:rPr lang="en-US" dirty="0" smtClean="0"/>
              <a:t>Union </a:t>
            </a:r>
            <a:r>
              <a:rPr lang="en-US" dirty="0"/>
              <a:t>query </a:t>
            </a:r>
          </a:p>
          <a:p>
            <a:r>
              <a:rPr lang="en-US" dirty="0" smtClean="0"/>
              <a:t>Piggy-backed </a:t>
            </a:r>
            <a:r>
              <a:rPr lang="en-US" dirty="0"/>
              <a:t>queries </a:t>
            </a:r>
          </a:p>
          <a:p>
            <a:r>
              <a:rPr lang="en-US" dirty="0" smtClean="0"/>
              <a:t>Inference </a:t>
            </a:r>
            <a:r>
              <a:rPr lang="en-US" dirty="0"/>
              <a:t>pairs </a:t>
            </a:r>
          </a:p>
          <a:p>
            <a:r>
              <a:rPr lang="en-US" dirty="0" smtClean="0"/>
              <a:t>Stored </a:t>
            </a:r>
            <a:r>
              <a:rPr lang="en-US" dirty="0"/>
              <a:t>procedures and other </a:t>
            </a:r>
            <a:r>
              <a:rPr lang="en-US" dirty="0" smtClean="0"/>
              <a:t>DBMS features</a:t>
            </a:r>
          </a:p>
          <a:p>
            <a:r>
              <a:rPr lang="en-US" dirty="0"/>
              <a:t>Additionally, the injection may use alternate encodings to try to defeat sanitization routines that don’t interpret them (e.g., char(120) instead of x).</a:t>
            </a:r>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a:p>
        </p:txBody>
      </p:sp>
    </p:spTree>
    <p:extLst>
      <p:ext uri="{BB962C8B-B14F-4D97-AF65-F5344CB8AC3E}">
        <p14:creationId xmlns:p14="http://schemas.microsoft.com/office/powerpoint/2010/main" val="172956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 </a:t>
            </a:r>
            <a:r>
              <a:rPr lang="en-US" dirty="0" err="1" smtClean="0"/>
              <a:t>defence</a:t>
            </a:r>
            <a:endParaRPr lang="en-US" dirty="0"/>
          </a:p>
        </p:txBody>
      </p:sp>
      <p:sp>
        <p:nvSpPr>
          <p:cNvPr id="3" name="Content Placeholder 2"/>
          <p:cNvSpPr>
            <a:spLocks noGrp="1"/>
          </p:cNvSpPr>
          <p:nvPr>
            <p:ph idx="1"/>
          </p:nvPr>
        </p:nvSpPr>
        <p:spPr/>
        <p:txBody>
          <a:bodyPr/>
          <a:lstStyle/>
          <a:p>
            <a:pPr>
              <a:buFont typeface="Wingdings" pitchFamily="2" charset="2"/>
              <a:buChar char="n"/>
              <a:defRPr/>
            </a:pPr>
            <a:r>
              <a:rPr lang="en-US" sz="2800" dirty="0">
                <a:solidFill>
                  <a:schemeClr val="tx1">
                    <a:lumMod val="65000"/>
                    <a:lumOff val="35000"/>
                  </a:schemeClr>
                </a:solidFill>
              </a:rPr>
              <a:t>If possible, use bound variables with prepared statements</a:t>
            </a:r>
          </a:p>
          <a:p>
            <a:pPr lvl="1">
              <a:buClr>
                <a:schemeClr val="accent1">
                  <a:lumMod val="60000"/>
                  <a:lumOff val="40000"/>
                </a:schemeClr>
              </a:buClr>
              <a:buFont typeface="Wingdings" pitchFamily="2" charset="2"/>
              <a:buChar char="n"/>
              <a:defRPr/>
            </a:pPr>
            <a:r>
              <a:rPr lang="en-US" sz="2400" dirty="0">
                <a:solidFill>
                  <a:schemeClr val="tx1">
                    <a:lumMod val="65000"/>
                    <a:lumOff val="35000"/>
                  </a:schemeClr>
                </a:solidFill>
              </a:rPr>
              <a:t>Many libraries allow you to bind inputs to variables inside a SQL statement</a:t>
            </a:r>
          </a:p>
          <a:p>
            <a:r>
              <a:rPr lang="en-US" dirty="0" smtClean="0"/>
              <a:t>PHP standard MySQL extension </a:t>
            </a:r>
            <a:r>
              <a:rPr lang="mr-IN" dirty="0" smtClean="0"/>
              <a:t>–</a:t>
            </a:r>
            <a:r>
              <a:rPr lang="en-US" dirty="0" smtClean="0"/>
              <a:t> no support for parametrization</a:t>
            </a:r>
          </a:p>
          <a:p>
            <a:r>
              <a:rPr lang="en-US" dirty="0" smtClean="0"/>
              <a:t>PHP </a:t>
            </a:r>
            <a:r>
              <a:rPr lang="en-US" dirty="0" err="1" smtClean="0"/>
              <a:t>mysqli</a:t>
            </a:r>
            <a:r>
              <a:rPr lang="en-US" dirty="0" smtClean="0"/>
              <a:t/>
            </a:r>
            <a:br>
              <a:rPr lang="en-US" dirty="0" smtClean="0"/>
            </a:br>
            <a:r>
              <a:rPr lang="en-US" dirty="0" smtClean="0"/>
              <a:t>$</a:t>
            </a:r>
            <a:r>
              <a:rPr lang="en-US" dirty="0" err="1" smtClean="0"/>
              <a:t>stmt</a:t>
            </a:r>
            <a:r>
              <a:rPr lang="en-US" dirty="0" smtClean="0"/>
              <a:t> </a:t>
            </a:r>
            <a:r>
              <a:rPr lang="en-US" dirty="0"/>
              <a:t>= $</a:t>
            </a:r>
            <a:r>
              <a:rPr lang="en-US" dirty="0" err="1"/>
              <a:t>db</a:t>
            </a:r>
            <a:r>
              <a:rPr lang="en-US" dirty="0"/>
              <a:t>-&gt;prepare('update people set name = ? where id = ?'); $</a:t>
            </a:r>
            <a:r>
              <a:rPr lang="en-US" dirty="0" err="1"/>
              <a:t>stmt</a:t>
            </a:r>
            <a:r>
              <a:rPr lang="en-US" dirty="0"/>
              <a:t>-&gt;</a:t>
            </a:r>
            <a:r>
              <a:rPr lang="en-US" dirty="0" err="1"/>
              <a:t>bind_param</a:t>
            </a:r>
            <a:r>
              <a:rPr lang="en-US" dirty="0"/>
              <a:t>('</a:t>
            </a:r>
            <a:r>
              <a:rPr lang="en-US" dirty="0" err="1"/>
              <a:t>si</a:t>
            </a:r>
            <a:r>
              <a:rPr lang="en-US" dirty="0"/>
              <a:t>',$</a:t>
            </a:r>
            <a:r>
              <a:rPr lang="en-US" dirty="0" err="1"/>
              <a:t>name,$id</a:t>
            </a:r>
            <a:r>
              <a:rPr lang="en-US" dirty="0"/>
              <a:t>); </a:t>
            </a:r>
            <a:r>
              <a:rPr lang="en-US" dirty="0"/>
              <a:t/>
            </a:r>
            <a:br>
              <a:rPr lang="en-US" dirty="0"/>
            </a:br>
            <a:r>
              <a:rPr lang="en-US" dirty="0" smtClean="0"/>
              <a:t>$</a:t>
            </a:r>
            <a:r>
              <a:rPr lang="en-US" dirty="0" err="1"/>
              <a:t>stmt</a:t>
            </a:r>
            <a:r>
              <a:rPr lang="en-US" dirty="0"/>
              <a:t>-&gt;execute();</a:t>
            </a:r>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a:p>
        </p:txBody>
      </p:sp>
    </p:spTree>
    <p:extLst>
      <p:ext uri="{BB962C8B-B14F-4D97-AF65-F5344CB8AC3E}">
        <p14:creationId xmlns:p14="http://schemas.microsoft.com/office/powerpoint/2010/main" val="1959666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 parametrization</a:t>
            </a:r>
            <a:endParaRPr lang="en-US" dirty="0"/>
          </a:p>
        </p:txBody>
      </p:sp>
      <p:sp>
        <p:nvSpPr>
          <p:cNvPr id="3" name="Content Placeholder 2"/>
          <p:cNvSpPr>
            <a:spLocks noGrp="1"/>
          </p:cNvSpPr>
          <p:nvPr>
            <p:ph idx="1"/>
          </p:nvPr>
        </p:nvSpPr>
        <p:spPr/>
        <p:txBody>
          <a:bodyPr>
            <a:normAutofit fontScale="92500" lnSpcReduction="10000"/>
          </a:bodyPr>
          <a:lstStyle/>
          <a:p>
            <a:r>
              <a:rPr lang="en-US" altLang="x-none" sz="2400" dirty="0"/>
              <a:t>The SQL statement you pass to prepare is parsed and compiled by the database server.</a:t>
            </a:r>
          </a:p>
          <a:p>
            <a:r>
              <a:rPr lang="en-US" altLang="x-none" sz="2400" dirty="0" smtClean="0"/>
              <a:t>By </a:t>
            </a:r>
            <a:r>
              <a:rPr lang="en-US" altLang="x-none" sz="2400" dirty="0"/>
              <a:t>specifying parameters (either a ? or a named parameter like :name) you tell the database engine what to filter on. </a:t>
            </a:r>
          </a:p>
          <a:p>
            <a:r>
              <a:rPr lang="en-US" altLang="x-none" sz="2400" dirty="0"/>
              <a:t>Then when you call </a:t>
            </a:r>
            <a:r>
              <a:rPr lang="en-US" altLang="x-none" sz="2400" dirty="0">
                <a:solidFill>
                  <a:srgbClr val="772399"/>
                </a:solidFill>
              </a:rPr>
              <a:t>execute</a:t>
            </a:r>
            <a:r>
              <a:rPr lang="en-US" altLang="x-none" sz="2400" dirty="0"/>
              <a:t> the prepared statement is combined with the parameter values you specify.</a:t>
            </a:r>
          </a:p>
          <a:p>
            <a:r>
              <a:rPr lang="en-US" altLang="x-none" sz="2400" dirty="0"/>
              <a:t>It works because the parameter values are combined with the compiled statement, not a SQL string.</a:t>
            </a:r>
          </a:p>
          <a:p>
            <a:pPr lvl="1"/>
            <a:r>
              <a:rPr lang="en-US" altLang="x-none" sz="2000" dirty="0" smtClean="0"/>
              <a:t>SQL </a:t>
            </a:r>
            <a:r>
              <a:rPr lang="en-US" altLang="x-none" sz="2000" dirty="0"/>
              <a:t>injection works by tricking the script into including malicious strings when it creates SQL to send to the database. So by sending the actual SQL separately from the parameters you limit the risk of ending up with something you didn't intend.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a:p>
        </p:txBody>
      </p:sp>
    </p:spTree>
    <p:extLst>
      <p:ext uri="{BB962C8B-B14F-4D97-AF65-F5344CB8AC3E}">
        <p14:creationId xmlns:p14="http://schemas.microsoft.com/office/powerpoint/2010/main" val="164020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mr-IN" dirty="0" smtClean="0"/>
              <a:t>–</a:t>
            </a:r>
            <a:r>
              <a:rPr lang="en-US" dirty="0" smtClean="0"/>
              <a:t> other </a:t>
            </a:r>
            <a:r>
              <a:rPr lang="en-US" dirty="0" err="1" smtClean="0"/>
              <a:t>defences</a:t>
            </a:r>
            <a:endParaRPr lang="en-US" dirty="0"/>
          </a:p>
        </p:txBody>
      </p:sp>
      <p:sp>
        <p:nvSpPr>
          <p:cNvPr id="3" name="Content Placeholder 2"/>
          <p:cNvSpPr>
            <a:spLocks noGrp="1"/>
          </p:cNvSpPr>
          <p:nvPr>
            <p:ph idx="1"/>
          </p:nvPr>
        </p:nvSpPr>
        <p:spPr/>
        <p:txBody>
          <a:bodyPr>
            <a:normAutofit fontScale="92500"/>
          </a:bodyPr>
          <a:lstStyle/>
          <a:p>
            <a:r>
              <a:rPr lang="en-US" altLang="x-none" sz="2800" dirty="0"/>
              <a:t>Use provided functions for escaping strings</a:t>
            </a:r>
          </a:p>
          <a:p>
            <a:pPr lvl="1"/>
            <a:r>
              <a:rPr lang="en-US" altLang="x-none" sz="2400" dirty="0"/>
              <a:t>Many attacks can be thwarted by simply using the SQL string escaping mechanism</a:t>
            </a:r>
          </a:p>
          <a:p>
            <a:pPr lvl="2"/>
            <a:r>
              <a:rPr lang="ja-JP" altLang="en-US" sz="2400" dirty="0">
                <a:latin typeface="Arial" charset="0"/>
                <a:ea typeface="ＭＳ ゴシック" charset="-128"/>
              </a:rPr>
              <a:t>‘</a:t>
            </a:r>
            <a:r>
              <a:rPr lang="en-US" altLang="ja-JP" sz="2400" dirty="0"/>
              <a:t> </a:t>
            </a:r>
            <a:r>
              <a:rPr lang="en-US" altLang="ja-JP" sz="2400" dirty="0">
                <a:sym typeface="Wingdings" charset="2"/>
              </a:rPr>
              <a:t> \</a:t>
            </a:r>
            <a:r>
              <a:rPr lang="ja-JP" altLang="en-US" sz="2400" dirty="0">
                <a:latin typeface="Arial" charset="0"/>
                <a:ea typeface="ＭＳ ゴシック" charset="-128"/>
                <a:sym typeface="Wingdings" charset="2"/>
              </a:rPr>
              <a:t>’</a:t>
            </a:r>
            <a:r>
              <a:rPr lang="en-US" altLang="ja-JP" sz="2400" dirty="0">
                <a:sym typeface="Wingdings" charset="2"/>
              </a:rPr>
              <a:t>  and </a:t>
            </a:r>
            <a:r>
              <a:rPr lang="ja-JP" altLang="en-US" sz="2400" dirty="0">
                <a:latin typeface="Arial" charset="0"/>
                <a:ea typeface="ＭＳ ゴシック" charset="-128"/>
                <a:sym typeface="Wingdings" charset="2"/>
              </a:rPr>
              <a:t>“</a:t>
            </a:r>
            <a:r>
              <a:rPr lang="en-US" altLang="ja-JP" sz="2400" dirty="0">
                <a:sym typeface="Wingdings" charset="2"/>
              </a:rPr>
              <a:t>  \</a:t>
            </a:r>
            <a:r>
              <a:rPr lang="ja-JP" altLang="en-US" sz="2400" dirty="0">
                <a:latin typeface="Arial" charset="0"/>
                <a:ea typeface="ＭＳ ゴシック" charset="-128"/>
                <a:sym typeface="Wingdings" charset="2"/>
              </a:rPr>
              <a:t>”</a:t>
            </a:r>
            <a:endParaRPr lang="en-US" altLang="ja-JP" sz="2400" dirty="0">
              <a:sym typeface="Wingdings" charset="2"/>
            </a:endParaRPr>
          </a:p>
          <a:p>
            <a:pPr lvl="1"/>
            <a:r>
              <a:rPr lang="en-US" altLang="x-none" sz="2400" dirty="0" err="1"/>
              <a:t>mysql_real_escape_string</a:t>
            </a:r>
            <a:r>
              <a:rPr lang="en-US" altLang="x-none" sz="2400" dirty="0"/>
              <a:t>() is the preferred function for this</a:t>
            </a:r>
          </a:p>
          <a:p>
            <a:r>
              <a:rPr lang="en-US" altLang="x-none" sz="2800" dirty="0"/>
              <a:t>Will not guard against all attacks</a:t>
            </a:r>
          </a:p>
          <a:p>
            <a:pPr lvl="1"/>
            <a:r>
              <a:rPr lang="en-US" altLang="x-none" sz="2400" dirty="0"/>
              <a:t>Consider:</a:t>
            </a:r>
          </a:p>
          <a:p>
            <a:pPr lvl="2"/>
            <a:r>
              <a:rPr lang="en-US" altLang="x-none" sz="2400" dirty="0"/>
              <a:t>SELECT fields FROM table WHERE id = </a:t>
            </a:r>
            <a:r>
              <a:rPr lang="en-US" altLang="x-none" sz="2400" b="1" dirty="0"/>
              <a:t>23 OR 1=1</a:t>
            </a:r>
          </a:p>
          <a:p>
            <a:pPr lvl="2"/>
            <a:r>
              <a:rPr lang="en-US" altLang="x-none" sz="2400" dirty="0"/>
              <a:t>No quotes here!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a:p>
        </p:txBody>
      </p:sp>
    </p:spTree>
    <p:extLst>
      <p:ext uri="{BB962C8B-B14F-4D97-AF65-F5344CB8AC3E}">
        <p14:creationId xmlns:p14="http://schemas.microsoft.com/office/powerpoint/2010/main" val="1467612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mr-IN" dirty="0" smtClean="0"/>
              <a:t>–</a:t>
            </a:r>
            <a:r>
              <a:rPr lang="en-US" dirty="0" smtClean="0"/>
              <a:t> more defenses</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altLang="x-none" sz="2800" dirty="0"/>
              <a:t>Check syntax of input for validity</a:t>
            </a:r>
          </a:p>
          <a:p>
            <a:pPr lvl="1">
              <a:lnSpc>
                <a:spcPct val="90000"/>
              </a:lnSpc>
            </a:pPr>
            <a:r>
              <a:rPr lang="en-US" altLang="x-none" sz="2400" dirty="0"/>
              <a:t>Many classes of input have fixed languages</a:t>
            </a:r>
          </a:p>
          <a:p>
            <a:pPr lvl="2">
              <a:lnSpc>
                <a:spcPct val="90000"/>
              </a:lnSpc>
            </a:pPr>
            <a:r>
              <a:rPr lang="en-US" altLang="x-none" sz="2400" dirty="0"/>
              <a:t>Email addresses, dates, part numbers, etc.</a:t>
            </a:r>
          </a:p>
          <a:p>
            <a:pPr lvl="2">
              <a:lnSpc>
                <a:spcPct val="90000"/>
              </a:lnSpc>
            </a:pPr>
            <a:r>
              <a:rPr lang="en-US" altLang="x-none" sz="2400" dirty="0"/>
              <a:t>Verify that the input is a valid string in the language</a:t>
            </a:r>
          </a:p>
          <a:p>
            <a:pPr lvl="2">
              <a:lnSpc>
                <a:spcPct val="90000"/>
              </a:lnSpc>
            </a:pPr>
            <a:r>
              <a:rPr lang="en-US" altLang="x-none" sz="2400" dirty="0"/>
              <a:t>Some languages allow problematic characters (e.g., </a:t>
            </a:r>
            <a:r>
              <a:rPr lang="ja-JP" altLang="en-US" sz="2400" dirty="0">
                <a:latin typeface="Arial" charset="0"/>
                <a:ea typeface="ＭＳ ゴシック" charset="-128"/>
              </a:rPr>
              <a:t>‘</a:t>
            </a:r>
            <a:r>
              <a:rPr lang="en-US" altLang="ja-JP" sz="2400" dirty="0"/>
              <a:t>*</a:t>
            </a:r>
            <a:r>
              <a:rPr lang="ja-JP" altLang="en-US" sz="2400" dirty="0">
                <a:latin typeface="Arial" charset="0"/>
                <a:ea typeface="ＭＳ ゴシック" charset="-128"/>
              </a:rPr>
              <a:t>’</a:t>
            </a:r>
            <a:r>
              <a:rPr lang="en-US" altLang="ja-JP" sz="2400" dirty="0"/>
              <a:t> in email); may decide to not allow these</a:t>
            </a:r>
          </a:p>
          <a:p>
            <a:pPr lvl="2">
              <a:lnSpc>
                <a:spcPct val="90000"/>
              </a:lnSpc>
            </a:pPr>
            <a:r>
              <a:rPr lang="en-US" altLang="x-none" sz="2400" dirty="0"/>
              <a:t>Exclude quotes and semicolons </a:t>
            </a:r>
          </a:p>
          <a:p>
            <a:pPr lvl="1">
              <a:lnSpc>
                <a:spcPct val="90000"/>
              </a:lnSpc>
            </a:pPr>
            <a:r>
              <a:rPr lang="en-US" altLang="x-none" sz="2400" dirty="0"/>
              <a:t>Not always possible: consider the name Bill O</a:t>
            </a:r>
            <a:r>
              <a:rPr lang="en-CA" altLang="en-US" sz="2400" dirty="0">
                <a:latin typeface="Arial" charset="0"/>
              </a:rPr>
              <a:t>’</a:t>
            </a:r>
            <a:r>
              <a:rPr lang="en-US" altLang="ja-JP" sz="2400" dirty="0"/>
              <a:t>Reilly</a:t>
            </a:r>
          </a:p>
          <a:p>
            <a:pPr lvl="2">
              <a:lnSpc>
                <a:spcPct val="90000"/>
              </a:lnSpc>
            </a:pPr>
            <a:r>
              <a:rPr lang="en-US" altLang="x-none" sz="2400" dirty="0"/>
              <a:t>Want to allow the use of single quotes in names</a:t>
            </a:r>
          </a:p>
          <a:p>
            <a:pPr>
              <a:lnSpc>
                <a:spcPct val="90000"/>
              </a:lnSpc>
            </a:pPr>
            <a:r>
              <a:rPr lang="en-US" altLang="x-none" sz="2800" dirty="0"/>
              <a:t>Have length limits on input</a:t>
            </a:r>
          </a:p>
          <a:p>
            <a:pPr lvl="1">
              <a:lnSpc>
                <a:spcPct val="90000"/>
              </a:lnSpc>
            </a:pPr>
            <a:r>
              <a:rPr lang="en-US" altLang="x-none" sz="2400" dirty="0"/>
              <a:t>Many SQL injection attacks depend on entering long strings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a:p>
        </p:txBody>
      </p:sp>
    </p:spTree>
    <p:extLst>
      <p:ext uri="{BB962C8B-B14F-4D97-AF65-F5344CB8AC3E}">
        <p14:creationId xmlns:p14="http://schemas.microsoft.com/office/powerpoint/2010/main" val="167429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mr-IN" dirty="0" smtClean="0"/>
              <a:t>–</a:t>
            </a:r>
            <a:r>
              <a:rPr lang="en-US" dirty="0" smtClean="0"/>
              <a:t> more defenses</a:t>
            </a:r>
            <a:endParaRPr lang="en-US" dirty="0"/>
          </a:p>
        </p:txBody>
      </p:sp>
      <p:sp>
        <p:nvSpPr>
          <p:cNvPr id="3" name="Content Placeholder 2"/>
          <p:cNvSpPr>
            <a:spLocks noGrp="1"/>
          </p:cNvSpPr>
          <p:nvPr>
            <p:ph idx="1"/>
          </p:nvPr>
        </p:nvSpPr>
        <p:spPr/>
        <p:txBody>
          <a:bodyPr>
            <a:normAutofit lnSpcReduction="10000"/>
          </a:bodyPr>
          <a:lstStyle/>
          <a:p>
            <a:r>
              <a:rPr lang="en-US" altLang="x-none" sz="2800" dirty="0"/>
              <a:t>Scan query string for undesirable word combinations that indicate SQL statements</a:t>
            </a:r>
          </a:p>
          <a:p>
            <a:pPr lvl="1"/>
            <a:r>
              <a:rPr lang="en-US" altLang="x-none" sz="2400" dirty="0"/>
              <a:t>INSERT, DROP, etc. </a:t>
            </a:r>
          </a:p>
          <a:p>
            <a:pPr lvl="1"/>
            <a:r>
              <a:rPr lang="en-US" altLang="x-none" sz="2400" dirty="0"/>
              <a:t>If you see these, can check against SQL syntax to see if they represent a statement or valid user input</a:t>
            </a:r>
          </a:p>
          <a:p>
            <a:r>
              <a:rPr lang="en-US" altLang="x-none" sz="2800" dirty="0"/>
              <a:t>Limit database permissions and segregate users</a:t>
            </a:r>
          </a:p>
          <a:p>
            <a:pPr lvl="1"/>
            <a:r>
              <a:rPr lang="en-US" altLang="x-none" sz="2400" dirty="0"/>
              <a:t>If you</a:t>
            </a:r>
            <a:r>
              <a:rPr lang="en-CA" altLang="en-US" sz="2400" dirty="0">
                <a:latin typeface="Arial" charset="0"/>
              </a:rPr>
              <a:t>’</a:t>
            </a:r>
            <a:r>
              <a:rPr lang="en-US" altLang="ja-JP" sz="2400" dirty="0"/>
              <a:t>re only reading the database, connect to database as a user that only has read permissions</a:t>
            </a:r>
          </a:p>
          <a:p>
            <a:pPr lvl="1"/>
            <a:r>
              <a:rPr lang="en-US" altLang="x-none" sz="2400" dirty="0"/>
              <a:t>Never connect as a database administrator in your web application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a:p>
        </p:txBody>
      </p:sp>
    </p:spTree>
    <p:extLst>
      <p:ext uri="{BB962C8B-B14F-4D97-AF65-F5344CB8AC3E}">
        <p14:creationId xmlns:p14="http://schemas.microsoft.com/office/powerpoint/2010/main" val="775692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mr-IN" dirty="0" smtClean="0"/>
              <a:t>–</a:t>
            </a:r>
            <a:r>
              <a:rPr lang="en-US" dirty="0" smtClean="0"/>
              <a:t> more defenses</a:t>
            </a:r>
            <a:endParaRPr lang="en-US" dirty="0"/>
          </a:p>
        </p:txBody>
      </p:sp>
      <p:sp>
        <p:nvSpPr>
          <p:cNvPr id="3" name="Content Placeholder 2"/>
          <p:cNvSpPr>
            <a:spLocks noGrp="1"/>
          </p:cNvSpPr>
          <p:nvPr>
            <p:ph idx="1"/>
          </p:nvPr>
        </p:nvSpPr>
        <p:spPr/>
        <p:txBody>
          <a:bodyPr/>
          <a:lstStyle/>
          <a:p>
            <a:r>
              <a:rPr lang="en-US" altLang="x-none" sz="2400" dirty="0"/>
              <a:t>Configure database error reporting</a:t>
            </a:r>
          </a:p>
          <a:p>
            <a:pPr lvl="1"/>
            <a:r>
              <a:rPr lang="en-US" altLang="x-none" sz="2400" dirty="0"/>
              <a:t>Default error reporting often gives away information that is valuable for attackers (table name, field name, etc.)</a:t>
            </a:r>
          </a:p>
          <a:p>
            <a:pPr lvl="1"/>
            <a:r>
              <a:rPr lang="en-US" altLang="x-none" sz="2400" dirty="0"/>
              <a:t>Configure so that this information is never exposed to a user</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a:p>
        </p:txBody>
      </p:sp>
    </p:spTree>
    <p:extLst>
      <p:ext uri="{BB962C8B-B14F-4D97-AF65-F5344CB8AC3E}">
        <p14:creationId xmlns:p14="http://schemas.microsoft.com/office/powerpoint/2010/main" val="1840765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mr-IN" dirty="0" smtClean="0"/>
              <a:t>–</a:t>
            </a:r>
            <a:r>
              <a:rPr lang="en-US" dirty="0" smtClean="0"/>
              <a:t> access control in MySQL</a:t>
            </a:r>
            <a:endParaRPr lang="en-US" dirty="0"/>
          </a:p>
        </p:txBody>
      </p:sp>
      <p:sp>
        <p:nvSpPr>
          <p:cNvPr id="3" name="Content Placeholder 2"/>
          <p:cNvSpPr>
            <a:spLocks noGrp="1"/>
          </p:cNvSpPr>
          <p:nvPr>
            <p:ph idx="1"/>
          </p:nvPr>
        </p:nvSpPr>
        <p:spPr/>
        <p:txBody>
          <a:bodyPr>
            <a:normAutofit lnSpcReduction="10000"/>
          </a:bodyPr>
          <a:lstStyle/>
          <a:p>
            <a:r>
              <a:rPr lang="en-US" altLang="x-none" dirty="0"/>
              <a:t>The primary function of the MySQL privilege system is to authenticate a user who connects from a given host and to associate that user with privileges on a database such as SELECT, INSERT, UPDATE, and DELETE</a:t>
            </a:r>
          </a:p>
          <a:p>
            <a:r>
              <a:rPr lang="en-US" altLang="x-none" dirty="0"/>
              <a:t>There are some things that you cannot do with the MySQL privilege system:</a:t>
            </a:r>
          </a:p>
          <a:p>
            <a:pPr lvl="1"/>
            <a:r>
              <a:rPr lang="en-US" altLang="x-none" dirty="0"/>
              <a:t>You cannot explicitly specify that a given user should be denied access. That is, you cannot explicitly match a user and then refuse the connection.</a:t>
            </a:r>
          </a:p>
          <a:p>
            <a:pPr lvl="1"/>
            <a:r>
              <a:rPr lang="en-US" altLang="x-none" dirty="0"/>
              <a:t>You cannot specify that a user has privileges to create or drop tables in a database but not to create or drop the database itself.</a:t>
            </a:r>
          </a:p>
          <a:p>
            <a:pPr lvl="1"/>
            <a:r>
              <a:rPr lang="en-US" altLang="x-none" dirty="0"/>
              <a:t>A password applies globally to an account. You cannot associate a password with a specific object such as a database, table, or routine.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a:p>
        </p:txBody>
      </p:sp>
    </p:spTree>
    <p:extLst>
      <p:ext uri="{BB962C8B-B14F-4D97-AF65-F5344CB8AC3E}">
        <p14:creationId xmlns:p14="http://schemas.microsoft.com/office/powerpoint/2010/main" val="1099970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 security</a:t>
            </a:r>
            <a:endParaRPr lang="en-US" dirty="0"/>
          </a:p>
        </p:txBody>
      </p:sp>
      <p:sp>
        <p:nvSpPr>
          <p:cNvPr id="3" name="Content Placeholder 2"/>
          <p:cNvSpPr>
            <a:spLocks noGrp="1"/>
          </p:cNvSpPr>
          <p:nvPr>
            <p:ph idx="1"/>
          </p:nvPr>
        </p:nvSpPr>
        <p:spPr/>
        <p:txBody>
          <a:bodyPr/>
          <a:lstStyle/>
          <a:p>
            <a:pPr>
              <a:buFontTx/>
              <a:buNone/>
            </a:pPr>
            <a:r>
              <a:rPr lang="en-US" altLang="x-none" sz="2800" dirty="0"/>
              <a:t>Limitations:</a:t>
            </a:r>
          </a:p>
          <a:p>
            <a:r>
              <a:rPr lang="en-US" altLang="x-none" sz="2400" dirty="0"/>
              <a:t>Often no row level access control </a:t>
            </a:r>
          </a:p>
          <a:p>
            <a:pPr lvl="1"/>
            <a:r>
              <a:rPr lang="en-US" altLang="x-none" sz="2400" dirty="0"/>
              <a:t>Note: DB specific – fine-grained access control is an active area of improvement</a:t>
            </a:r>
          </a:p>
          <a:p>
            <a:r>
              <a:rPr lang="en-US" altLang="x-none" sz="2400" dirty="0"/>
              <a:t>Only ~30% assign privileges to users/roles</a:t>
            </a:r>
          </a:p>
          <a:p>
            <a:pPr lvl="1"/>
            <a:r>
              <a:rPr lang="en-US" altLang="x-none" sz="2400" dirty="0"/>
              <a:t>And then to protect entire tables, not columns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a:p>
        </p:txBody>
      </p:sp>
    </p:spTree>
    <p:extLst>
      <p:ext uri="{BB962C8B-B14F-4D97-AF65-F5344CB8AC3E}">
        <p14:creationId xmlns:p14="http://schemas.microsoft.com/office/powerpoint/2010/main" val="1658741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 demo</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sqlzoo.net/hack/index.html</a:t>
            </a:r>
            <a:endParaRPr lang="en-US" dirty="0" smtClean="0"/>
          </a:p>
          <a:p>
            <a:r>
              <a:rPr lang="en-US" dirty="0"/>
              <a:t>http://</a:t>
            </a:r>
            <a:r>
              <a:rPr lang="en-US" dirty="0" err="1"/>
              <a:t>www.frein.net</a:t>
            </a:r>
            <a:r>
              <a:rPr lang="en-US" dirty="0"/>
              <a:t>/injection/</a:t>
            </a:r>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a:p>
        </p:txBody>
      </p:sp>
    </p:spTree>
    <p:extLst>
      <p:ext uri="{BB962C8B-B14F-4D97-AF65-F5344CB8AC3E}">
        <p14:creationId xmlns:p14="http://schemas.microsoft.com/office/powerpoint/2010/main" val="1193985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TOP10 Web App Threats</a:t>
            </a:r>
            <a:endParaRPr lang="en-US" dirty="0"/>
          </a:p>
        </p:txBody>
      </p:sp>
      <p:sp>
        <p:nvSpPr>
          <p:cNvPr id="3" name="Content Placeholder 2"/>
          <p:cNvSpPr>
            <a:spLocks noGrp="1"/>
          </p:cNvSpPr>
          <p:nvPr>
            <p:ph idx="1"/>
          </p:nvPr>
        </p:nvSpPr>
        <p:spPr/>
        <p:txBody>
          <a:bodyPr>
            <a:normAutofit lnSpcReduction="10000"/>
          </a:bodyPr>
          <a:lstStyle/>
          <a:p>
            <a:r>
              <a:rPr lang="en-US" b="1" dirty="0" smtClean="0"/>
              <a:t>Injection (mostly SQL)</a:t>
            </a:r>
          </a:p>
          <a:p>
            <a:r>
              <a:rPr lang="en-US" dirty="0" smtClean="0"/>
              <a:t>Broken </a:t>
            </a:r>
            <a:r>
              <a:rPr lang="en-US" dirty="0" err="1" smtClean="0"/>
              <a:t>auth</a:t>
            </a:r>
            <a:r>
              <a:rPr lang="en-US" dirty="0" smtClean="0"/>
              <a:t> and session management</a:t>
            </a:r>
          </a:p>
          <a:p>
            <a:r>
              <a:rPr lang="en-US" dirty="0" smtClean="0"/>
              <a:t>Cross Site Scripting (XSS)</a:t>
            </a:r>
          </a:p>
          <a:p>
            <a:r>
              <a:rPr lang="en-US" dirty="0" smtClean="0"/>
              <a:t>Insecure direct object reference</a:t>
            </a:r>
          </a:p>
          <a:p>
            <a:r>
              <a:rPr lang="en-US" dirty="0" smtClean="0"/>
              <a:t>Security misconfiguration</a:t>
            </a:r>
          </a:p>
          <a:p>
            <a:r>
              <a:rPr lang="en-US" dirty="0" smtClean="0"/>
              <a:t>Sensitive data exposure</a:t>
            </a:r>
          </a:p>
          <a:p>
            <a:r>
              <a:rPr lang="en-US" dirty="0" smtClean="0"/>
              <a:t>Missing function level access control</a:t>
            </a:r>
          </a:p>
          <a:p>
            <a:r>
              <a:rPr lang="en-US" dirty="0" smtClean="0"/>
              <a:t>Cross site request forgery (CSRF)</a:t>
            </a:r>
          </a:p>
          <a:p>
            <a:r>
              <a:rPr lang="en-US" dirty="0" smtClean="0"/>
              <a:t>Using components with known vulnerabilities</a:t>
            </a:r>
          </a:p>
          <a:p>
            <a:r>
              <a:rPr lang="en-US" dirty="0" err="1" smtClean="0"/>
              <a:t>Unvalidated</a:t>
            </a:r>
            <a:r>
              <a:rPr lang="en-US" dirty="0" smtClean="0"/>
              <a:t> redirects and forwards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a:p>
        </p:txBody>
      </p:sp>
    </p:spTree>
    <p:extLst>
      <p:ext uri="{BB962C8B-B14F-4D97-AF65-F5344CB8AC3E}">
        <p14:creationId xmlns:p14="http://schemas.microsoft.com/office/powerpoint/2010/main" val="154209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a:p>
        </p:txBody>
      </p:sp>
    </p:spTree>
    <p:extLst>
      <p:ext uri="{BB962C8B-B14F-4D97-AF65-F5344CB8AC3E}">
        <p14:creationId xmlns:p14="http://schemas.microsoft.com/office/powerpoint/2010/main" val="858636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a:p>
        </p:txBody>
      </p:sp>
    </p:spTree>
    <p:extLst>
      <p:ext uri="{BB962C8B-B14F-4D97-AF65-F5344CB8AC3E}">
        <p14:creationId xmlns:p14="http://schemas.microsoft.com/office/powerpoint/2010/main" val="6152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a:p>
        </p:txBody>
      </p:sp>
    </p:spTree>
    <p:extLst>
      <p:ext uri="{BB962C8B-B14F-4D97-AF65-F5344CB8AC3E}">
        <p14:creationId xmlns:p14="http://schemas.microsoft.com/office/powerpoint/2010/main" val="32719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a:p>
        </p:txBody>
      </p:sp>
    </p:spTree>
    <p:extLst>
      <p:ext uri="{BB962C8B-B14F-4D97-AF65-F5344CB8AC3E}">
        <p14:creationId xmlns:p14="http://schemas.microsoft.com/office/powerpoint/2010/main" val="164190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a:p>
        </p:txBody>
      </p:sp>
    </p:spTree>
    <p:extLst>
      <p:ext uri="{BB962C8B-B14F-4D97-AF65-F5344CB8AC3E}">
        <p14:creationId xmlns:p14="http://schemas.microsoft.com/office/powerpoint/2010/main" val="414959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25</a:t>
            </a:fld>
            <a:endParaRPr lang="en-US"/>
          </a:p>
        </p:txBody>
      </p:sp>
    </p:spTree>
    <p:extLst>
      <p:ext uri="{BB962C8B-B14F-4D97-AF65-F5344CB8AC3E}">
        <p14:creationId xmlns:p14="http://schemas.microsoft.com/office/powerpoint/2010/main" val="135005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 XKCD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a:p>
        </p:txBody>
      </p:sp>
      <p:pic>
        <p:nvPicPr>
          <p:cNvPr id="5" name="Picture 4"/>
          <p:cNvPicPr>
            <a:picLocks noChangeAspect="1"/>
          </p:cNvPicPr>
          <p:nvPr/>
        </p:nvPicPr>
        <p:blipFill>
          <a:blip r:embed="rId2"/>
          <a:stretch>
            <a:fillRect/>
          </a:stretch>
        </p:blipFill>
        <p:spPr>
          <a:xfrm>
            <a:off x="416472" y="1674545"/>
            <a:ext cx="11393649" cy="3507054"/>
          </a:xfrm>
          <a:prstGeom prst="rect">
            <a:avLst/>
          </a:prstGeom>
        </p:spPr>
      </p:pic>
    </p:spTree>
    <p:extLst>
      <p:ext uri="{BB962C8B-B14F-4D97-AF65-F5344CB8AC3E}">
        <p14:creationId xmlns:p14="http://schemas.microsoft.com/office/powerpoint/2010/main" val="1803721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a:p>
        </p:txBody>
      </p:sp>
      <p:pic>
        <p:nvPicPr>
          <p:cNvPr id="5" name="Picture 4"/>
          <p:cNvPicPr>
            <a:picLocks noChangeAspect="1"/>
          </p:cNvPicPr>
          <p:nvPr/>
        </p:nvPicPr>
        <p:blipFill>
          <a:blip r:embed="rId2"/>
          <a:stretch>
            <a:fillRect/>
          </a:stretch>
        </p:blipFill>
        <p:spPr>
          <a:xfrm>
            <a:off x="2751083" y="1229711"/>
            <a:ext cx="7083096" cy="5312322"/>
          </a:xfrm>
          <a:prstGeom prst="rect">
            <a:avLst/>
          </a:prstGeom>
        </p:spPr>
      </p:pic>
    </p:spTree>
    <p:extLst>
      <p:ext uri="{BB962C8B-B14F-4D97-AF65-F5344CB8AC3E}">
        <p14:creationId xmlns:p14="http://schemas.microsoft.com/office/powerpoint/2010/main" val="1264324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attack</a:t>
            </a:r>
            <a:endParaRPr lang="en-US" dirty="0"/>
          </a:p>
        </p:txBody>
      </p:sp>
      <p:sp>
        <p:nvSpPr>
          <p:cNvPr id="3" name="Content Placeholder 2"/>
          <p:cNvSpPr>
            <a:spLocks noGrp="1"/>
          </p:cNvSpPr>
          <p:nvPr>
            <p:ph idx="1"/>
          </p:nvPr>
        </p:nvSpPr>
        <p:spPr/>
        <p:txBody>
          <a:bodyPr/>
          <a:lstStyle/>
          <a:p>
            <a:r>
              <a:rPr lang="en-US" altLang="x-none" sz="2800" dirty="0"/>
              <a:t>Many web applications take user input from a form</a:t>
            </a:r>
          </a:p>
          <a:p>
            <a:r>
              <a:rPr lang="en-US" altLang="x-none" sz="2800" dirty="0"/>
              <a:t>Often this user input is used literally in the construction of a SQL query submitted to a database. For example:</a:t>
            </a:r>
          </a:p>
          <a:p>
            <a:pPr lvl="1"/>
            <a:r>
              <a:rPr lang="en-US" altLang="x-none" sz="2400" dirty="0"/>
              <a:t>SELECT </a:t>
            </a:r>
            <a:r>
              <a:rPr lang="en-US" altLang="x-none" sz="2400" dirty="0" err="1"/>
              <a:t>productdata</a:t>
            </a:r>
            <a:r>
              <a:rPr lang="en-US" altLang="x-none" sz="2400" dirty="0"/>
              <a:t> FROM table WHERE  </a:t>
            </a:r>
            <a:r>
              <a:rPr lang="en-US" altLang="x-none" sz="2400" dirty="0" err="1"/>
              <a:t>productname</a:t>
            </a:r>
            <a:r>
              <a:rPr lang="en-US" altLang="x-none" sz="2400" dirty="0"/>
              <a:t> = </a:t>
            </a:r>
            <a:r>
              <a:rPr lang="ja-JP" altLang="en-US" sz="2400" dirty="0">
                <a:latin typeface="Arial" charset="0"/>
                <a:ea typeface="ＭＳ ゴシック" charset="-128"/>
              </a:rPr>
              <a:t>‘</a:t>
            </a:r>
            <a:r>
              <a:rPr lang="en-US" altLang="ja-JP" sz="2400" b="1" i="1" dirty="0"/>
              <a:t>user input product name</a:t>
            </a:r>
            <a:r>
              <a:rPr lang="ja-JP" altLang="en-US" sz="2400" dirty="0">
                <a:latin typeface="Arial" charset="0"/>
                <a:ea typeface="ＭＳ ゴシック" charset="-128"/>
              </a:rPr>
              <a:t>’</a:t>
            </a:r>
            <a:r>
              <a:rPr lang="en-US" altLang="ja-JP" sz="2400" dirty="0"/>
              <a:t>;</a:t>
            </a:r>
          </a:p>
          <a:p>
            <a:r>
              <a:rPr lang="en-US" altLang="x-none" sz="2800" dirty="0"/>
              <a:t>A SQL injection attack involves placing SQL statements in the user input</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a:p>
        </p:txBody>
      </p:sp>
    </p:spTree>
    <p:extLst>
      <p:ext uri="{BB962C8B-B14F-4D97-AF65-F5344CB8AC3E}">
        <p14:creationId xmlns:p14="http://schemas.microsoft.com/office/powerpoint/2010/main" val="1937065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attack</a:t>
            </a:r>
            <a:endParaRPr lang="en-US" dirty="0"/>
          </a:p>
        </p:txBody>
      </p:sp>
      <p:sp>
        <p:nvSpPr>
          <p:cNvPr id="3" name="Content Placeholder 2"/>
          <p:cNvSpPr>
            <a:spLocks noGrp="1"/>
          </p:cNvSpPr>
          <p:nvPr>
            <p:ph idx="1"/>
          </p:nvPr>
        </p:nvSpPr>
        <p:spPr/>
        <p:txBody>
          <a:bodyPr>
            <a:normAutofit lnSpcReduction="10000"/>
          </a:bodyPr>
          <a:lstStyle/>
          <a:p>
            <a:r>
              <a:rPr lang="en-US" dirty="0" smtClean="0"/>
              <a:t>Product search:</a:t>
            </a:r>
          </a:p>
          <a:p>
            <a:pPr lvl="1"/>
            <a:r>
              <a:rPr lang="mr-IN" dirty="0" smtClean="0"/>
              <a:t>…</a:t>
            </a:r>
            <a:r>
              <a:rPr lang="et-EE" dirty="0" err="1" smtClean="0"/>
              <a:t>b</a:t>
            </a:r>
            <a:r>
              <a:rPr lang="en-US" dirty="0" err="1" smtClean="0"/>
              <a:t>lah</a:t>
            </a:r>
            <a:r>
              <a:rPr lang="en-US" dirty="0" smtClean="0"/>
              <a:t>’ OR ‘1’=‘1</a:t>
            </a:r>
          </a:p>
          <a:p>
            <a:r>
              <a:rPr lang="en-US" altLang="x-none" sz="2400" dirty="0"/>
              <a:t>This input is put directly into the SQL statement within the Web application:</a:t>
            </a:r>
          </a:p>
          <a:p>
            <a:pPr lvl="1"/>
            <a:r>
              <a:rPr lang="en-US" altLang="x-none" sz="2000" dirty="0"/>
              <a:t>$query = </a:t>
            </a:r>
            <a:r>
              <a:rPr lang="ja-JP" altLang="en-US" sz="2000" dirty="0">
                <a:latin typeface="Arial" charset="0"/>
                <a:ea typeface="ＭＳ ゴシック" charset="-128"/>
              </a:rPr>
              <a:t>“</a:t>
            </a:r>
            <a:r>
              <a:rPr lang="en-US" altLang="ja-JP" sz="2000" dirty="0"/>
              <a:t>SELECT </a:t>
            </a:r>
            <a:r>
              <a:rPr lang="en-US" altLang="ja-JP" sz="2000" dirty="0" err="1"/>
              <a:t>prodinfo</a:t>
            </a:r>
            <a:r>
              <a:rPr lang="en-US" altLang="ja-JP" sz="2000" dirty="0"/>
              <a:t> FROM </a:t>
            </a:r>
            <a:r>
              <a:rPr lang="en-US" altLang="ja-JP" sz="2000" dirty="0" err="1"/>
              <a:t>prodtable</a:t>
            </a:r>
            <a:r>
              <a:rPr lang="en-US" altLang="ja-JP" sz="2000" dirty="0"/>
              <a:t> WHERE </a:t>
            </a:r>
            <a:r>
              <a:rPr lang="en-US" altLang="ja-JP" sz="2000" dirty="0" err="1"/>
              <a:t>prodname</a:t>
            </a:r>
            <a:r>
              <a:rPr lang="en-US" altLang="ja-JP" sz="2000" dirty="0"/>
              <a:t> = </a:t>
            </a:r>
            <a:r>
              <a:rPr lang="ja-JP" altLang="en-US" sz="2000" dirty="0">
                <a:latin typeface="Arial" charset="0"/>
                <a:ea typeface="ＭＳ ゴシック" charset="-128"/>
              </a:rPr>
              <a:t>‘”</a:t>
            </a:r>
            <a:r>
              <a:rPr lang="en-US" altLang="ja-JP" sz="2000" dirty="0"/>
              <a:t> . $_POST[</a:t>
            </a:r>
            <a:r>
              <a:rPr lang="ja-JP" altLang="en-US" sz="2000" dirty="0">
                <a:latin typeface="Arial" charset="0"/>
                <a:ea typeface="ＭＳ ゴシック" charset="-128"/>
              </a:rPr>
              <a:t>‘</a:t>
            </a:r>
            <a:r>
              <a:rPr lang="en-US" altLang="ja-JP" sz="2000" dirty="0" err="1"/>
              <a:t>prod_search</a:t>
            </a:r>
            <a:r>
              <a:rPr lang="ja-JP" altLang="en-US" sz="2000" dirty="0">
                <a:latin typeface="Arial" charset="0"/>
                <a:ea typeface="ＭＳ ゴシック" charset="-128"/>
              </a:rPr>
              <a:t>’</a:t>
            </a:r>
            <a:r>
              <a:rPr lang="en-US" altLang="ja-JP" sz="2000" dirty="0"/>
              <a:t>] . </a:t>
            </a:r>
            <a:r>
              <a:rPr lang="ja-JP" altLang="en-US" sz="2000" dirty="0">
                <a:latin typeface="Arial" charset="0"/>
                <a:ea typeface="ＭＳ ゴシック" charset="-128"/>
              </a:rPr>
              <a:t>“’”</a:t>
            </a:r>
            <a:r>
              <a:rPr lang="en-US" altLang="ja-JP" sz="2000" dirty="0"/>
              <a:t>;</a:t>
            </a:r>
          </a:p>
          <a:p>
            <a:r>
              <a:rPr lang="en-US" altLang="x-none" sz="2400" dirty="0"/>
              <a:t>Creates the following SQL:</a:t>
            </a:r>
          </a:p>
          <a:p>
            <a:pPr lvl="1"/>
            <a:r>
              <a:rPr lang="en-US" altLang="x-none" dirty="0"/>
              <a:t>SELECT </a:t>
            </a:r>
            <a:r>
              <a:rPr lang="en-US" altLang="x-none" dirty="0" err="1"/>
              <a:t>prodinfo</a:t>
            </a:r>
            <a:r>
              <a:rPr lang="en-US" altLang="x-none" dirty="0"/>
              <a:t> FROM </a:t>
            </a:r>
            <a:r>
              <a:rPr lang="en-US" altLang="x-none" dirty="0" err="1"/>
              <a:t>prodtable</a:t>
            </a:r>
            <a:r>
              <a:rPr lang="en-US" altLang="x-none" dirty="0"/>
              <a:t> WHERE </a:t>
            </a:r>
            <a:r>
              <a:rPr lang="en-US" altLang="x-none" dirty="0" err="1"/>
              <a:t>prodname</a:t>
            </a:r>
            <a:r>
              <a:rPr lang="en-US" altLang="x-none" dirty="0"/>
              <a:t> = </a:t>
            </a:r>
            <a:r>
              <a:rPr lang="ja-JP" altLang="en-US" dirty="0">
                <a:latin typeface="Arial" charset="0"/>
                <a:ea typeface="ＭＳ ゴシック" charset="-128"/>
              </a:rPr>
              <a:t>‘</a:t>
            </a:r>
            <a:r>
              <a:rPr lang="en-US" altLang="ja-JP" b="1" dirty="0"/>
              <a:t>blah</a:t>
            </a:r>
            <a:r>
              <a:rPr lang="ja-JP" altLang="en-US" b="1" dirty="0">
                <a:latin typeface="Arial" charset="0"/>
                <a:ea typeface="ＭＳ ゴシック" charset="-128"/>
              </a:rPr>
              <a:t>‘</a:t>
            </a:r>
            <a:r>
              <a:rPr lang="en-US" altLang="ja-JP" b="1" dirty="0"/>
              <a:t> OR </a:t>
            </a:r>
            <a:r>
              <a:rPr lang="ja-JP" altLang="en-US" b="1" dirty="0">
                <a:latin typeface="Arial" charset="0"/>
                <a:ea typeface="ＭＳ ゴシック" charset="-128"/>
              </a:rPr>
              <a:t>‘</a:t>
            </a:r>
            <a:r>
              <a:rPr lang="en-US" altLang="ja-JP" b="1" dirty="0"/>
              <a:t>x</a:t>
            </a:r>
            <a:r>
              <a:rPr lang="ja-JP" altLang="en-US" b="1" dirty="0">
                <a:latin typeface="Arial" charset="0"/>
                <a:ea typeface="ＭＳ ゴシック" charset="-128"/>
              </a:rPr>
              <a:t>’</a:t>
            </a:r>
            <a:r>
              <a:rPr lang="en-US" altLang="ja-JP" b="1" dirty="0"/>
              <a:t> = </a:t>
            </a:r>
            <a:r>
              <a:rPr lang="ja-JP" altLang="en-US" b="1" dirty="0">
                <a:latin typeface="Arial" charset="0"/>
                <a:ea typeface="ＭＳ ゴシック" charset="-128"/>
              </a:rPr>
              <a:t>‘</a:t>
            </a:r>
            <a:r>
              <a:rPr lang="en-US" altLang="ja-JP" b="1" dirty="0"/>
              <a:t>x</a:t>
            </a:r>
            <a:r>
              <a:rPr lang="ja-JP" altLang="en-US" dirty="0">
                <a:latin typeface="Arial" charset="0"/>
                <a:ea typeface="ＭＳ ゴシック" charset="-128"/>
              </a:rPr>
              <a:t>’</a:t>
            </a:r>
            <a:endParaRPr lang="en-US" altLang="ja-JP" dirty="0"/>
          </a:p>
          <a:p>
            <a:pPr lvl="1"/>
            <a:r>
              <a:rPr lang="en-US" altLang="x-none" sz="2000" dirty="0"/>
              <a:t>Attacker has now successfully caused the entire database to be returned.</a:t>
            </a:r>
            <a:endParaRPr lang="en-US" altLang="x-none" sz="2000" b="1"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a:p>
        </p:txBody>
      </p:sp>
    </p:spTree>
    <p:extLst>
      <p:ext uri="{BB962C8B-B14F-4D97-AF65-F5344CB8AC3E}">
        <p14:creationId xmlns:p14="http://schemas.microsoft.com/office/powerpoint/2010/main" val="409164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attack - malicious</a:t>
            </a:r>
            <a:endParaRPr lang="en-US" dirty="0"/>
          </a:p>
        </p:txBody>
      </p:sp>
      <p:sp>
        <p:nvSpPr>
          <p:cNvPr id="3" name="Content Placeholder 2"/>
          <p:cNvSpPr>
            <a:spLocks noGrp="1"/>
          </p:cNvSpPr>
          <p:nvPr>
            <p:ph idx="1"/>
          </p:nvPr>
        </p:nvSpPr>
        <p:spPr>
          <a:xfrm>
            <a:off x="1103312" y="2052918"/>
            <a:ext cx="10352964" cy="4195481"/>
          </a:xfrm>
        </p:spPr>
        <p:txBody>
          <a:bodyPr>
            <a:normAutofit fontScale="92500"/>
          </a:bodyPr>
          <a:lstStyle/>
          <a:p>
            <a:r>
              <a:rPr lang="en-US" altLang="x-none" sz="2400" dirty="0"/>
              <a:t>What if the attacker had instead entered:</a:t>
            </a:r>
          </a:p>
          <a:p>
            <a:pPr lvl="1"/>
            <a:r>
              <a:rPr lang="en-US" altLang="x-none" sz="2000" b="1" dirty="0"/>
              <a:t>blah</a:t>
            </a:r>
            <a:r>
              <a:rPr lang="ja-JP" altLang="en-US" sz="2000" b="1" dirty="0">
                <a:latin typeface="Arial" charset="0"/>
                <a:ea typeface="ＭＳ ゴシック" charset="-128"/>
              </a:rPr>
              <a:t>‘</a:t>
            </a:r>
            <a:r>
              <a:rPr lang="en-US" altLang="ja-JP" sz="2000" b="1" dirty="0"/>
              <a:t>; DROP TABLE </a:t>
            </a:r>
            <a:r>
              <a:rPr lang="en-US" altLang="ja-JP" sz="2000" b="1" dirty="0" err="1"/>
              <a:t>prodinfo</a:t>
            </a:r>
            <a:r>
              <a:rPr lang="en-US" altLang="ja-JP" sz="2000" b="1" dirty="0"/>
              <a:t>; --</a:t>
            </a:r>
          </a:p>
          <a:p>
            <a:r>
              <a:rPr lang="en-US" altLang="x-none" sz="2400" dirty="0"/>
              <a:t>Results in the following SQL:</a:t>
            </a:r>
          </a:p>
          <a:p>
            <a:pPr lvl="1"/>
            <a:r>
              <a:rPr lang="en-US" altLang="x-none" sz="1600" dirty="0"/>
              <a:t>SELECT </a:t>
            </a:r>
            <a:r>
              <a:rPr lang="en-US" altLang="x-none" sz="1600" dirty="0" err="1"/>
              <a:t>prodinfo</a:t>
            </a:r>
            <a:r>
              <a:rPr lang="en-US" altLang="x-none" sz="1600" dirty="0"/>
              <a:t> FROM </a:t>
            </a:r>
            <a:r>
              <a:rPr lang="en-US" altLang="x-none" sz="1600" dirty="0" err="1"/>
              <a:t>prodtable</a:t>
            </a:r>
            <a:r>
              <a:rPr lang="en-US" altLang="x-none" sz="1600" dirty="0"/>
              <a:t> WHERE </a:t>
            </a:r>
            <a:r>
              <a:rPr lang="en-US" altLang="x-none" sz="1600" dirty="0" err="1"/>
              <a:t>prodname</a:t>
            </a:r>
            <a:r>
              <a:rPr lang="en-US" altLang="x-none" sz="1600" dirty="0"/>
              <a:t> = </a:t>
            </a:r>
            <a:r>
              <a:rPr lang="ja-JP" altLang="en-US" sz="1600" dirty="0">
                <a:latin typeface="Arial" charset="0"/>
                <a:ea typeface="ＭＳ ゴシック" charset="-128"/>
              </a:rPr>
              <a:t>‘</a:t>
            </a:r>
            <a:r>
              <a:rPr lang="en-US" altLang="ja-JP" sz="1600" b="1" dirty="0"/>
              <a:t>blah</a:t>
            </a:r>
            <a:r>
              <a:rPr lang="ja-JP" altLang="en-US" sz="1600" b="1" dirty="0">
                <a:latin typeface="Arial" charset="0"/>
                <a:ea typeface="ＭＳ ゴシック" charset="-128"/>
              </a:rPr>
              <a:t>’</a:t>
            </a:r>
            <a:r>
              <a:rPr lang="en-US" altLang="ja-JP" sz="1600" b="1" dirty="0"/>
              <a:t>; DROP TABLE </a:t>
            </a:r>
            <a:r>
              <a:rPr lang="en-US" altLang="ja-JP" sz="1600" b="1" dirty="0" err="1"/>
              <a:t>prodinfo</a:t>
            </a:r>
            <a:r>
              <a:rPr lang="en-US" altLang="ja-JP" sz="1600" b="1" dirty="0"/>
              <a:t>; --</a:t>
            </a:r>
            <a:r>
              <a:rPr lang="ja-JP" altLang="en-US" sz="1600" dirty="0">
                <a:latin typeface="Arial" charset="0"/>
                <a:ea typeface="ＭＳ ゴシック" charset="-128"/>
              </a:rPr>
              <a:t>’</a:t>
            </a:r>
            <a:endParaRPr lang="en-US" altLang="ja-JP" sz="1600" dirty="0"/>
          </a:p>
          <a:p>
            <a:pPr lvl="1"/>
            <a:r>
              <a:rPr lang="en-US" altLang="x-none" dirty="0"/>
              <a:t>Note how comment (--) consumes the final quote</a:t>
            </a:r>
          </a:p>
          <a:p>
            <a:r>
              <a:rPr lang="en-US" altLang="x-none" sz="2400" dirty="0"/>
              <a:t>Causes the entire database to be deleted</a:t>
            </a:r>
          </a:p>
          <a:p>
            <a:pPr lvl="1"/>
            <a:r>
              <a:rPr lang="en-US" altLang="x-none" dirty="0"/>
              <a:t>Depends on knowledge of table name</a:t>
            </a:r>
          </a:p>
          <a:p>
            <a:pPr lvl="1"/>
            <a:r>
              <a:rPr lang="en-US" altLang="x-none" dirty="0"/>
              <a:t>This is sometimes exposed to the user in debug code called during a database error</a:t>
            </a:r>
          </a:p>
          <a:p>
            <a:pPr lvl="1"/>
            <a:r>
              <a:rPr lang="en-US" altLang="x-none" dirty="0"/>
              <a:t>Use non-obvious table names, and never expose them to user</a:t>
            </a:r>
          </a:p>
          <a:p>
            <a:r>
              <a:rPr lang="en-US" altLang="x-none" dirty="0"/>
              <a:t>Usually data destruction is not your worst fear, as there is low economic motivation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a:p>
        </p:txBody>
      </p:sp>
    </p:spTree>
    <p:extLst>
      <p:ext uri="{BB962C8B-B14F-4D97-AF65-F5344CB8AC3E}">
        <p14:creationId xmlns:p14="http://schemas.microsoft.com/office/powerpoint/2010/main" val="592861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 others</a:t>
            </a:r>
            <a:endParaRPr lang="en-US" dirty="0"/>
          </a:p>
        </p:txBody>
      </p:sp>
      <p:sp>
        <p:nvSpPr>
          <p:cNvPr id="3" name="Content Placeholder 2"/>
          <p:cNvSpPr>
            <a:spLocks noGrp="1"/>
          </p:cNvSpPr>
          <p:nvPr>
            <p:ph idx="1"/>
          </p:nvPr>
        </p:nvSpPr>
        <p:spPr/>
        <p:txBody>
          <a:bodyPr>
            <a:normAutofit fontScale="92500" lnSpcReduction="20000"/>
          </a:bodyPr>
          <a:lstStyle/>
          <a:p>
            <a:r>
              <a:rPr lang="en-US" altLang="x-none" sz="2800" dirty="0"/>
              <a:t>Using SQL injections, attackers can:</a:t>
            </a:r>
          </a:p>
          <a:p>
            <a:pPr lvl="1"/>
            <a:r>
              <a:rPr lang="en-US" altLang="x-none" sz="2400" dirty="0"/>
              <a:t>Add new data to the database</a:t>
            </a:r>
          </a:p>
          <a:p>
            <a:pPr lvl="2"/>
            <a:r>
              <a:rPr lang="en-US" altLang="x-none" sz="2400" dirty="0"/>
              <a:t>Could be embarrassing to find yourself selling politically incorrect items on an </a:t>
            </a:r>
            <a:r>
              <a:rPr lang="en-US" altLang="x-none" sz="2400" dirty="0" err="1"/>
              <a:t>eCommerce</a:t>
            </a:r>
            <a:r>
              <a:rPr lang="en-US" altLang="x-none" sz="2400" dirty="0"/>
              <a:t> site</a:t>
            </a:r>
          </a:p>
          <a:p>
            <a:pPr lvl="2"/>
            <a:r>
              <a:rPr lang="en-US" altLang="x-none" sz="2400" dirty="0"/>
              <a:t>Perform an INSERT in the injected SQL</a:t>
            </a:r>
          </a:p>
          <a:p>
            <a:pPr lvl="1"/>
            <a:r>
              <a:rPr lang="en-US" altLang="x-none" sz="2400" dirty="0"/>
              <a:t>Modify data currently in the database</a:t>
            </a:r>
          </a:p>
          <a:p>
            <a:pPr lvl="2"/>
            <a:r>
              <a:rPr lang="en-US" altLang="x-none" sz="2400" dirty="0"/>
              <a:t>Could be very costly to have an expensive item suddenly be deeply </a:t>
            </a:r>
            <a:r>
              <a:rPr lang="ja-JP" altLang="en-US" sz="2400" dirty="0">
                <a:latin typeface="Arial" charset="0"/>
                <a:ea typeface="ＭＳ ゴシック" charset="-128"/>
              </a:rPr>
              <a:t>‘</a:t>
            </a:r>
            <a:r>
              <a:rPr lang="en-US" altLang="ja-JP" sz="2400" dirty="0"/>
              <a:t>discounted</a:t>
            </a:r>
            <a:r>
              <a:rPr lang="ja-JP" altLang="en-US" sz="2400" dirty="0">
                <a:latin typeface="Arial" charset="0"/>
                <a:ea typeface="ＭＳ ゴシック" charset="-128"/>
              </a:rPr>
              <a:t>’</a:t>
            </a:r>
            <a:endParaRPr lang="en-US" altLang="ja-JP" sz="2400" dirty="0"/>
          </a:p>
          <a:p>
            <a:pPr lvl="2"/>
            <a:r>
              <a:rPr lang="en-US" altLang="x-none" sz="2400" dirty="0"/>
              <a:t>Perform an UPDATE in the injected SQL</a:t>
            </a:r>
          </a:p>
          <a:p>
            <a:pPr lvl="1"/>
            <a:r>
              <a:rPr lang="en-US" altLang="x-none" sz="2400" dirty="0"/>
              <a:t>Often can gain access to other user</a:t>
            </a:r>
            <a:r>
              <a:rPr lang="ja-JP" altLang="en-US" sz="2400" dirty="0">
                <a:latin typeface="Arial" charset="0"/>
                <a:ea typeface="ＭＳ ゴシック" charset="-128"/>
              </a:rPr>
              <a:t>’</a:t>
            </a:r>
            <a:r>
              <a:rPr lang="en-US" altLang="ja-JP" sz="2400" dirty="0"/>
              <a:t>s system capabilities by obtaining their password</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a:p>
        </p:txBody>
      </p:sp>
    </p:spTree>
    <p:extLst>
      <p:ext uri="{BB962C8B-B14F-4D97-AF65-F5344CB8AC3E}">
        <p14:creationId xmlns:p14="http://schemas.microsoft.com/office/powerpoint/2010/main" val="1597664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mr-IN" dirty="0" smtClean="0"/>
              <a:t>–</a:t>
            </a:r>
            <a:r>
              <a:rPr lang="en-US" dirty="0" smtClean="0"/>
              <a:t> injection routes</a:t>
            </a:r>
            <a:endParaRPr lang="en-US" dirty="0"/>
          </a:p>
        </p:txBody>
      </p:sp>
      <p:sp>
        <p:nvSpPr>
          <p:cNvPr id="3" name="Content Placeholder 2"/>
          <p:cNvSpPr>
            <a:spLocks noGrp="1"/>
          </p:cNvSpPr>
          <p:nvPr>
            <p:ph idx="1"/>
          </p:nvPr>
        </p:nvSpPr>
        <p:spPr/>
        <p:txBody>
          <a:bodyPr/>
          <a:lstStyle/>
          <a:p>
            <a:r>
              <a:rPr lang="en-US" dirty="0"/>
              <a:t>User input e.g., web forms via HTTP GET or </a:t>
            </a:r>
            <a:r>
              <a:rPr lang="en-US" dirty="0" smtClean="0"/>
              <a:t>POST</a:t>
            </a:r>
          </a:p>
          <a:p>
            <a:r>
              <a:rPr lang="en-US" dirty="0" smtClean="0"/>
              <a:t>Cookies </a:t>
            </a:r>
            <a:r>
              <a:rPr lang="en-US" dirty="0"/>
              <a:t>used by web apps to build </a:t>
            </a:r>
            <a:r>
              <a:rPr lang="en-US" dirty="0" smtClean="0"/>
              <a:t>queries</a:t>
            </a:r>
          </a:p>
          <a:p>
            <a:r>
              <a:rPr lang="en-US" dirty="0" smtClean="0"/>
              <a:t>Server </a:t>
            </a:r>
            <a:r>
              <a:rPr lang="en-US" dirty="0"/>
              <a:t>variables logged by web apps (e.g., http headers) </a:t>
            </a:r>
          </a:p>
          <a:p>
            <a:r>
              <a:rPr lang="en-US" dirty="0" smtClean="0"/>
              <a:t>In </a:t>
            </a:r>
            <a:r>
              <a:rPr lang="en-US" dirty="0"/>
              <a:t>so-called second-order injections the injection is separated from attack</a:t>
            </a:r>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a:p>
        </p:txBody>
      </p:sp>
      <p:sp>
        <p:nvSpPr>
          <p:cNvPr id="5" name="TextBox 4"/>
          <p:cNvSpPr txBox="1"/>
          <p:nvPr/>
        </p:nvSpPr>
        <p:spPr>
          <a:xfrm>
            <a:off x="1229710" y="4445876"/>
            <a:ext cx="10184524" cy="1754326"/>
          </a:xfrm>
          <a:prstGeom prst="rect">
            <a:avLst/>
          </a:prstGeom>
          <a:noFill/>
        </p:spPr>
        <p:txBody>
          <a:bodyPr wrap="square" rtlCol="0">
            <a:spAutoFit/>
          </a:bodyPr>
          <a:lstStyle/>
          <a:p>
            <a:r>
              <a:rPr lang="mr-IN" dirty="0" err="1"/>
              <a:t>Input</a:t>
            </a:r>
            <a:r>
              <a:rPr lang="mr-IN" dirty="0"/>
              <a:t>: </a:t>
            </a:r>
            <a:r>
              <a:rPr lang="mr-IN" dirty="0" err="1"/>
              <a:t>admin</a:t>
            </a:r>
            <a:r>
              <a:rPr lang="mr-IN" dirty="0"/>
              <a:t>’-- ===&gt; </a:t>
            </a:r>
            <a:r>
              <a:rPr lang="mr-IN" dirty="0" err="1"/>
              <a:t>admin</a:t>
            </a:r>
            <a:r>
              <a:rPr lang="mr-IN" dirty="0" smtClean="0"/>
              <a:t>\’</a:t>
            </a:r>
            <a:r>
              <a:rPr lang="en-US" dirty="0" smtClean="0"/>
              <a:t>—</a:t>
            </a:r>
            <a:endParaRPr lang="et-EE" dirty="0" smtClean="0"/>
          </a:p>
          <a:p>
            <a:endParaRPr lang="en-US" dirty="0" smtClean="0"/>
          </a:p>
          <a:p>
            <a:r>
              <a:rPr lang="en-US" dirty="0" err="1" smtClean="0"/>
              <a:t>queryString</a:t>
            </a:r>
            <a:r>
              <a:rPr lang="en-US" dirty="0" smtClean="0"/>
              <a:t> </a:t>
            </a:r>
            <a:r>
              <a:rPr lang="en-US" dirty="0"/>
              <a:t>= "UPDATE users SET pin=" + </a:t>
            </a:r>
            <a:r>
              <a:rPr lang="en-US" dirty="0" err="1"/>
              <a:t>newPin</a:t>
            </a:r>
            <a:r>
              <a:rPr lang="en-US" dirty="0"/>
              <a:t> + " WHERE </a:t>
            </a:r>
            <a:r>
              <a:rPr lang="en-US" dirty="0" err="1"/>
              <a:t>userName</a:t>
            </a:r>
            <a:r>
              <a:rPr lang="en-US" dirty="0"/>
              <a:t>=’" + </a:t>
            </a:r>
            <a:r>
              <a:rPr lang="en-US" dirty="0" err="1"/>
              <a:t>userName</a:t>
            </a:r>
            <a:r>
              <a:rPr lang="en-US" dirty="0"/>
              <a:t> + "’ AND pin=" + </a:t>
            </a:r>
            <a:r>
              <a:rPr lang="en-US" dirty="0" err="1"/>
              <a:t>oldPin</a:t>
            </a:r>
            <a:r>
              <a:rPr lang="en-US" dirty="0"/>
              <a:t>; </a:t>
            </a:r>
            <a:endParaRPr lang="en-US" dirty="0" smtClean="0"/>
          </a:p>
          <a:p>
            <a:endParaRPr lang="en-US" dirty="0"/>
          </a:p>
          <a:p>
            <a:r>
              <a:rPr lang="en-US" dirty="0" err="1" smtClean="0"/>
              <a:t>queryString</a:t>
            </a:r>
            <a:r>
              <a:rPr lang="en-US" dirty="0" smtClean="0"/>
              <a:t> </a:t>
            </a:r>
            <a:r>
              <a:rPr lang="en-US" dirty="0"/>
              <a:t>= “UPDATE users SET pin=’0’ WHERE </a:t>
            </a:r>
            <a:r>
              <a:rPr lang="en-US" dirty="0" err="1"/>
              <a:t>userName</a:t>
            </a:r>
            <a:r>
              <a:rPr lang="en-US" dirty="0"/>
              <a:t>= ’admin’--’ AND pin=1”;</a:t>
            </a:r>
          </a:p>
        </p:txBody>
      </p:sp>
    </p:spTree>
    <p:extLst>
      <p:ext uri="{BB962C8B-B14F-4D97-AF65-F5344CB8AC3E}">
        <p14:creationId xmlns:p14="http://schemas.microsoft.com/office/powerpoint/2010/main" val="1808296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8917</TotalTime>
  <Words>1217</Words>
  <Application>Microsoft Macintosh PowerPoint</Application>
  <PresentationFormat>Widescreen</PresentationFormat>
  <Paragraphs>156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Century Gothic</vt:lpstr>
      <vt:lpstr>Mangal</vt:lpstr>
      <vt:lpstr>ＭＳ ゴシック</vt:lpstr>
      <vt:lpstr>Wingdings</vt:lpstr>
      <vt:lpstr>Wingdings 3</vt:lpstr>
      <vt:lpstr>メイリオ</vt:lpstr>
      <vt:lpstr>Arial</vt:lpstr>
      <vt:lpstr>Ion</vt:lpstr>
      <vt:lpstr>Web Applications Security SQL</vt:lpstr>
      <vt:lpstr>TOP10 Web App Threats</vt:lpstr>
      <vt:lpstr>SQL - XKCD</vt:lpstr>
      <vt:lpstr>SQL</vt:lpstr>
      <vt:lpstr>SQL Injection attack</vt:lpstr>
      <vt:lpstr>SQL Injection attack</vt:lpstr>
      <vt:lpstr>SQL injection attack - malicious</vt:lpstr>
      <vt:lpstr>SQL Injection - others</vt:lpstr>
      <vt:lpstr>SQL – injection routes</vt:lpstr>
      <vt:lpstr>SQL – injection forms</vt:lpstr>
      <vt:lpstr>SQL injection - defence</vt:lpstr>
      <vt:lpstr>SQL injection - parametrization</vt:lpstr>
      <vt:lpstr>SQL – other defences</vt:lpstr>
      <vt:lpstr>SQL – more defenses</vt:lpstr>
      <vt:lpstr>SQL – more defenses</vt:lpstr>
      <vt:lpstr>SQL – more defenses</vt:lpstr>
      <vt:lpstr>SQL – access control in MySQL</vt:lpstr>
      <vt:lpstr>SQL - security</vt:lpstr>
      <vt:lpstr>SQL - demo</vt:lpstr>
      <vt:lpstr>SQL</vt:lpstr>
      <vt:lpstr>SQL</vt:lpstr>
      <vt:lpstr>SQL</vt:lpstr>
      <vt:lpstr>SQL</vt:lpstr>
      <vt:lpstr>SQL</vt:lpstr>
      <vt:lpstr>SQL</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80</cp:revision>
  <dcterms:created xsi:type="dcterms:W3CDTF">2015-10-15T12:35:18Z</dcterms:created>
  <dcterms:modified xsi:type="dcterms:W3CDTF">2017-10-13T10:05:17Z</dcterms:modified>
</cp:coreProperties>
</file>