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2" r:id="rId10"/>
    <p:sldId id="267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493418" cy="2387600"/>
          </a:xfrm>
        </p:spPr>
        <p:txBody>
          <a:bodyPr/>
          <a:lstStyle/>
          <a:p>
            <a:r>
              <a:rPr lang="et-EE" dirty="0" err="1"/>
              <a:t>Biomeetrilised</a:t>
            </a:r>
            <a:r>
              <a:rPr lang="et-EE" dirty="0"/>
              <a:t> lahendused ja võimalused tulevikus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46631" y="5642810"/>
            <a:ext cx="1668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altLang="et-EE" dirty="0"/>
              <a:t>Rein Süld</a:t>
            </a:r>
          </a:p>
          <a:p>
            <a:r>
              <a:rPr lang="et-EE" altLang="et-EE" dirty="0"/>
              <a:t>02.05.2018</a:t>
            </a:r>
          </a:p>
        </p:txBody>
      </p:sp>
    </p:spTree>
    <p:extLst>
      <p:ext uri="{BB962C8B-B14F-4D97-AF65-F5344CB8AC3E}">
        <p14:creationId xmlns:p14="http://schemas.microsoft.com/office/powerpoint/2010/main" val="1107661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10288587" cy="1478570"/>
          </a:xfrm>
        </p:spPr>
        <p:txBody>
          <a:bodyPr/>
          <a:lstStyle/>
          <a:p>
            <a:r>
              <a:rPr lang="et-EE" dirty="0"/>
              <a:t>Põhilised vale-arusaamad BIOMEETRIAST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Teise isiku </a:t>
            </a:r>
            <a:r>
              <a:rPr lang="et-EE" dirty="0" err="1"/>
              <a:t>biomeetria</a:t>
            </a:r>
            <a:r>
              <a:rPr lang="et-EE" dirty="0"/>
              <a:t> (näopilt, sõrmejälgede) vargus võimaldab neid kergesti kasutada identiteedipettuses (vt. </a:t>
            </a:r>
            <a:r>
              <a:rPr lang="et-EE" dirty="0" err="1"/>
              <a:t>liveness</a:t>
            </a:r>
            <a:r>
              <a:rPr lang="et-EE" dirty="0"/>
              <a:t> </a:t>
            </a:r>
            <a:r>
              <a:rPr lang="et-EE" dirty="0" err="1"/>
              <a:t>detection</a:t>
            </a:r>
            <a:r>
              <a:rPr lang="et-EE" dirty="0"/>
              <a:t>).</a:t>
            </a:r>
          </a:p>
          <a:p>
            <a:r>
              <a:rPr lang="et-EE" dirty="0"/>
              <a:t>Võrdluse jaoks on alati vaja algset hõivatud </a:t>
            </a:r>
            <a:r>
              <a:rPr lang="et-EE" dirty="0" err="1"/>
              <a:t>biomeetrilist</a:t>
            </a:r>
            <a:r>
              <a:rPr lang="et-EE" dirty="0"/>
              <a:t> kujutist. (Kõik võrdlusmootorid kasutavad tänapäeval tuletatud binaarseid malle, mitteoriginaalkujutisi).</a:t>
            </a:r>
          </a:p>
          <a:p>
            <a:r>
              <a:rPr lang="et-EE" dirty="0"/>
              <a:t>On ainult üks </a:t>
            </a:r>
            <a:r>
              <a:rPr lang="et-EE" dirty="0" err="1"/>
              <a:t>biomeetrilise</a:t>
            </a:r>
            <a:r>
              <a:rPr lang="et-EE" dirty="0"/>
              <a:t> süsteemi täpsust kirjeldav parameeter (vt. FAR, FRR, FRE).</a:t>
            </a:r>
          </a:p>
          <a:p>
            <a:r>
              <a:rPr lang="et-EE" dirty="0"/>
              <a:t>Halva kvaliteediga andmed on parem kui mitte midagi. See kehtib osaliselt ainult manuaalse võrdluse korral. Halva kvaliteediga </a:t>
            </a:r>
            <a:r>
              <a:rPr lang="et-EE" dirty="0" err="1"/>
              <a:t>biomeetria</a:t>
            </a:r>
            <a:r>
              <a:rPr lang="et-EE" dirty="0"/>
              <a:t> võib põhjustada </a:t>
            </a:r>
            <a:r>
              <a:rPr lang="et-EE" dirty="0" err="1"/>
              <a:t>biomeetrilise</a:t>
            </a:r>
            <a:r>
              <a:rPr lang="et-EE" dirty="0"/>
              <a:t> infosüsteemi </a:t>
            </a:r>
            <a:r>
              <a:rPr lang="et-EE" dirty="0" err="1"/>
              <a:t>FRR-i</a:t>
            </a:r>
            <a:r>
              <a:rPr lang="et-EE" dirty="0"/>
              <a:t> kasvu tuhandeid kordi. </a:t>
            </a:r>
          </a:p>
        </p:txBody>
      </p:sp>
    </p:spTree>
    <p:extLst>
      <p:ext uri="{BB962C8B-B14F-4D97-AF65-F5344CB8AC3E}">
        <p14:creationId xmlns:p14="http://schemas.microsoft.com/office/powerpoint/2010/main" val="310793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Tuleviku trendid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err="1"/>
              <a:t>Biomeetriliste</a:t>
            </a:r>
            <a:r>
              <a:rPr lang="et-EE" dirty="0"/>
              <a:t> algoritmide täpsus kasvab väga kiiresti, ca 10-20 korda kümne aasta jooksul. Samuti võrdluse kiirus.</a:t>
            </a:r>
          </a:p>
          <a:p>
            <a:r>
              <a:rPr lang="et-EE" dirty="0" err="1"/>
              <a:t>Mobiilstelefonide</a:t>
            </a:r>
            <a:r>
              <a:rPr lang="et-EE" dirty="0"/>
              <a:t>, mis kasutavad </a:t>
            </a:r>
            <a:r>
              <a:rPr lang="et-EE" dirty="0" err="1"/>
              <a:t>biomeetriat</a:t>
            </a:r>
            <a:r>
              <a:rPr lang="et-EE" dirty="0"/>
              <a:t>, osakaal läheneb mõne aastaga 90-95%-</a:t>
            </a:r>
            <a:r>
              <a:rPr lang="et-EE" dirty="0" err="1"/>
              <a:t>le</a:t>
            </a:r>
            <a:r>
              <a:rPr lang="et-EE" dirty="0"/>
              <a:t>.</a:t>
            </a:r>
          </a:p>
          <a:p>
            <a:r>
              <a:rPr lang="et-EE" dirty="0" err="1"/>
              <a:t>Biomeetriliste</a:t>
            </a:r>
            <a:r>
              <a:rPr lang="et-EE" dirty="0"/>
              <a:t> kontaktivabade pangakaartide läbimurre on mõne aasta kaugusel.</a:t>
            </a:r>
          </a:p>
          <a:p>
            <a:r>
              <a:rPr lang="et-EE" dirty="0"/>
              <a:t>Näokujutisel baseeruvad reisiterminalide </a:t>
            </a:r>
            <a:r>
              <a:rPr lang="et-EE" dirty="0" err="1"/>
              <a:t>biomeetrilised</a:t>
            </a:r>
            <a:r>
              <a:rPr lang="et-EE" dirty="0"/>
              <a:t> lahendused leiavad rakenduse väga kiiresti: abc-väravad, pagasi automaatne äraandmine, lennukile pääs näotuvastuse abil.</a:t>
            </a:r>
          </a:p>
          <a:p>
            <a:r>
              <a:rPr lang="et-EE" dirty="0" err="1"/>
              <a:t>Biometrilised</a:t>
            </a:r>
            <a:r>
              <a:rPr lang="et-EE" dirty="0"/>
              <a:t> ID kaardid. Muutuvad EL-is kohustuslikuks mõne aasta jooksul.</a:t>
            </a:r>
          </a:p>
          <a:p>
            <a:r>
              <a:rPr lang="et-EE" dirty="0"/>
              <a:t>Mobiilil baseeruvad </a:t>
            </a:r>
            <a:r>
              <a:rPr lang="et-EE" dirty="0" err="1"/>
              <a:t>biomeetrilised</a:t>
            </a:r>
            <a:r>
              <a:rPr lang="et-EE" dirty="0"/>
              <a:t> dokumendid – asendavad ID kaarti, juhilube ja tulevikus ka passi.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58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505" y="2504468"/>
            <a:ext cx="6364706" cy="1478570"/>
          </a:xfrm>
        </p:spPr>
        <p:txBody>
          <a:bodyPr>
            <a:normAutofit/>
          </a:bodyPr>
          <a:lstStyle/>
          <a:p>
            <a:r>
              <a:rPr lang="et-EE" dirty="0"/>
              <a:t>TÄNAN TÄHELEPANU EEST!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5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Mõisted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t-EE" dirty="0" err="1"/>
              <a:t>Biomeetria</a:t>
            </a:r>
            <a:r>
              <a:rPr lang="et-EE" dirty="0"/>
              <a:t> on isiku unikaalsete füüsiliste või </a:t>
            </a:r>
            <a:r>
              <a:rPr lang="et-EE" dirty="0" err="1"/>
              <a:t>käitumuslike</a:t>
            </a:r>
            <a:r>
              <a:rPr lang="et-EE" dirty="0"/>
              <a:t> tunnuste mõõtmine ja analüüs isiku identiteeti kontrollimiseks.</a:t>
            </a:r>
          </a:p>
          <a:p>
            <a:pPr>
              <a:defRPr/>
            </a:pPr>
            <a:r>
              <a:rPr lang="et-EE" dirty="0"/>
              <a:t>Mõned näited </a:t>
            </a:r>
            <a:r>
              <a:rPr lang="et-EE" dirty="0" err="1"/>
              <a:t>biomeetrilistest</a:t>
            </a:r>
            <a:r>
              <a:rPr lang="et-EE" dirty="0"/>
              <a:t> tunnustest: näopilt, sõrmejäljed, silma iiris, peopesa kujutis, hääl, DNA jpm.</a:t>
            </a:r>
          </a:p>
          <a:p>
            <a:pPr>
              <a:defRPr/>
            </a:pPr>
            <a:r>
              <a:rPr lang="et-EE" dirty="0" err="1"/>
              <a:t>Biomeetriline</a:t>
            </a:r>
            <a:r>
              <a:rPr lang="et-EE" dirty="0"/>
              <a:t> isikutuvastamine – isiku </a:t>
            </a:r>
            <a:r>
              <a:rPr lang="et-EE" dirty="0" err="1"/>
              <a:t>biomeetria</a:t>
            </a:r>
            <a:r>
              <a:rPr lang="et-EE" dirty="0"/>
              <a:t> võrdlus vastu kogu </a:t>
            </a:r>
            <a:r>
              <a:rPr lang="et-EE" dirty="0" err="1"/>
              <a:t>biomeetria</a:t>
            </a:r>
            <a:r>
              <a:rPr lang="et-EE" dirty="0"/>
              <a:t> andmebaasi(e).</a:t>
            </a:r>
          </a:p>
          <a:p>
            <a:pPr>
              <a:defRPr/>
            </a:pPr>
            <a:r>
              <a:rPr lang="et-EE" dirty="0" err="1"/>
              <a:t>Biomeetriline</a:t>
            </a:r>
            <a:r>
              <a:rPr lang="et-EE" dirty="0"/>
              <a:t> isikusamasuse kontroll – isiku </a:t>
            </a:r>
            <a:r>
              <a:rPr lang="et-EE" dirty="0" err="1"/>
              <a:t>biomeetria</a:t>
            </a:r>
            <a:r>
              <a:rPr lang="et-EE" dirty="0"/>
              <a:t> võrdlus vastu sama isiku eelnevalt hõivatud </a:t>
            </a:r>
            <a:r>
              <a:rPr lang="et-EE" dirty="0" err="1"/>
              <a:t>biomeetriat</a:t>
            </a:r>
            <a:r>
              <a:rPr lang="et-EE" dirty="0"/>
              <a:t>.</a:t>
            </a:r>
          </a:p>
          <a:p>
            <a:pPr>
              <a:defRPr/>
            </a:pPr>
            <a:r>
              <a:rPr lang="et-EE" dirty="0"/>
              <a:t>ABIS/AFIS – automaatne </a:t>
            </a:r>
            <a:r>
              <a:rPr lang="et-EE" dirty="0" err="1"/>
              <a:t>biomeetriline</a:t>
            </a:r>
            <a:r>
              <a:rPr lang="et-EE" dirty="0"/>
              <a:t>/sõrmejälje põhine isikutuvastussüsteem.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8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Miks kasutatakse </a:t>
            </a:r>
            <a:r>
              <a:rPr lang="et-EE" dirty="0" err="1"/>
              <a:t>biomeetriat</a:t>
            </a:r>
            <a:r>
              <a:rPr lang="et-EE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t-EE" dirty="0" err="1"/>
              <a:t>Biomeetrial</a:t>
            </a:r>
            <a:r>
              <a:rPr lang="et-EE" dirty="0"/>
              <a:t> põhinevad lahendused on tänapäevaks saavutanud sellise kiiruse, täpsuse ja usaldusväärsuse võrreldes inimese poolt läbi viidava isikutuvastamise või isikusamasuse kontrolliga, et neid eelistatakse kõigis kasutusvaldkondades.</a:t>
            </a:r>
          </a:p>
          <a:p>
            <a:pPr>
              <a:defRPr/>
            </a:pPr>
            <a:r>
              <a:rPr lang="et-EE" dirty="0"/>
              <a:t>Aastaks 2009 saavutasid sõrmejäljepõhised tuvastussüsteemid suurema täpsuse kui </a:t>
            </a:r>
            <a:r>
              <a:rPr lang="et-EE" dirty="0" err="1"/>
              <a:t>ülikogenud</a:t>
            </a:r>
            <a:r>
              <a:rPr lang="et-EE" dirty="0"/>
              <a:t> sõrmejälgede kohtueksperdid. </a:t>
            </a:r>
          </a:p>
          <a:p>
            <a:pPr>
              <a:defRPr/>
            </a:pPr>
            <a:r>
              <a:rPr lang="et-EE" dirty="0"/>
              <a:t>Isikutuvastamist vastu suuri, sadu miljoneid isikuid sisaldavaid andmebaase ei ole võimalik põhimõtteliselt läbi viia manuaalselt tänu ülisuurele aja- ja ressursikulule, samas kui tänapäevased </a:t>
            </a:r>
            <a:r>
              <a:rPr lang="et-EE" dirty="0" err="1"/>
              <a:t>biomeetria</a:t>
            </a:r>
            <a:r>
              <a:rPr lang="et-EE" dirty="0"/>
              <a:t> lahendused  suudavad seda teha sekundi jooksul.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5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Biomeetria</a:t>
            </a:r>
            <a:r>
              <a:rPr lang="et-EE" dirty="0"/>
              <a:t> areng maailmas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168272" cy="376630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t-EE" dirty="0" err="1"/>
              <a:t>Biomeetriliste</a:t>
            </a:r>
            <a:r>
              <a:rPr lang="et-EE" dirty="0"/>
              <a:t> isikutuvastuse ja isikusamasuse tehnoloogiate kasutamine maailmas on viimasel kolmel-neljal aastal kasvanud plahvatuslikult.</a:t>
            </a:r>
          </a:p>
          <a:p>
            <a:pPr>
              <a:defRPr/>
            </a:pPr>
            <a:r>
              <a:rPr lang="et-EE" dirty="0" err="1"/>
              <a:t>Biomeetrilise</a:t>
            </a:r>
            <a:r>
              <a:rPr lang="et-EE" dirty="0"/>
              <a:t> isikutuvastuse täpsus, kiirus ja usaldusväärsus ületab mitmete modaalsuste korral (sõrmejäljed, iiris) 2-3 suurusjärgu võrra inimese poolt läbiviidava kontrolli oma, mis baseerub visuaalsel (näo)tuvastusel ja biograafiliste andmete võrdlusel.</a:t>
            </a:r>
          </a:p>
          <a:p>
            <a:pPr>
              <a:defRPr/>
            </a:pPr>
            <a:r>
              <a:rPr lang="et-EE" dirty="0"/>
              <a:t>2020 aastaks on </a:t>
            </a:r>
            <a:r>
              <a:rPr lang="et-EE" dirty="0" err="1"/>
              <a:t>biomeetria</a:t>
            </a:r>
            <a:r>
              <a:rPr lang="et-EE" dirty="0"/>
              <a:t> funktsionaalsus standardne 3 miljardil iga aastaselt müüdavatel mobiilsetel seadmetel, kattes 89% mobiilsetest seadmetest (</a:t>
            </a:r>
            <a:r>
              <a:rPr lang="et-EE" dirty="0" err="1"/>
              <a:t>ref</a:t>
            </a:r>
            <a:r>
              <a:rPr lang="et-EE" dirty="0"/>
              <a:t>: </a:t>
            </a:r>
            <a:r>
              <a:rPr lang="et-EE" dirty="0" err="1"/>
              <a:t>Aquity</a:t>
            </a:r>
            <a:r>
              <a:rPr lang="et-EE" dirty="0"/>
              <a:t>).</a:t>
            </a:r>
          </a:p>
          <a:p>
            <a:pPr>
              <a:defRPr/>
            </a:pPr>
            <a:r>
              <a:rPr lang="et-EE" dirty="0"/>
              <a:t>2020: </a:t>
            </a:r>
            <a:r>
              <a:rPr lang="et-EE" dirty="0" err="1"/>
              <a:t>biomeetriliste</a:t>
            </a:r>
            <a:r>
              <a:rPr lang="et-EE" dirty="0"/>
              <a:t> rakendusi laetakse alla aastas 5,5 miljardit ja transaktsioone, mis vajavad </a:t>
            </a:r>
            <a:r>
              <a:rPr lang="et-EE" dirty="0" err="1"/>
              <a:t>biomeetrilist</a:t>
            </a:r>
            <a:r>
              <a:rPr lang="et-EE" dirty="0"/>
              <a:t> autentimist, sooritatakse 800 miljardit aastas (</a:t>
            </a:r>
            <a:r>
              <a:rPr lang="et-EE" dirty="0" err="1"/>
              <a:t>ref</a:t>
            </a:r>
            <a:r>
              <a:rPr lang="et-EE" dirty="0"/>
              <a:t>: </a:t>
            </a:r>
            <a:r>
              <a:rPr lang="et-EE" dirty="0" err="1"/>
              <a:t>Aquity</a:t>
            </a:r>
            <a:r>
              <a:rPr lang="et-EE" dirty="0"/>
              <a:t>).</a:t>
            </a:r>
          </a:p>
          <a:p>
            <a:pPr>
              <a:defRPr/>
            </a:pPr>
            <a:r>
              <a:rPr lang="et-EE" dirty="0"/>
              <a:t>EU piiride ületusel läbiviidav isikusamasuse kontroll viiakse üle </a:t>
            </a:r>
            <a:r>
              <a:rPr lang="et-EE" dirty="0" err="1"/>
              <a:t>biomeetria</a:t>
            </a:r>
            <a:r>
              <a:rPr lang="et-EE" dirty="0"/>
              <a:t> põhiseks ja 2020-ks hõivatakse ja tuvastatakse vastu andmebaase </a:t>
            </a:r>
            <a:r>
              <a:rPr lang="et-EE" dirty="0" err="1"/>
              <a:t>biomeetria</a:t>
            </a:r>
            <a:r>
              <a:rPr lang="et-EE" dirty="0"/>
              <a:t> ka kolmandate riikide kodanike korral sõltumata </a:t>
            </a:r>
            <a:r>
              <a:rPr lang="et-EE" dirty="0" err="1"/>
              <a:t>biomeetrilistest</a:t>
            </a:r>
            <a:r>
              <a:rPr lang="et-EE" dirty="0"/>
              <a:t> dokumentide olemasolust.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4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Biomeetria</a:t>
            </a:r>
            <a:r>
              <a:rPr lang="en-US" dirty="0"/>
              <a:t> </a:t>
            </a:r>
            <a:r>
              <a:rPr lang="en-US" dirty="0" err="1"/>
              <a:t>lahenduste</a:t>
            </a:r>
            <a:r>
              <a:rPr lang="en-US" dirty="0"/>
              <a:t> </a:t>
            </a:r>
            <a:r>
              <a:rPr lang="en-US" dirty="0" err="1"/>
              <a:t>trendid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33" y="2328732"/>
            <a:ext cx="3894700" cy="323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468" y="2337720"/>
            <a:ext cx="3925888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356" y="2328732"/>
            <a:ext cx="3919538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77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147" y="618518"/>
            <a:ext cx="11093115" cy="1478570"/>
          </a:xfrm>
        </p:spPr>
        <p:txBody>
          <a:bodyPr/>
          <a:lstStyle/>
          <a:p>
            <a:r>
              <a:rPr lang="et-EE" dirty="0"/>
              <a:t>Automaatsed </a:t>
            </a:r>
            <a:r>
              <a:rPr lang="et-EE" dirty="0" err="1"/>
              <a:t>biomeetrilised</a:t>
            </a:r>
            <a:r>
              <a:rPr lang="et-EE" dirty="0"/>
              <a:t> infosüsteemid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Automaatsete tsentraliseeritud </a:t>
            </a:r>
            <a:r>
              <a:rPr lang="et-EE" dirty="0" err="1"/>
              <a:t>biomeetriliste</a:t>
            </a:r>
            <a:r>
              <a:rPr lang="et-EE" dirty="0"/>
              <a:t> infosüsteemide loomise eesmärgiks on pakkuda isikusamasuse (1:1 võrdlus) ja isiku identifitseerimise (1:N võrdlus) teenust, luues keskse </a:t>
            </a:r>
            <a:r>
              <a:rPr lang="et-EE" dirty="0" err="1"/>
              <a:t>biomeetrilise</a:t>
            </a:r>
            <a:r>
              <a:rPr lang="et-EE" dirty="0"/>
              <a:t> andmebaasi ja võrdlusmootori. </a:t>
            </a:r>
          </a:p>
          <a:p>
            <a:r>
              <a:rPr lang="et-EE" dirty="0"/>
              <a:t>Kõige tuntum ja suurim </a:t>
            </a:r>
            <a:r>
              <a:rPr lang="et-EE" dirty="0" err="1"/>
              <a:t>üldriiklik</a:t>
            </a:r>
            <a:r>
              <a:rPr lang="et-EE" dirty="0"/>
              <a:t> </a:t>
            </a:r>
            <a:r>
              <a:rPr lang="et-EE" dirty="0" err="1"/>
              <a:t>biomeetriline</a:t>
            </a:r>
            <a:r>
              <a:rPr lang="et-EE" dirty="0"/>
              <a:t> infosüsteem – AADHAAR Indias. Sisaldab näokujutist, iirise kujutist ja sõrmejälgi rohkem kui 1 miljardi inimese kohta.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5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TERMINOLoogia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FER (FTE) – </a:t>
            </a:r>
            <a:r>
              <a:rPr lang="en-US" dirty="0"/>
              <a:t>The failure to enroll rate is percentage of the persons which fails to complete enrollment for some biometric modality</a:t>
            </a:r>
            <a:r>
              <a:rPr lang="et-EE" dirty="0"/>
              <a:t>.</a:t>
            </a:r>
          </a:p>
          <a:p>
            <a:r>
              <a:rPr lang="et-EE" dirty="0"/>
              <a:t>FAR - </a:t>
            </a:r>
            <a:r>
              <a:rPr lang="en-US" dirty="0"/>
              <a:t>The false acceptance rate</a:t>
            </a:r>
            <a:r>
              <a:rPr lang="et-EE" dirty="0"/>
              <a:t> </a:t>
            </a:r>
            <a:r>
              <a:rPr lang="en-US" dirty="0"/>
              <a:t>is the measure of the likelihood that the biometric system will incorrectly identify</a:t>
            </a:r>
            <a:r>
              <a:rPr lang="et-EE" dirty="0"/>
              <a:t> </a:t>
            </a:r>
            <a:r>
              <a:rPr lang="en-US" dirty="0"/>
              <a:t>person</a:t>
            </a:r>
            <a:r>
              <a:rPr lang="et-EE" dirty="0"/>
              <a:t>.</a:t>
            </a:r>
            <a:endParaRPr lang="en-US" dirty="0"/>
          </a:p>
          <a:p>
            <a:r>
              <a:rPr lang="et-EE" dirty="0"/>
              <a:t>FRR - </a:t>
            </a:r>
            <a:r>
              <a:rPr lang="en-US" dirty="0"/>
              <a:t>The false rejection rate</a:t>
            </a:r>
            <a:r>
              <a:rPr lang="et-EE" dirty="0"/>
              <a:t> </a:t>
            </a:r>
            <a:r>
              <a:rPr lang="en-US" dirty="0"/>
              <a:t>is the measure of the likelihood that the biometric system will incorrectly reject right person</a:t>
            </a:r>
            <a:r>
              <a:rPr lang="et-EE" dirty="0"/>
              <a:t>.</a:t>
            </a:r>
          </a:p>
          <a:p>
            <a:r>
              <a:rPr lang="et-EE" dirty="0"/>
              <a:t>EER - T</a:t>
            </a:r>
            <a:r>
              <a:rPr lang="en-US" dirty="0"/>
              <a:t>he threshold values for </a:t>
            </a:r>
            <a:r>
              <a:rPr lang="et-EE" dirty="0"/>
              <a:t>FAR</a:t>
            </a:r>
            <a:r>
              <a:rPr lang="en-US" dirty="0"/>
              <a:t> and </a:t>
            </a:r>
            <a:r>
              <a:rPr lang="et-EE" dirty="0"/>
              <a:t>FRR</a:t>
            </a:r>
            <a:r>
              <a:rPr lang="en-US" dirty="0"/>
              <a:t> and when the rates are equal, the common value is referred to as the equal error rate.</a:t>
            </a:r>
            <a:endParaRPr lang="et-EE" dirty="0"/>
          </a:p>
          <a:p>
            <a:r>
              <a:rPr lang="et-EE" dirty="0"/>
              <a:t>AFIS/ABIS - </a:t>
            </a:r>
            <a:r>
              <a:rPr lang="en-US" dirty="0"/>
              <a:t>Automated Fingerprint/Biometrics Identification System</a:t>
            </a:r>
            <a:r>
              <a:rPr lang="et-EE" dirty="0"/>
              <a:t>. </a:t>
            </a:r>
            <a:r>
              <a:rPr lang="en-US" dirty="0"/>
              <a:t>Used</a:t>
            </a:r>
            <a:r>
              <a:rPr lang="et-EE" dirty="0"/>
              <a:t> </a:t>
            </a:r>
            <a:r>
              <a:rPr lang="en-US" dirty="0"/>
              <a:t>for 1:N biometrics matching, also provides </a:t>
            </a:r>
            <a:r>
              <a:rPr lang="et-EE" dirty="0"/>
              <a:t>1:1 </a:t>
            </a:r>
            <a:r>
              <a:rPr lang="en-US" dirty="0"/>
              <a:t>matching</a:t>
            </a:r>
            <a:r>
              <a:rPr lang="et-EE" dirty="0"/>
              <a:t> </a:t>
            </a:r>
            <a:r>
              <a:rPr lang="en-US" dirty="0"/>
              <a:t>services</a:t>
            </a:r>
            <a:r>
              <a:rPr lang="et-EE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0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ERINEVAD MODAALSUSED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148" y="1744578"/>
            <a:ext cx="10972799" cy="4656221"/>
          </a:xfrm>
        </p:spPr>
        <p:txBody>
          <a:bodyPr>
            <a:normAutofit fontScale="77500" lnSpcReduction="20000"/>
          </a:bodyPr>
          <a:lstStyle/>
          <a:p>
            <a:r>
              <a:rPr lang="et-EE" dirty="0"/>
              <a:t>Erinevad </a:t>
            </a:r>
            <a:r>
              <a:rPr lang="et-EE" dirty="0" err="1"/>
              <a:t>biomeetrilised</a:t>
            </a:r>
            <a:r>
              <a:rPr lang="et-EE" dirty="0"/>
              <a:t> modaalsused omavad erinevaid FER väärtusi sõltuvalt regionaalsetest, etnilistest ja sotsiaalsetest omapäradest:</a:t>
            </a:r>
          </a:p>
          <a:p>
            <a:pPr lvl="1"/>
            <a:r>
              <a:rPr lang="et-EE" dirty="0"/>
              <a:t>Nägu&lt;&lt; 1%</a:t>
            </a:r>
          </a:p>
          <a:p>
            <a:pPr lvl="1"/>
            <a:r>
              <a:rPr lang="et-EE" dirty="0"/>
              <a:t>Sõrmejäljed &lt; 5% (India </a:t>
            </a:r>
            <a:r>
              <a:rPr lang="en-US" dirty="0"/>
              <a:t>≈</a:t>
            </a:r>
            <a:r>
              <a:rPr lang="et-EE" dirty="0"/>
              <a:t> 15%)</a:t>
            </a:r>
          </a:p>
          <a:p>
            <a:pPr lvl="1"/>
            <a:r>
              <a:rPr lang="en-US" dirty="0"/>
              <a:t>I</a:t>
            </a:r>
            <a:r>
              <a:rPr lang="et-EE" dirty="0"/>
              <a:t>i</a:t>
            </a:r>
            <a:r>
              <a:rPr lang="en-US" dirty="0" err="1"/>
              <a:t>ris</a:t>
            </a:r>
            <a:r>
              <a:rPr lang="et-EE" dirty="0"/>
              <a:t> &lt; 5% (&gt; mõnedes Aasia etnilistes gruppides)</a:t>
            </a:r>
          </a:p>
          <a:p>
            <a:r>
              <a:rPr lang="et-EE" dirty="0"/>
              <a:t>Erinevad </a:t>
            </a:r>
            <a:r>
              <a:rPr lang="et-EE" dirty="0" err="1"/>
              <a:t>biomeetrilised</a:t>
            </a:r>
            <a:r>
              <a:rPr lang="et-EE" dirty="0"/>
              <a:t> modaalsused omavad väga erinevaid</a:t>
            </a:r>
            <a:r>
              <a:rPr lang="en-US" dirty="0"/>
              <a:t> FAR/FRR v</a:t>
            </a:r>
            <a:r>
              <a:rPr lang="et-EE" dirty="0" err="1"/>
              <a:t>äärtuseid</a:t>
            </a:r>
            <a:r>
              <a:rPr lang="en-US" dirty="0"/>
              <a:t>:</a:t>
            </a:r>
          </a:p>
          <a:p>
            <a:pPr lvl="1"/>
            <a:r>
              <a:rPr lang="et-EE" dirty="0"/>
              <a:t>Nägu </a:t>
            </a:r>
            <a:r>
              <a:rPr lang="en-US" dirty="0"/>
              <a:t>≈ 0,1% FAR, 5 % FRR</a:t>
            </a:r>
          </a:p>
          <a:p>
            <a:pPr lvl="1"/>
            <a:r>
              <a:rPr lang="et-EE" dirty="0"/>
              <a:t>Sõrmejäljed </a:t>
            </a:r>
            <a:r>
              <a:rPr lang="en-US" dirty="0"/>
              <a:t>≈ 0,01%  FAR, 0,5% FRR</a:t>
            </a:r>
          </a:p>
          <a:p>
            <a:pPr lvl="1"/>
            <a:r>
              <a:rPr lang="en-US" dirty="0"/>
              <a:t>I</a:t>
            </a:r>
            <a:r>
              <a:rPr lang="et-EE" dirty="0"/>
              <a:t>i</a:t>
            </a:r>
            <a:r>
              <a:rPr lang="en-US" dirty="0" err="1"/>
              <a:t>ris</a:t>
            </a:r>
            <a:r>
              <a:rPr lang="en-US" dirty="0"/>
              <a:t> ≈ 0,01 – 0,0001% (dual Iris) FAR and FRR</a:t>
            </a:r>
          </a:p>
          <a:p>
            <a:r>
              <a:rPr lang="et-EE" dirty="0"/>
              <a:t>Äärmiselt oluline on hõivatud </a:t>
            </a:r>
            <a:r>
              <a:rPr lang="et-EE" dirty="0" err="1"/>
              <a:t>biomeetria</a:t>
            </a:r>
            <a:r>
              <a:rPr lang="et-EE" dirty="0"/>
              <a:t> kvaliteet</a:t>
            </a:r>
            <a:r>
              <a:rPr lang="en-US" dirty="0"/>
              <a:t> ≈ 30-</a:t>
            </a:r>
            <a:r>
              <a:rPr lang="et-EE" dirty="0"/>
              <a:t>6</a:t>
            </a:r>
            <a:r>
              <a:rPr lang="en-US" dirty="0"/>
              <a:t>0% </a:t>
            </a:r>
            <a:r>
              <a:rPr lang="en-US" dirty="0" err="1"/>
              <a:t>biometri</a:t>
            </a:r>
            <a:r>
              <a:rPr lang="et-EE" dirty="0" err="1"/>
              <a:t>liseid</a:t>
            </a:r>
            <a:r>
              <a:rPr lang="et-EE" dirty="0"/>
              <a:t> andmeid andmebaasides on tavaliselt halva kvaliteediga ja seetõttu on reaalne </a:t>
            </a:r>
            <a:r>
              <a:rPr lang="en-US" dirty="0"/>
              <a:t>FAR/FRR </a:t>
            </a:r>
            <a:r>
              <a:rPr lang="et-EE" dirty="0"/>
              <a:t>väga erinev</a:t>
            </a:r>
            <a:r>
              <a:rPr lang="en-US" dirty="0"/>
              <a:t>.</a:t>
            </a:r>
          </a:p>
          <a:p>
            <a:r>
              <a:rPr lang="en-US" dirty="0"/>
              <a:t>1:1 </a:t>
            </a:r>
            <a:r>
              <a:rPr lang="et-EE" dirty="0"/>
              <a:t>on alati täpsem kui </a:t>
            </a:r>
            <a:r>
              <a:rPr lang="en-US" dirty="0"/>
              <a:t>1:N </a:t>
            </a:r>
            <a:r>
              <a:rPr lang="et-EE" dirty="0"/>
              <a:t>võrdlus näo või </a:t>
            </a:r>
            <a:r>
              <a:rPr lang="en-US" dirty="0"/>
              <a:t>1</a:t>
            </a:r>
            <a:r>
              <a:rPr lang="et-EE" dirty="0"/>
              <a:t>-</a:t>
            </a:r>
            <a:r>
              <a:rPr lang="en-US" dirty="0"/>
              <a:t>2 </a:t>
            </a:r>
            <a:r>
              <a:rPr lang="et-EE" dirty="0"/>
              <a:t>sõrmejälje korral.</a:t>
            </a:r>
            <a:endParaRPr lang="en-US" dirty="0"/>
          </a:p>
          <a:p>
            <a:r>
              <a:rPr lang="en-US" dirty="0" err="1"/>
              <a:t>Multimoda</a:t>
            </a:r>
            <a:r>
              <a:rPr lang="et-EE" dirty="0"/>
              <a:t>a</a:t>
            </a:r>
            <a:r>
              <a:rPr lang="en-US" dirty="0"/>
              <a:t>l</a:t>
            </a:r>
            <a:r>
              <a:rPr lang="et-EE" dirty="0" err="1"/>
              <a:t>ne</a:t>
            </a:r>
            <a:r>
              <a:rPr lang="et-EE" dirty="0"/>
              <a:t> võrdlus </a:t>
            </a:r>
            <a:r>
              <a:rPr lang="en-US" dirty="0"/>
              <a:t> (&gt;4 </a:t>
            </a:r>
            <a:r>
              <a:rPr lang="et-EE" dirty="0"/>
              <a:t>sõrmejälge</a:t>
            </a:r>
            <a:r>
              <a:rPr lang="en-US" dirty="0"/>
              <a:t> </a:t>
            </a:r>
            <a:r>
              <a:rPr lang="en-US" dirty="0" err="1"/>
              <a:t>plu</a:t>
            </a:r>
            <a:r>
              <a:rPr lang="et-EE" dirty="0"/>
              <a:t>s</a:t>
            </a:r>
            <a:r>
              <a:rPr lang="en-US" dirty="0"/>
              <a:t>s </a:t>
            </a:r>
            <a:r>
              <a:rPr lang="et-EE" dirty="0"/>
              <a:t>i</a:t>
            </a:r>
            <a:r>
              <a:rPr lang="en-US" dirty="0"/>
              <a:t>iris) </a:t>
            </a:r>
            <a:r>
              <a:rPr lang="et-EE" dirty="0"/>
              <a:t>võimaldab saavutada</a:t>
            </a:r>
            <a:r>
              <a:rPr lang="en-US" dirty="0"/>
              <a:t> </a:t>
            </a:r>
            <a:r>
              <a:rPr lang="et-EE" dirty="0"/>
              <a:t>FRR alla </a:t>
            </a:r>
            <a:r>
              <a:rPr lang="et-EE"/>
              <a:t>10</a:t>
            </a:r>
            <a:r>
              <a:rPr lang="et-EE" baseline="30000"/>
              <a:t>-7</a:t>
            </a:r>
            <a:r>
              <a:rPr lang="et-EE"/>
              <a:t> ja FAR alla </a:t>
            </a:r>
            <a:r>
              <a:rPr lang="et-EE" dirty="0"/>
              <a:t>10</a:t>
            </a:r>
            <a:r>
              <a:rPr lang="et-EE" baseline="30000" dirty="0"/>
              <a:t>-6</a:t>
            </a:r>
            <a:r>
              <a:rPr lang="et-EE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8740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Biomeetriliste</a:t>
            </a:r>
            <a:r>
              <a:rPr lang="et-EE" dirty="0"/>
              <a:t> lahendustega seonduvad riskid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084" y="2249487"/>
            <a:ext cx="10253327" cy="3838492"/>
          </a:xfrm>
        </p:spPr>
        <p:txBody>
          <a:bodyPr>
            <a:normAutofit fontScale="85000" lnSpcReduction="10000"/>
          </a:bodyPr>
          <a:lstStyle/>
          <a:p>
            <a:r>
              <a:rPr lang="et-EE" dirty="0" err="1"/>
              <a:t>Biomeetrilised</a:t>
            </a:r>
            <a:r>
              <a:rPr lang="et-EE" dirty="0"/>
              <a:t> andmekogud. Tavapraktika on luua andmebaasid, mis sisaldavad nii </a:t>
            </a:r>
            <a:r>
              <a:rPr lang="et-EE" dirty="0" err="1"/>
              <a:t>biomeetrilisi</a:t>
            </a:r>
            <a:r>
              <a:rPr lang="et-EE" dirty="0"/>
              <a:t> ja biograafilisi andmeid. Andmelekete korral saadakse isiku(te) andmed tervikuna valdusse.</a:t>
            </a:r>
          </a:p>
          <a:p>
            <a:r>
              <a:rPr lang="et-EE" dirty="0" err="1"/>
              <a:t>Biomeetriliste</a:t>
            </a:r>
            <a:r>
              <a:rPr lang="et-EE" dirty="0"/>
              <a:t> modaalsuste võrdluse lõplik täpsus ja andmebaasi suurus.</a:t>
            </a:r>
          </a:p>
          <a:p>
            <a:r>
              <a:rPr lang="et-EE" dirty="0" err="1"/>
              <a:t>Biomeetriliste</a:t>
            </a:r>
            <a:r>
              <a:rPr lang="et-EE" dirty="0"/>
              <a:t> andmete manipuleerimine (näit. </a:t>
            </a:r>
            <a:r>
              <a:rPr lang="et-EE" dirty="0" err="1"/>
              <a:t>morphing</a:t>
            </a:r>
            <a:r>
              <a:rPr lang="et-EE" dirty="0"/>
              <a:t>).</a:t>
            </a:r>
          </a:p>
          <a:p>
            <a:r>
              <a:rPr lang="et-EE" dirty="0"/>
              <a:t>Mittekvaliteetne hõivatud </a:t>
            </a:r>
            <a:r>
              <a:rPr lang="et-EE" dirty="0" err="1"/>
              <a:t>biomeetria</a:t>
            </a:r>
            <a:r>
              <a:rPr lang="et-EE" dirty="0"/>
              <a:t>.</a:t>
            </a:r>
          </a:p>
          <a:p>
            <a:r>
              <a:rPr lang="et-EE" dirty="0"/>
              <a:t>Presentatsiooni tüüpi ründed – suurte ja avatud </a:t>
            </a:r>
            <a:r>
              <a:rPr lang="et-EE" dirty="0" err="1"/>
              <a:t>biomeetriliste</a:t>
            </a:r>
            <a:r>
              <a:rPr lang="et-EE" dirty="0"/>
              <a:t> infosüsteemide korral on sagedasti puudu kaitse </a:t>
            </a:r>
            <a:r>
              <a:rPr lang="et-EE" dirty="0" err="1"/>
              <a:t>biomeetrilise</a:t>
            </a:r>
            <a:r>
              <a:rPr lang="et-EE" dirty="0"/>
              <a:t> hõive autentsuse ja kordusrünnaku vältimise osas.</a:t>
            </a:r>
          </a:p>
          <a:p>
            <a:r>
              <a:rPr lang="et-EE" dirty="0" err="1"/>
              <a:t>Liveness</a:t>
            </a:r>
            <a:r>
              <a:rPr lang="et-EE" dirty="0"/>
              <a:t> </a:t>
            </a:r>
            <a:r>
              <a:rPr lang="et-EE" dirty="0" err="1"/>
              <a:t>detection</a:t>
            </a:r>
            <a:r>
              <a:rPr lang="et-EE" dirty="0"/>
              <a:t> e. bioloogilise isiku ja tehisnäidise eristamine. Väga paljud näohõive, sõrmejäljehõive süsteemid ei suuda piisavalt hästi eristada bioloogilist isikut ja loodud jäljendit.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68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219</TotalTime>
  <Words>919</Words>
  <Application>Microsoft Office PowerPoint</Application>
  <PresentationFormat>Laiekraan</PresentationFormat>
  <Paragraphs>62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Biomeetrilised lahendused ja võimalused tulevikus</vt:lpstr>
      <vt:lpstr>Mõisted</vt:lpstr>
      <vt:lpstr>Miks kasutatakse biomeetriat?</vt:lpstr>
      <vt:lpstr>Biomeetria areng maailmas</vt:lpstr>
      <vt:lpstr>Biomeetria lahenduste trendid</vt:lpstr>
      <vt:lpstr>Automaatsed biomeetrilised infosüsteemid</vt:lpstr>
      <vt:lpstr>TERMINOLoogia</vt:lpstr>
      <vt:lpstr>ERINEVAD MODAALSUSED</vt:lpstr>
      <vt:lpstr>Biomeetriliste lahendustega seonduvad riskid</vt:lpstr>
      <vt:lpstr>Põhilised vale-arusaamad BIOMEETRIAST</vt:lpstr>
      <vt:lpstr>Tuleviku trendid</vt:lpstr>
      <vt:lpstr>TÄNAN TÄHELEPANU EEST!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 Süld</dc:creator>
  <cp:lastModifiedBy>Rein Süld</cp:lastModifiedBy>
  <cp:revision>18</cp:revision>
  <dcterms:created xsi:type="dcterms:W3CDTF">2016-01-24T14:01:03Z</dcterms:created>
  <dcterms:modified xsi:type="dcterms:W3CDTF">2018-05-03T03:54:28Z</dcterms:modified>
</cp:coreProperties>
</file>