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8" r:id="rId2"/>
    <p:sldId id="259" r:id="rId3"/>
    <p:sldId id="260" r:id="rId4"/>
    <p:sldId id="263" r:id="rId5"/>
    <p:sldId id="301" r:id="rId6"/>
    <p:sldId id="275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C2E782-1866-4F2A-B025-53A69DD4527C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04CD4-926F-43D0-9F1A-5BE5DD19CF36}" type="slidenum">
              <a:rPr lang="en-GB"/>
              <a:pPr/>
              <a:t>11</a:t>
            </a:fld>
            <a:endParaRPr lang="en-GB"/>
          </a:p>
        </p:txBody>
      </p:sp>
      <p:sp>
        <p:nvSpPr>
          <p:cNvPr id="20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DC908-B5E2-4158-8A70-00D0CEED771A}" type="slidenum">
              <a:rPr lang="en-GB" smtClean="0">
                <a:latin typeface="Times New Roman" pitchFamily="18" charset="0"/>
              </a:rPr>
              <a:pPr/>
              <a:t>28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374F7-6BA7-4F00-8A76-D43F75678D51}" type="slidenum">
              <a:rPr lang="en-GB" smtClean="0">
                <a:latin typeface="Times New Roman" pitchFamily="18" charset="0"/>
              </a:rPr>
              <a:pPr/>
              <a:t>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76460-264C-4C35-851E-86674E9422C4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76460-264C-4C35-851E-86674E9422C4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64811-95AB-461C-9779-C3EE5D4C7F44}" type="slidenum">
              <a:rPr lang="en-GB" smtClean="0">
                <a:latin typeface="Times New Roman" pitchFamily="18" charset="0"/>
              </a:rPr>
              <a:pPr/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ABBE6-75B9-4B2C-853D-24F3242AFEE8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8373A-1C63-4472-A806-B91088712D8F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28AAB1-A002-47D7-ABA8-A4C054ED089B}" type="slidenum">
              <a:rPr lang="en-GB"/>
              <a:pPr/>
              <a:t>9</a:t>
            </a:fld>
            <a:endParaRPr lang="en-GB"/>
          </a:p>
        </p:txBody>
      </p:sp>
      <p:sp>
        <p:nvSpPr>
          <p:cNvPr id="206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A80ED-5D26-4F1F-8071-17BAB1E29612}" type="slidenum">
              <a:rPr lang="en-GB"/>
              <a:pPr/>
              <a:t>10</a:t>
            </a:fld>
            <a:endParaRPr lang="en-GB"/>
          </a:p>
        </p:txBody>
      </p:sp>
      <p:sp>
        <p:nvSpPr>
          <p:cNvPr id="207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college.ee/~valdo/kyberturv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Küberturbe põhimõisted ja turbemudelid, turvaülesande lahendamine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1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1. 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51148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Vorming ja tähendus</a:t>
            </a:r>
            <a:r>
              <a:rPr lang="sv-SE" b="1" dirty="0">
                <a:solidFill>
                  <a:srgbClr val="C00000"/>
                </a:solidFill>
              </a:rPr>
              <a:t>, I</a:t>
            </a:r>
            <a:r>
              <a:rPr lang="et-EE" b="1" dirty="0">
                <a:solidFill>
                  <a:srgbClr val="C00000"/>
                </a:solidFill>
              </a:rPr>
              <a:t> 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6950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6950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950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9510" name="Text Box 6"/>
          <p:cNvSpPr txBox="1">
            <a:spLocks noChangeArrowheads="1"/>
          </p:cNvSpPr>
          <p:nvPr/>
        </p:nvSpPr>
        <p:spPr bwMode="auto">
          <a:xfrm>
            <a:off x="228600" y="2416175"/>
            <a:ext cx="891540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  <a:cs typeface="Times New Roman" pitchFamily="18" charset="0"/>
              </a:rPr>
              <a:t>Arvutite ja digiandmetega seotud kontekstis on vorming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eeskiri</a:t>
            </a:r>
            <a:r>
              <a:rPr lang="et-EE" sz="2800" dirty="0">
                <a:latin typeface="Arial" charset="0"/>
                <a:cs typeface="Times New Roman" pitchFamily="18" charset="0"/>
              </a:rPr>
              <a:t>, kuidas mingi valdkonna informatsioon on esitatud digikujul</a:t>
            </a:r>
            <a:r>
              <a:rPr lang="sv-SE" sz="2800" dirty="0">
                <a:latin typeface="Arial" charset="0"/>
                <a:cs typeface="Times New Roman" pitchFamily="18" charset="0"/>
              </a:rPr>
              <a:t> ehk </a:t>
            </a:r>
            <a:r>
              <a:rPr lang="sv-SE" sz="2800" dirty="0" smtClean="0">
                <a:latin typeface="Arial" charset="0"/>
                <a:cs typeface="Times New Roman" pitchFamily="18" charset="0"/>
              </a:rPr>
              <a:t>bitij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adana</a:t>
            </a:r>
            <a:endParaRPr lang="sv-SE" sz="2800" dirty="0">
              <a:latin typeface="Arial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Näiteks: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Tekstikujul teabe vormingud: </a:t>
            </a:r>
            <a:r>
              <a:rPr lang="et-EE" sz="2600" i="1" dirty="0">
                <a:latin typeface="Arial" charset="0"/>
              </a:rPr>
              <a:t>DOC, RTF, TXT, WP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Pildikujul teabe vormingud: </a:t>
            </a:r>
            <a:r>
              <a:rPr lang="et-EE" sz="2600" i="1" dirty="0">
                <a:latin typeface="Arial" charset="0"/>
              </a:rPr>
              <a:t>GIF, JPG , TIFF, BMP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Heli vormingud: </a:t>
            </a:r>
            <a:r>
              <a:rPr lang="sv-SE" sz="2600" i="1" dirty="0">
                <a:latin typeface="Arial" charset="0"/>
              </a:rPr>
              <a:t>W</a:t>
            </a:r>
            <a:r>
              <a:rPr lang="et-EE" sz="2600" i="1" dirty="0">
                <a:latin typeface="Arial" charset="0"/>
              </a:rPr>
              <a:t>A</a:t>
            </a:r>
            <a:r>
              <a:rPr lang="sv-SE" sz="2600" i="1" dirty="0">
                <a:latin typeface="Arial" charset="0"/>
              </a:rPr>
              <a:t>v</a:t>
            </a:r>
            <a:r>
              <a:rPr lang="et-EE" sz="2600" i="1" dirty="0">
                <a:latin typeface="Arial" charset="0"/>
              </a:rPr>
              <a:t>, AU, MP3, RM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Video vormingud: </a:t>
            </a:r>
            <a:r>
              <a:rPr lang="et-EE" sz="2600" i="1" dirty="0">
                <a:latin typeface="Arial" charset="0"/>
              </a:rPr>
              <a:t>MPG (MPEG), RM, AVI</a:t>
            </a:r>
            <a:r>
              <a:rPr lang="et-EE" sz="2600" dirty="0">
                <a:latin typeface="Arial" charset="0"/>
              </a:rPr>
              <a:t> jne</a:t>
            </a:r>
          </a:p>
        </p:txBody>
      </p:sp>
      <p:sp>
        <p:nvSpPr>
          <p:cNvPr id="2069512" name="Text Box 8"/>
          <p:cNvSpPr txBox="1">
            <a:spLocks noChangeArrowheads="1"/>
          </p:cNvSpPr>
          <p:nvPr/>
        </p:nvSpPr>
        <p:spPr bwMode="auto">
          <a:xfrm>
            <a:off x="304800" y="914400"/>
            <a:ext cx="86106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Vorming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ehk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kokkuleppeline vorming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format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)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annab andmetele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(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andmekogumi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e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, dokumendile)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tema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tähenduse</a:t>
            </a:r>
            <a:endParaRPr lang="en-GB" sz="26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Vorming ja tähendus</a:t>
            </a:r>
            <a:r>
              <a:rPr lang="sv-SE" b="1" dirty="0">
                <a:solidFill>
                  <a:srgbClr val="C00000"/>
                </a:solidFill>
              </a:rPr>
              <a:t>, II</a:t>
            </a:r>
            <a:r>
              <a:rPr lang="et-EE" b="1" dirty="0">
                <a:solidFill>
                  <a:srgbClr val="C00000"/>
                </a:solidFill>
              </a:rPr>
              <a:t> 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7155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7155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7155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71559" name="Text Box 7"/>
          <p:cNvSpPr txBox="1">
            <a:spLocks noChangeArrowheads="1"/>
          </p:cNvSpPr>
          <p:nvPr/>
        </p:nvSpPr>
        <p:spPr bwMode="auto">
          <a:xfrm>
            <a:off x="467544" y="1066800"/>
            <a:ext cx="8208912" cy="224676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Erinevaid vorminguid toetavad arvutis erinevad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programmid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(tarkvaravahendid), mis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lubavad  andmete poolt kantavat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teavet salvestada, inimesele kogetavaks teha (nt näidata), muuta jm</a:t>
            </a:r>
            <a:endParaRPr lang="et-EE" sz="2800" b="1" dirty="0">
              <a:solidFill>
                <a:srgbClr val="0070C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71560" name="Text Box 8"/>
          <p:cNvSpPr txBox="1">
            <a:spLocks noChangeArrowheads="1"/>
          </p:cNvSpPr>
          <p:nvPr/>
        </p:nvSpPr>
        <p:spPr bwMode="auto">
          <a:xfrm>
            <a:off x="539552" y="3645024"/>
            <a:ext cx="8604448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ei tea tavaliselt vormingu ”hingeelust” mitte midagi, ta seostab seda teatud tarkvaratootega, mis suudab teatud faili ”lugeda”</a:t>
            </a:r>
          </a:p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näeb tihti vaid ekraanipilti ehk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adekvaatkuva</a:t>
            </a:r>
            <a:r>
              <a:rPr lang="sv-SE" sz="2800" dirty="0">
                <a:latin typeface="Arial" charset="0"/>
                <a:cs typeface="Times New Roman" pitchFamily="18" charset="0"/>
              </a:rPr>
              <a:t> (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WYSIWYG </a:t>
            </a:r>
            <a:r>
              <a:rPr lang="sv-SE" sz="2800" i="1" dirty="0">
                <a:latin typeface="Arial" charset="0"/>
                <a:cs typeface="Arial" charset="0"/>
              </a:rPr>
              <a:t>–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 What You See Is What You Get</a:t>
            </a:r>
            <a:r>
              <a:rPr lang="sv-SE" sz="2800" dirty="0">
                <a:latin typeface="Arial" charset="0"/>
                <a:cs typeface="Times New Roman" pitchFamily="18" charset="0"/>
              </a:rPr>
              <a:t>)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0626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lähtekoht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latin typeface="Arial" charset="0"/>
              </a:rPr>
              <a:t>Lähtekoht: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andmete poolt kantaval teabel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(informatsioonil) on reeglina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mingi väärtus ja </a:t>
            </a:r>
            <a:r>
              <a:rPr lang="et-EE" sz="2800" b="1" dirty="0" smtClean="0">
                <a:latin typeface="Arial" charset="0"/>
                <a:cs typeface="Times New Roman" pitchFamily="18" charset="0"/>
              </a:rPr>
              <a:t>omadused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nii </a:t>
            </a:r>
            <a:r>
              <a:rPr lang="et-EE" sz="2800" b="1" dirty="0" smtClean="0">
                <a:latin typeface="Arial" charset="0"/>
                <a:cs typeface="Times New Roman" pitchFamily="18" charset="0"/>
              </a:rPr>
              <a:t>äriprotsessi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(põhiprotsessi) kui ka äriprotsessiga seotud erinevate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latin typeface="Arial" charset="0"/>
              </a:rPr>
              <a:t>subjektide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(kas </a:t>
            </a:r>
            <a:r>
              <a:rPr lang="et-EE" sz="2800" dirty="0" smtClean="0">
                <a:latin typeface="Arial" charset="0"/>
              </a:rPr>
              <a:t>inimeste </a:t>
            </a:r>
            <a:r>
              <a:rPr lang="et-EE" sz="2800" dirty="0">
                <a:latin typeface="Arial" charset="0"/>
              </a:rPr>
              <a:t>või </a:t>
            </a:r>
            <a:r>
              <a:rPr lang="et-EE" sz="2800" dirty="0" smtClean="0">
                <a:latin typeface="Arial" charset="0"/>
              </a:rPr>
              <a:t>tehniliste süsteemide) </a:t>
            </a:r>
            <a:r>
              <a:rPr lang="et-EE" sz="2800" dirty="0">
                <a:latin typeface="Arial" charset="0"/>
              </a:rPr>
              <a:t>jaoks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395536" y="3717032"/>
            <a:ext cx="8208912" cy="30469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Küberturve ehk info</a:t>
            </a:r>
            <a:r>
              <a:rPr lang="sv-S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turve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ehk andmeturve tegeleb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</a:rPr>
              <a:t>poolt kantava informatsiooni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omaduste ja seeläbi ka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väärtuste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tagamisega mahus ja viisil, mida konkreetne äriprotsess vajab</a:t>
            </a:r>
            <a:endParaRPr lang="et-EE" sz="3200" b="1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3133165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Küber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cyber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ehk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information security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</a:t>
            </a:r>
            <a:r>
              <a:rPr lang="et-EE" sz="2600" dirty="0" smtClean="0">
                <a:latin typeface="Arial" charset="0"/>
                <a:cs typeface="Arial" charset="0"/>
              </a:rPr>
              <a:t>nii </a:t>
            </a:r>
            <a:r>
              <a:rPr lang="et-EE" sz="2600" dirty="0">
                <a:latin typeface="Arial" charset="0"/>
                <a:cs typeface="Arial" charset="0"/>
              </a:rPr>
              <a:t>paber- kui ka digitaalkujul </a:t>
            </a:r>
            <a:r>
              <a:rPr lang="et-EE" sz="2600" dirty="0" smtClean="0">
                <a:latin typeface="Arial" charset="0"/>
                <a:cs typeface="Arial" charset="0"/>
              </a:rPr>
              <a:t>olevate andmete korral. Kui me räägime küberturbest, siis tihti me paberkandja välistame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134672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erinevatest mõistetest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381000" y="9144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dirty="0" smtClean="0">
                <a:latin typeface="Arial" charset="0"/>
              </a:rPr>
              <a:t>Viis põhimõistet</a:t>
            </a:r>
            <a:r>
              <a:rPr lang="sv-SE" sz="2600" dirty="0" smtClean="0">
                <a:latin typeface="Arial" charset="0"/>
              </a:rPr>
              <a:t>: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küberturve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 smtClean="0">
                <a:latin typeface="Arial" charset="0"/>
              </a:rPr>
              <a:t>(cyber security)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infoturve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 smtClean="0">
                <a:latin typeface="Arial" charset="0"/>
              </a:rPr>
              <a:t>(</a:t>
            </a:r>
            <a:r>
              <a:rPr lang="sv-SE" sz="2600" i="1" dirty="0" smtClean="0">
                <a:latin typeface="Arial" charset="0"/>
              </a:rPr>
              <a:t>inf</a:t>
            </a:r>
            <a:r>
              <a:rPr lang="et-EE" sz="2600" i="1" dirty="0" smtClean="0">
                <a:latin typeface="Arial" charset="0"/>
              </a:rPr>
              <a:t>ormation security)</a:t>
            </a:r>
            <a:endParaRPr lang="et-EE" sz="2600" u="sng" dirty="0" smtClean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infokaitse</a:t>
            </a:r>
            <a:r>
              <a:rPr lang="et-EE" sz="2600" i="1" dirty="0" smtClean="0">
                <a:latin typeface="Arial" charset="0"/>
              </a:rPr>
              <a:t> (</a:t>
            </a:r>
            <a:r>
              <a:rPr lang="sv-SE" sz="2600" i="1" dirty="0" smtClean="0">
                <a:latin typeface="Arial" charset="0"/>
              </a:rPr>
              <a:t>inf</a:t>
            </a:r>
            <a:r>
              <a:rPr lang="et-EE" sz="2600" i="1" dirty="0">
                <a:latin typeface="Arial" charset="0"/>
              </a:rPr>
              <a:t>ormation </a:t>
            </a:r>
            <a:r>
              <a:rPr lang="et-EE" sz="2600" i="1" dirty="0" smtClean="0">
                <a:latin typeface="Arial" charset="0"/>
              </a:rPr>
              <a:t>protection)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andmeturve</a:t>
            </a:r>
            <a:r>
              <a:rPr lang="et-EE" sz="2600" i="1" dirty="0" smtClean="0">
                <a:latin typeface="Arial" charset="0"/>
              </a:rPr>
              <a:t> (data security)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andmekaitse</a:t>
            </a:r>
            <a:r>
              <a:rPr lang="et-EE" sz="2600" i="1" dirty="0" smtClean="0">
                <a:latin typeface="Arial" charset="0"/>
              </a:rPr>
              <a:t> (data protection)</a:t>
            </a:r>
          </a:p>
          <a:p>
            <a:endParaRPr lang="sv-SE" sz="2600" dirty="0">
              <a:latin typeface="Arial" charset="0"/>
            </a:endParaRPr>
          </a:p>
          <a:p>
            <a:r>
              <a:rPr lang="et-EE" sz="2600" dirty="0">
                <a:latin typeface="Arial" charset="0"/>
              </a:rPr>
              <a:t>l</a:t>
            </a:r>
            <a:r>
              <a:rPr lang="et-EE" sz="2600" dirty="0" smtClean="0">
                <a:latin typeface="Arial" charset="0"/>
              </a:rPr>
              <a:t>oetakse laias laastus sünonüümideks, kuid neil on oma kasutusnišš ja –varjund.</a:t>
            </a:r>
          </a:p>
          <a:p>
            <a:endParaRPr lang="et-EE" sz="2600" dirty="0" smtClean="0">
              <a:latin typeface="Arial" charset="0"/>
            </a:endParaRPr>
          </a:p>
          <a:p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Küberturbe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korral eeldatakse, et midagi paberil ei ole, kõik on digis.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Andmekaitse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all eeldatakse tihti vaid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isikuandmete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(</a:t>
            </a:r>
            <a:r>
              <a:rPr lang="et-EE" sz="2600" i="1" dirty="0" smtClean="0">
                <a:latin typeface="Arial" charset="0"/>
                <a:cs typeface="Times New Roman" pitchFamily="18" charset="0"/>
              </a:rPr>
              <a:t>personal data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) kaitset</a:t>
            </a:r>
            <a:endParaRPr lang="et-EE" sz="2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28600" y="2924944"/>
            <a:ext cx="8915400" cy="394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400" b="1" dirty="0">
                <a:latin typeface="Arial" charset="0"/>
              </a:rPr>
              <a:t>Käideldavus on </a:t>
            </a:r>
            <a:r>
              <a:rPr lang="et-EE" sz="2400" b="1" dirty="0" smtClean="0">
                <a:latin typeface="Arial" charset="0"/>
              </a:rPr>
              <a:t>tavaliselt andmete </a:t>
            </a:r>
            <a:r>
              <a:rPr lang="et-EE" sz="2400" b="1" dirty="0">
                <a:latin typeface="Arial" charset="0"/>
              </a:rPr>
              <a:t>olulisim omadus ehk </a:t>
            </a:r>
            <a:r>
              <a:rPr lang="et-EE" sz="2400" b="1" dirty="0" smtClean="0">
                <a:latin typeface="Arial" charset="0"/>
              </a:rPr>
              <a:t>küberturbe </a:t>
            </a:r>
            <a:r>
              <a:rPr lang="et-EE" sz="2400" b="1" dirty="0">
                <a:latin typeface="Arial" charset="0"/>
              </a:rPr>
              <a:t>olulisim komponent </a:t>
            </a:r>
            <a:r>
              <a:rPr lang="et-EE" sz="2400" dirty="0">
                <a:latin typeface="Arial" charset="0"/>
                <a:cs typeface="Arial" charset="0"/>
              </a:rPr>
              <a:t>–</a:t>
            </a:r>
            <a:r>
              <a:rPr lang="et-EE" sz="2400" dirty="0">
                <a:latin typeface="Arial" charset="0"/>
              </a:rPr>
              <a:t> halvim mis andmetega võib juhtuda, on see et ta pole (volitatud subjektidele) </a:t>
            </a:r>
            <a:r>
              <a:rPr lang="et-EE" sz="2400" dirty="0" smtClean="0">
                <a:latin typeface="Arial" charset="0"/>
              </a:rPr>
              <a:t>kättesaadav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>
                <a:latin typeface="Arial" charset="0"/>
              </a:rPr>
              <a:t> piirivalvel pole teavet tagaotsitavate kohta või see jääb hiljaks;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 andmed on koos andmekandjaga jäädavalt kadunud</a:t>
            </a:r>
          </a:p>
          <a:p>
            <a:pPr marL="266700" indent="-266700"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andmeid sisaldava serveri ja kliendi vaheline infosüsteem ei toimi ja klient ei saa andmeid kasutada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Terviklus on käideldavuse järgi olulisuselt teine andmete omadus </a:t>
            </a:r>
            <a:r>
              <a:rPr lang="et-EE" sz="2400" dirty="0" smtClean="0">
                <a:latin typeface="Arial" charset="0"/>
              </a:rPr>
              <a:t>(küberturbe </a:t>
            </a:r>
            <a:r>
              <a:rPr lang="et-EE" sz="2400" dirty="0">
                <a:latin typeface="Arial" charset="0"/>
              </a:rPr>
              <a:t>komponent</a:t>
            </a:r>
            <a:r>
              <a:rPr lang="et-EE" sz="2400" dirty="0" smtClean="0">
                <a:latin typeface="Arial" charset="0"/>
              </a:rPr>
              <a:t>)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b="1" dirty="0">
                <a:latin typeface="Arial" charset="0"/>
              </a:rPr>
              <a:t>Andmed on </a:t>
            </a:r>
            <a:r>
              <a:rPr lang="et-EE" sz="2400" b="1" dirty="0" smtClean="0">
                <a:latin typeface="Arial" charset="0"/>
              </a:rPr>
              <a:t>äriprotsessis reeglina </a:t>
            </a:r>
            <a:r>
              <a:rPr lang="et-EE" sz="2400" b="1" dirty="0">
                <a:latin typeface="Arial" charset="0"/>
              </a:rPr>
              <a:t>seotud selle loojaga, loomisajaga, kontekstiga jm sarnasega</a:t>
            </a:r>
            <a:r>
              <a:rPr lang="et-EE" sz="2400" dirty="0">
                <a:latin typeface="Arial" charset="0"/>
              </a:rPr>
              <a:t>; nimetatud seose rikkumisel on halvad </a:t>
            </a:r>
            <a:r>
              <a:rPr lang="et-EE" sz="2400" dirty="0" smtClean="0">
                <a:latin typeface="Arial" charset="0"/>
              </a:rPr>
              <a:t>tagajärjed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Näide: karistusregistri kuritahtliku muutmisega saab vang õigusevastaselt varem vabaks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Oli ajalooliselt </a:t>
            </a:r>
            <a:r>
              <a:rPr lang="et-EE" sz="2600" dirty="0" smtClean="0">
                <a:latin typeface="Arial" charset="0"/>
              </a:rPr>
              <a:t>küberturbe </a:t>
            </a:r>
            <a:r>
              <a:rPr lang="et-EE" sz="2600" dirty="0">
                <a:latin typeface="Arial" charset="0"/>
              </a:rPr>
              <a:t>olulisim </a:t>
            </a:r>
            <a:r>
              <a:rPr lang="et-EE" sz="2600" dirty="0" smtClean="0">
                <a:latin typeface="Arial" charset="0"/>
              </a:rPr>
              <a:t>komponent, kuid</a:t>
            </a:r>
            <a:r>
              <a:rPr lang="et-EE" sz="2600" dirty="0">
                <a:latin typeface="Arial" charset="0"/>
              </a:rPr>
              <a:t> k</a:t>
            </a:r>
            <a:r>
              <a:rPr lang="et-EE" sz="2600" dirty="0" smtClean="0">
                <a:latin typeface="Arial" charset="0"/>
              </a:rPr>
              <a:t>aasajal </a:t>
            </a:r>
            <a:r>
              <a:rPr lang="et-EE" sz="2600" dirty="0">
                <a:latin typeface="Arial" charset="0"/>
              </a:rPr>
              <a:t>on ta vaid üks kolmest olulisest </a:t>
            </a:r>
            <a:r>
              <a:rPr lang="et-EE" sz="2600" dirty="0" smtClean="0">
                <a:latin typeface="Arial" charset="0"/>
              </a:rPr>
              <a:t>komponendist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riigi- või firmasaladus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operatiivne jälitusteave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isikuandmeid levitamine ilma isiku nõusolekuta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7484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Andmete ja infovarade turve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229600" cy="129266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(andmete poolt kantava teabe) turbe kõik kolm tahku  tagatakse tüüpiliselt andmeid ümbritseva keskkonna ehk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infovarade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turbe läbi 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9552" y="2492896"/>
            <a:ext cx="8763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/>
            <a:r>
              <a:rPr lang="et-EE" sz="2400" dirty="0">
                <a:latin typeface="Arial" charset="0"/>
              </a:rPr>
              <a:t>(Info)varade hulka </a:t>
            </a:r>
            <a:r>
              <a:rPr lang="et-EE" sz="2400" dirty="0" smtClean="0">
                <a:latin typeface="Arial" charset="0"/>
              </a:rPr>
              <a:t>loetakse tavaliselt: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IT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aparatuur </a:t>
            </a:r>
            <a:r>
              <a:rPr lang="et-EE" sz="2400" dirty="0">
                <a:latin typeface="Arial" charset="0"/>
              </a:rPr>
              <a:t>(riistvara, sideseadmed, toiteseadmed jm)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andmesidekanalid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tarkvara</a:t>
            </a:r>
            <a:r>
              <a:rPr lang="et-EE" sz="2400" dirty="0">
                <a:latin typeface="Arial" charset="0"/>
              </a:rPr>
              <a:t> (süsteemne ja rakendustarkvara)</a:t>
            </a:r>
          </a:p>
          <a:p>
            <a:pPr marL="290513" indent="-290513" eaLnBrk="0" hangingPunct="0">
              <a:buFontTx/>
              <a:buChar char="•"/>
            </a:pPr>
            <a:endParaRPr lang="et-EE" sz="2400" dirty="0">
              <a:latin typeface="Arial" charset="0"/>
            </a:endParaRPr>
          </a:p>
          <a:p>
            <a:pPr marL="290513" indent="-290513" eaLnBrk="0" hangingPunct="0"/>
            <a:r>
              <a:rPr lang="et-EE" sz="2400" dirty="0">
                <a:latin typeface="Arial" charset="0"/>
              </a:rPr>
              <a:t>k</a:t>
            </a:r>
            <a:r>
              <a:rPr lang="et-EE" sz="2400" dirty="0" smtClean="0">
                <a:latin typeface="Arial" charset="0"/>
              </a:rPr>
              <a:t>uid kindlasti tuleb sinna lugeda ka: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organisatsioon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(koos selle struktuuri </a:t>
            </a:r>
            <a:r>
              <a:rPr lang="et-EE" sz="2400" dirty="0">
                <a:latin typeface="Arial" charset="0"/>
              </a:rPr>
              <a:t>ja </a:t>
            </a:r>
            <a:r>
              <a:rPr lang="et-EE" sz="2400" dirty="0" smtClean="0">
                <a:latin typeface="Arial" charset="0"/>
              </a:rPr>
              <a:t>talitlusega)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personal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andmekandjad</a:t>
            </a:r>
            <a:r>
              <a:rPr lang="et-EE" sz="2400" dirty="0">
                <a:latin typeface="Arial" charset="0"/>
              </a:rPr>
              <a:t> (sh dokumendid)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füüsiline taristu </a:t>
            </a:r>
            <a:r>
              <a:rPr lang="et-EE" sz="2400" dirty="0" smtClean="0">
                <a:latin typeface="Arial" charset="0"/>
              </a:rPr>
              <a:t>(hooned</a:t>
            </a:r>
            <a:r>
              <a:rPr lang="et-EE" sz="2400" dirty="0">
                <a:latin typeface="Arial" charset="0"/>
              </a:rPr>
              <a:t>, tööruumid, jms)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626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Digiandmetega seotud infovarade neli eripära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1560" y="1324177"/>
            <a:ext cx="7315200" cy="553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Varade suur, kuid kaudne väärtus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:  </a:t>
            </a:r>
            <a:r>
              <a:rPr lang="et-EE" sz="2800" dirty="0">
                <a:latin typeface="Arial" charset="0"/>
              </a:rPr>
              <a:t>seda on tihti raske hinnata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Portatiivsus</a:t>
            </a:r>
            <a:r>
              <a:rPr lang="et-EE" sz="2800" dirty="0">
                <a:latin typeface="Arial" charset="0"/>
              </a:rPr>
              <a:t>: väikeste füüsiliste parameetritega ja kergest teisaldatavatel esemetel võib olla väga suur väärtus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 kontakti vältimise võimalikkus </a:t>
            </a:r>
            <a:r>
              <a:rPr lang="et-EE" sz="2800" dirty="0">
                <a:latin typeface="Arial" charset="0"/>
              </a:rPr>
              <a:t>(eriti kaasaja netiajastul): füüsiline ja loogiline asukoht ja struktuur eralduvad järjest üksteisest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Kahjustuste varjatus</a:t>
            </a:r>
            <a:r>
              <a:rPr lang="et-EE" sz="2800" dirty="0">
                <a:latin typeface="Arial" charset="0"/>
              </a:rPr>
              <a:t>: neid on tihti raske ja keeruline avastada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Aine eesmärk ja nimetus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052736"/>
            <a:ext cx="8839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t-EE" sz="3200" dirty="0"/>
              <a:t>Nimetus: </a:t>
            </a:r>
            <a:r>
              <a:rPr lang="et-EE" sz="3200" b="1" dirty="0" smtClean="0"/>
              <a:t>Küberturbe arhitektuur</a:t>
            </a:r>
            <a:endParaRPr lang="et-EE" sz="3200" b="1" dirty="0"/>
          </a:p>
          <a:p>
            <a:pPr>
              <a:spcBef>
                <a:spcPts val="1200"/>
              </a:spcBef>
            </a:pPr>
            <a:r>
              <a:rPr lang="et-EE" sz="3200" dirty="0" smtClean="0"/>
              <a:t>(</a:t>
            </a:r>
            <a:r>
              <a:rPr lang="et-EE" sz="3200" i="1" dirty="0" smtClean="0"/>
              <a:t>Cyber Security Architecture)</a:t>
            </a:r>
            <a:endParaRPr lang="et-EE" sz="3200" dirty="0"/>
          </a:p>
          <a:p>
            <a:pPr>
              <a:spcBef>
                <a:spcPts val="1200"/>
              </a:spcBef>
            </a:pPr>
            <a:r>
              <a:rPr lang="et-EE" sz="3200" dirty="0"/>
              <a:t>Lugemispaik: </a:t>
            </a:r>
            <a:r>
              <a:rPr lang="et-EE" sz="3200" dirty="0" smtClean="0"/>
              <a:t>TTÜ IT </a:t>
            </a:r>
            <a:r>
              <a:rPr lang="et-EE" sz="3200" dirty="0"/>
              <a:t>Kolled</a:t>
            </a:r>
            <a:r>
              <a:rPr lang="et-EE" sz="3200" dirty="0">
                <a:cs typeface="Arial" charset="0"/>
              </a:rPr>
              <a:t>ž</a:t>
            </a:r>
            <a:r>
              <a:rPr lang="et-EE" sz="3200" dirty="0"/>
              <a:t> </a:t>
            </a:r>
          </a:p>
          <a:p>
            <a:pPr>
              <a:spcBef>
                <a:spcPts val="1200"/>
              </a:spcBef>
            </a:pPr>
            <a:r>
              <a:rPr lang="et-EE" sz="3200" b="1" dirty="0"/>
              <a:t>Eesmärk:</a:t>
            </a:r>
            <a:r>
              <a:rPr lang="et-EE" sz="3200" dirty="0"/>
              <a:t> anda süsteemne ülevaade </a:t>
            </a:r>
            <a:r>
              <a:rPr lang="et-EE" sz="3200" dirty="0" smtClean="0"/>
              <a:t>kaasaegse küberturbe peamistest konponentidest, baasmõistetest ning nende kasutamisest praktikas, samuti küberturbe levinuimatest arhitektuursetest karkassidest: SABSA, SIEM, NIST CSF, OWASP jms, sh Eesti rahvuslikest standarditest – EID, ISKE, X-tee jt</a:t>
            </a:r>
            <a:endParaRPr lang="et-E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kahjustumine (skeem)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3795" name="Picture 4" descr="C:\DOKUM\PEDALOE\aju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9863"/>
            <a:ext cx="9144000" cy="541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5" descr="C:\Program Files\Microsoft Office\Clipart\Popular\amdisas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2438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vameetme mõju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4819" name="Picture 4" descr="C:\DOKUM\PEDALOE\ajut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73200"/>
            <a:ext cx="9144000" cy="538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Turbemõistete olemus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8392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Oht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threat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potentsiaalne </a:t>
            </a:r>
            <a:r>
              <a:rPr lang="et-EE" sz="2600" dirty="0" smtClean="0">
                <a:latin typeface="Arial" charset="0"/>
              </a:rPr>
              <a:t>(küber)turbe </a:t>
            </a:r>
            <a:r>
              <a:rPr lang="et-EE" sz="2600" dirty="0">
                <a:latin typeface="Arial" charset="0"/>
              </a:rPr>
              <a:t>rikkumine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vulnebarility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 smtClean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meie süsteemi infovarade </a:t>
            </a:r>
            <a:r>
              <a:rPr lang="et-EE" sz="2600" dirty="0">
                <a:latin typeface="Arial" charset="0"/>
              </a:rPr>
              <a:t>suvaline nõrk koht või turvadefekt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Risk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risk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tõenäosus, et teatud oht kasutab ära infosüsteemi teatud nõrkuse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security loss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sündmus, mille käigus </a:t>
            </a:r>
            <a:r>
              <a:rPr lang="et-EE" sz="2600" dirty="0" smtClean="0">
                <a:latin typeface="Arial" charset="0"/>
              </a:rPr>
              <a:t>kahjustub </a:t>
            </a:r>
            <a:r>
              <a:rPr lang="et-EE" sz="2600" dirty="0">
                <a:latin typeface="Arial" charset="0"/>
              </a:rPr>
              <a:t>infosüsteemi kuuluvate varade turvalisus (käideldavus, terviklus ja/või konfidentsiaalsus)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Turvameede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security </a:t>
            </a:r>
            <a:r>
              <a:rPr lang="et-EE" sz="2600" i="1" dirty="0" smtClean="0">
                <a:latin typeface="Arial" charset="0"/>
              </a:rPr>
              <a:t>measure, safeguard</a:t>
            </a:r>
            <a:r>
              <a:rPr lang="et-EE" sz="2600" dirty="0" smtClean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infosüsteemi modifitseering, mis vähendab mingit riski </a:t>
            </a:r>
            <a:r>
              <a:rPr lang="et-EE" sz="2600" dirty="0" smtClean="0">
                <a:latin typeface="Arial" charset="0"/>
              </a:rPr>
              <a:t>(tihti </a:t>
            </a:r>
            <a:r>
              <a:rPr lang="et-EE" sz="2600" dirty="0">
                <a:latin typeface="Arial" charset="0"/>
              </a:rPr>
              <a:t>mitmeid </a:t>
            </a:r>
            <a:r>
              <a:rPr lang="et-EE" sz="2600" dirty="0" smtClean="0">
                <a:latin typeface="Arial" charset="0"/>
              </a:rPr>
              <a:t>riske korraga</a:t>
            </a:r>
            <a:r>
              <a:rPr lang="et-EE" sz="2600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764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Turvakao näiteid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11560" y="1196752"/>
            <a:ext cx="8532440" cy="505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eadme </a:t>
            </a:r>
            <a:r>
              <a:rPr lang="et-EE" sz="2800" dirty="0">
                <a:latin typeface="Arial" charset="0"/>
              </a:rPr>
              <a:t>rikkiminek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IT aparatuuri tervikluskadu</a:t>
            </a:r>
          </a:p>
          <a:p>
            <a:pPr marL="290513" indent="-2905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eadme </a:t>
            </a:r>
            <a:r>
              <a:rPr lang="et-EE" sz="2800" dirty="0">
                <a:latin typeface="Arial" charset="0"/>
              </a:rPr>
              <a:t>hävitamine või varastamine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IT aparatuuri käideldavuskadu 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R</a:t>
            </a:r>
            <a:r>
              <a:rPr lang="et-EE" sz="2800" dirty="0" smtClean="0">
                <a:latin typeface="Arial" charset="0"/>
              </a:rPr>
              <a:t>egistri </a:t>
            </a:r>
            <a:r>
              <a:rPr lang="et-EE" sz="2800" dirty="0">
                <a:latin typeface="Arial" charset="0"/>
              </a:rPr>
              <a:t>volitamatu muutmine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andmete tervikluskadu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T</a:t>
            </a:r>
            <a:r>
              <a:rPr lang="et-EE" sz="2800" dirty="0" smtClean="0">
                <a:latin typeface="Arial" charset="0"/>
              </a:rPr>
              <a:t>ööruumide </a:t>
            </a:r>
            <a:r>
              <a:rPr lang="et-EE" sz="2800" dirty="0">
                <a:latin typeface="Arial" charset="0"/>
              </a:rPr>
              <a:t>muutumine kasutuskõlbmatuks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taristu </a:t>
            </a:r>
            <a:r>
              <a:rPr lang="et-EE" sz="2800" dirty="0">
                <a:latin typeface="Arial" charset="0"/>
              </a:rPr>
              <a:t>käideldavuskadu</a:t>
            </a:r>
          </a:p>
          <a:p>
            <a:pPr marL="290513" indent="-2905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 smtClean="0">
                <a:latin typeface="Arial" charset="0"/>
              </a:rPr>
              <a:t>Andmesideliinide </a:t>
            </a:r>
            <a:r>
              <a:rPr lang="et-EE" sz="2800" dirty="0">
                <a:latin typeface="Arial" charset="0"/>
              </a:rPr>
              <a:t>pealtkuulamine, kui andmed ei olnud krüpteeritud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andmete konfidentsiaalsuskadu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Turvam</a:t>
            </a:r>
            <a:r>
              <a:rPr lang="et-EE" b="1" dirty="0" smtClean="0">
                <a:solidFill>
                  <a:srgbClr val="C00000"/>
                </a:solidFill>
              </a:rPr>
              <a:t>õistete vahelised seosed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7891" name="Picture 4" descr="C:\DOKUM\PEDALOE\ajut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dirty="0" smtClean="0">
                <a:latin typeface="Arial" charset="0"/>
                <a:cs typeface="Times New Roman" charset="0"/>
              </a:rPr>
              <a:t>M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itte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ü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hegi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turvamee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tme ega turvameetmete komplekti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rakendamine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ei loo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Times New Roman" charset="0"/>
              </a:rPr>
              <a:t>kunagi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vähendavad turvariski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turvameetmete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oodatav summmaarne (majanduslik) kahju</a:t>
            </a:r>
            <a:r>
              <a:rPr lang="et-EE" sz="26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11430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Vajadus </a:t>
            </a:r>
            <a:r>
              <a:rPr lang="et-EE" sz="4000" b="1" dirty="0" smtClean="0">
                <a:solidFill>
                  <a:srgbClr val="C00000"/>
                </a:solidFill>
              </a:rPr>
              <a:t>kindlate riskihaldusmetoodikate järele</a:t>
            </a:r>
            <a:endParaRPr lang="et-EE" sz="40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0" y="1981200"/>
            <a:ext cx="8915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sätestada (klassifitseerida, standardida) </a:t>
            </a:r>
            <a:r>
              <a:rPr lang="sv-SE" sz="2600" b="1" dirty="0">
                <a:latin typeface="Arial" charset="0"/>
              </a:rPr>
              <a:t>turvatasemed</a:t>
            </a:r>
            <a:r>
              <a:rPr lang="sv-SE" sz="2600" dirty="0">
                <a:latin typeface="Arial" charset="0"/>
              </a:rPr>
              <a:t> elik käideldavus-, terviklus- ja konfidentsiaalsustasemed</a:t>
            </a: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luua mingisugune süsteem, mis iga taseme (tasemete komplekti) korral </a:t>
            </a:r>
            <a:r>
              <a:rPr lang="et-EE" sz="2600" dirty="0">
                <a:latin typeface="Arial" charset="0"/>
              </a:rPr>
              <a:t>võimaldab leida</a:t>
            </a:r>
            <a:r>
              <a:rPr lang="sv-SE" sz="2600" dirty="0">
                <a:latin typeface="Arial" charset="0"/>
              </a:rPr>
              <a:t> </a:t>
            </a:r>
            <a:r>
              <a:rPr lang="sv-SE" sz="2600" b="1" dirty="0">
                <a:latin typeface="Arial" charset="0"/>
              </a:rPr>
              <a:t>mingi korra või tegevused</a:t>
            </a:r>
            <a:r>
              <a:rPr lang="sv-SE" sz="2600" dirty="0">
                <a:latin typeface="Arial" charset="0"/>
              </a:rPr>
              <a:t>, mille tulemusena turve tagatakse ehk </a:t>
            </a:r>
            <a:r>
              <a:rPr lang="et-EE" sz="2600" dirty="0">
                <a:latin typeface="Arial" charset="0"/>
              </a:rPr>
              <a:t>reaalsus </a:t>
            </a:r>
            <a:r>
              <a:rPr lang="sv-SE" sz="2600" dirty="0">
                <a:latin typeface="Arial" charset="0"/>
              </a:rPr>
              <a:t>viiakse meile sobiva jääkriski piiridesse</a:t>
            </a:r>
          </a:p>
          <a:p>
            <a:pPr marL="374650" indent="-374650">
              <a:spcBef>
                <a:spcPct val="50000"/>
              </a:spcBef>
            </a:pPr>
            <a:endParaRPr lang="sv-SE" b="1" dirty="0">
              <a:latin typeface="Arial" charset="0"/>
            </a:endParaRPr>
          </a:p>
        </p:txBody>
      </p:sp>
      <p:sp>
        <p:nvSpPr>
          <p:cNvPr id="609288" name="Text Box 8"/>
          <p:cNvSpPr txBox="1">
            <a:spLocks noChangeArrowheads="1"/>
          </p:cNvSpPr>
          <p:nvPr/>
        </p:nvSpPr>
        <p:spPr bwMode="auto">
          <a:xfrm>
            <a:off x="357187" y="4869160"/>
            <a:ext cx="8175253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latin typeface="Arial" charset="0"/>
              </a:rPr>
              <a:t>Ülalkirjeldatut nimetatakse andmeturbes </a:t>
            </a:r>
            <a:r>
              <a:rPr lang="sv-SE" sz="2600" b="1" u="sng" dirty="0">
                <a:latin typeface="Arial" charset="0"/>
              </a:rPr>
              <a:t>riskihaldusmetoodikaks</a:t>
            </a:r>
            <a:r>
              <a:rPr lang="et-EE" sz="2600" b="1" dirty="0">
                <a:latin typeface="Arial" charset="0"/>
              </a:rPr>
              <a:t>; selle praktiliseks realiseerimiseks on olenevalt olukorrast mitmeid erinevaid võimalusi</a:t>
            </a:r>
            <a:endParaRPr lang="en-GB" sz="2600" dirty="0">
              <a:latin typeface="Times New Roman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28600" y="1371600"/>
            <a:ext cx="8229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 smtClean="0">
                <a:latin typeface="Arial" charset="0"/>
              </a:rPr>
              <a:t>Et praktilist turvet kuidagi standardida, on vaja:</a:t>
            </a: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28288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Protsessuaalne teave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11560" y="1484784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t-EE" sz="2600" b="1" dirty="0">
                <a:latin typeface="Arial" charset="0"/>
              </a:rPr>
              <a:t>Ainekood</a:t>
            </a:r>
            <a:r>
              <a:rPr lang="et-EE" sz="2600" dirty="0">
                <a:latin typeface="Arial" charset="0"/>
              </a:rPr>
              <a:t>: </a:t>
            </a:r>
            <a:r>
              <a:rPr lang="et-EE" sz="2600" dirty="0" smtClean="0">
                <a:latin typeface="Arial" charset="0"/>
              </a:rPr>
              <a:t>ICM0018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t-EE" sz="2600" b="1" dirty="0">
                <a:latin typeface="Arial" charset="0"/>
              </a:rPr>
              <a:t>Sisaldab</a:t>
            </a:r>
            <a:r>
              <a:rPr lang="et-EE" sz="2600" dirty="0">
                <a:latin typeface="Arial" charset="0"/>
              </a:rPr>
              <a:t>: </a:t>
            </a:r>
            <a:r>
              <a:rPr lang="et-EE" sz="2600" dirty="0" smtClean="0">
                <a:latin typeface="Arial" charset="0"/>
              </a:rPr>
              <a:t>32 tundi loenguid ja 32 tundi praktikume </a:t>
            </a:r>
          </a:p>
          <a:p>
            <a:pPr>
              <a:spcBef>
                <a:spcPts val="1200"/>
              </a:spcBef>
            </a:pPr>
            <a:r>
              <a:rPr lang="et-EE" sz="2600" b="1" dirty="0" smtClean="0">
                <a:latin typeface="Arial" charset="0"/>
              </a:rPr>
              <a:t>Ainepunkte</a:t>
            </a:r>
            <a:r>
              <a:rPr lang="et-EE" sz="2600" dirty="0">
                <a:latin typeface="Arial" charset="0"/>
              </a:rPr>
              <a:t>: </a:t>
            </a:r>
            <a:r>
              <a:rPr lang="et-EE" sz="2600" dirty="0" smtClean="0">
                <a:latin typeface="Arial" charset="0"/>
              </a:rPr>
              <a:t>6 EAP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t-EE" sz="2600" b="1" dirty="0">
                <a:latin typeface="Arial" charset="0"/>
              </a:rPr>
              <a:t>Loengute </a:t>
            </a:r>
            <a:r>
              <a:rPr lang="et-EE" sz="2600" b="1" dirty="0" smtClean="0">
                <a:latin typeface="Arial" charset="0"/>
              </a:rPr>
              <a:t>ja praktikumise aeg</a:t>
            </a:r>
            <a:r>
              <a:rPr lang="et-EE" sz="2600" dirty="0" smtClean="0">
                <a:latin typeface="Arial" charset="0"/>
              </a:rPr>
              <a:t>: on näha ÕISis</a:t>
            </a:r>
          </a:p>
          <a:p>
            <a:pPr>
              <a:spcBef>
                <a:spcPts val="1200"/>
              </a:spcBef>
            </a:pPr>
            <a:r>
              <a:rPr lang="et-EE" sz="2600" b="1" dirty="0" smtClean="0">
                <a:latin typeface="Arial" charset="0"/>
              </a:rPr>
              <a:t>Õppematerjalid </a:t>
            </a:r>
            <a:r>
              <a:rPr lang="et-EE" sz="2600" dirty="0" smtClean="0">
                <a:latin typeface="Arial" charset="0"/>
              </a:rPr>
              <a:t>(slaidiprogrammid, videosalvestused, laborite materjalid): </a:t>
            </a:r>
            <a:r>
              <a:rPr lang="et-EE" sz="2600" b="1" dirty="0" smtClean="0">
                <a:latin typeface="Arial" charset="0"/>
                <a:hlinkClick r:id="rId3"/>
              </a:rPr>
              <a:t>http://www.itcollege.ee/~valdo/kyberturve/</a:t>
            </a: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Viide </a:t>
            </a:r>
          </a:p>
          <a:p>
            <a:pPr>
              <a:spcBef>
                <a:spcPts val="1200"/>
              </a:spcBef>
            </a:pPr>
            <a:endParaRPr lang="et-EE" sz="2600" dirty="0" smtClean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t-EE" sz="2600" dirty="0" smtClean="0">
                <a:latin typeface="Arial" charset="0"/>
              </a:rPr>
              <a:t>on olemas ka ÕISis</a:t>
            </a:r>
          </a:p>
          <a:p>
            <a:pPr>
              <a:spcBef>
                <a:spcPts val="1200"/>
              </a:spcBef>
            </a:pPr>
            <a:endParaRPr lang="et-EE" sz="3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Kaetavad teemad, I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3568" y="1052736"/>
            <a:ext cx="8460432" cy="1027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Põhimõisted ja turbemudelid, turvaülesande lahendamine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sv-SE" sz="2800" dirty="0" smtClean="0">
                <a:latin typeface="Arial" charset="0"/>
              </a:rPr>
              <a:t>Turva</a:t>
            </a:r>
            <a:r>
              <a:rPr lang="et-EE" sz="2800" dirty="0" smtClean="0">
                <a:latin typeface="Arial" charset="0"/>
              </a:rPr>
              <a:t>ohud ja  nõrkused 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Turvameemed, nende klassifitseerimine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Riskianalüüs, selle erinevad meetodid. BSI ja ISKE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ISO 27000 turvastandardite seeria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SABSA,  SIEM ja NIST CSF küberturbe raamistikud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Krüptograafilised meetodid küberturbes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endParaRPr lang="et-EE" sz="2800" dirty="0" smtClean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Riskianalüüs, selle metoodikad. Seonduvad standardid (ISO, BSI, ISKE)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Krüptograafia olemus, mõisted ja mudelid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Sümmeetrilised krüptroalgoritmid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Asümmeetrilised krüptoalgoritmid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Krüptoräsi algoritmid ja krüptoprotokollid. SSL ja OpenSSL</a:t>
            </a:r>
          </a:p>
          <a:p>
            <a:pPr marL="457200" indent="-457200">
              <a:spcBef>
                <a:spcPts val="1200"/>
              </a:spcBef>
            </a:pP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Kaetavad teemad, II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3568" y="1001713"/>
            <a:ext cx="846043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EID- ja PKI lahendused ja nende rakendus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Võrguturve ja andmebaaside turve.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Turvaline autentimine ja paroolitehnika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Turvaaugud ja –paigad. Tarkvara elutsükli turbevaade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Füüsiline ja halduslik turve, turbehaldus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Turbe õigusaspektid. Isikuandmete kaitse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Steganograafia teabe peitmise teadusena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1388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Hindamine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23528" y="1988840"/>
            <a:ext cx="831837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2"/>
            <a:r>
              <a:rPr lang="et-EE" sz="2800" b="1" dirty="0">
                <a:latin typeface="Arial" charset="0"/>
              </a:rPr>
              <a:t>Aine l</a:t>
            </a:r>
            <a:r>
              <a:rPr lang="en-GB" sz="2800" b="1" dirty="0" err="1">
                <a:latin typeface="Arial" charset="0"/>
              </a:rPr>
              <a:t>õpp</a:t>
            </a:r>
            <a:r>
              <a:rPr lang="et-EE" sz="2800" b="1" dirty="0">
                <a:latin typeface="Arial" charset="0"/>
              </a:rPr>
              <a:t>hinde määrab valiktesti hinne</a:t>
            </a:r>
            <a:r>
              <a:rPr lang="et-EE" sz="2800" dirty="0">
                <a:latin typeface="Arial" charset="0"/>
              </a:rPr>
              <a:t>, sellele pääsemise otsustavad õigeaegselt esitatud iseseisvad </a:t>
            </a:r>
            <a:r>
              <a:rPr lang="et-EE" sz="2800" dirty="0" smtClean="0">
                <a:latin typeface="Arial" charset="0"/>
              </a:rPr>
              <a:t>tööd</a:t>
            </a:r>
          </a:p>
          <a:p>
            <a:pPr marL="381000" lvl="2"/>
            <a:endParaRPr lang="et-EE" sz="2800" b="1" dirty="0">
              <a:latin typeface="Arial" charset="0"/>
            </a:endParaRPr>
          </a:p>
          <a:p>
            <a:pPr marL="381000" lvl="2"/>
            <a:endParaRPr lang="en-GB" sz="2800" b="1" dirty="0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536" y="4005064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latin typeface="Arial" charset="0"/>
              </a:rPr>
              <a:t>Hindamine: </a:t>
            </a:r>
            <a:r>
              <a:rPr lang="et-EE" sz="2800" b="1" dirty="0">
                <a:latin typeface="Arial" charset="0"/>
              </a:rPr>
              <a:t>valiktest </a:t>
            </a:r>
            <a:r>
              <a:rPr lang="et-EE" sz="2800" dirty="0" smtClean="0">
                <a:latin typeface="Arial" charset="0"/>
              </a:rPr>
              <a:t>põhifaktide </a:t>
            </a:r>
            <a:r>
              <a:rPr lang="et-EE" sz="2800" dirty="0">
                <a:latin typeface="Arial" charset="0"/>
              </a:rPr>
              <a:t>kohta ilma </a:t>
            </a:r>
            <a:r>
              <a:rPr lang="et-EE" sz="2800" dirty="0" smtClean="0">
                <a:latin typeface="Arial" charset="0"/>
              </a:rPr>
              <a:t>abimaterjalideta</a:t>
            </a:r>
            <a:r>
              <a:rPr lang="sv-SE" sz="2800" dirty="0" smtClean="0">
                <a:latin typeface="Arial" charset="0"/>
              </a:rPr>
              <a:t> 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2192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Mida me kaitseme: informatsioon ehk teave</a:t>
            </a:r>
            <a:endParaRPr lang="et-EE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8458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Informatsioon ehk teave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information</a:t>
            </a:r>
            <a:r>
              <a:rPr lang="et-EE" sz="2800" dirty="0">
                <a:latin typeface="Arial" charset="0"/>
              </a:rPr>
              <a:t>)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teadm</a:t>
            </a:r>
            <a:r>
              <a:rPr lang="et-EE" sz="2800" dirty="0">
                <a:latin typeface="Arial" charset="0"/>
              </a:rPr>
              <a:t>ine</a:t>
            </a:r>
            <a:r>
              <a:rPr lang="et-EE" sz="2800" dirty="0">
                <a:latin typeface="Arial" charset="0"/>
                <a:cs typeface="Times New Roman" pitchFamily="18" charset="0"/>
              </a:rPr>
              <a:t>, mis puudutab objekte, näiteks fakte, sündmusi, asju, protsesse või ideid ja millel on teatavas kontekstis eritähendus </a:t>
            </a:r>
            <a:endParaRPr lang="et-EE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  <a:cs typeface="Times New Roman" pitchFamily="18" charset="0"/>
              </a:rPr>
              <a:t>Informatsiooni mõiste on seega seotud temast üldisema —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teadmuse</a:t>
            </a:r>
            <a:r>
              <a:rPr lang="et-EE" sz="2800" dirty="0">
                <a:latin typeface="Arial" charset="0"/>
                <a:cs typeface="Times New Roman" pitchFamily="18" charset="0"/>
              </a:rPr>
              <a:t> — mõistega, mille üheks osaks on see mida teatakse, st mingi asjaolu (objekt), ja teiseks osaks see, kes teab (subjekt)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32487" name="Text Box 7"/>
          <p:cNvSpPr txBox="1">
            <a:spLocks noChangeArrowheads="1"/>
          </p:cNvSpPr>
          <p:nvPr/>
        </p:nvSpPr>
        <p:spPr bwMode="auto">
          <a:xfrm>
            <a:off x="611560" y="5589240"/>
            <a:ext cx="77724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Informatsioonil iseenesest puudub vorm. See tekib alles esituse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(andmete)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kaudu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583488" cy="9906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Mida me kaitseme: andmed</a:t>
            </a:r>
            <a:endParaRPr lang="et-EE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51520" y="2996952"/>
            <a:ext cx="8610600" cy="372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Andmed on informatsiooni esitus</a:t>
            </a:r>
            <a:r>
              <a:rPr lang="et-EE" sz="2800" dirty="0">
                <a:latin typeface="Arial" charset="0"/>
                <a:cs typeface="Times New Roman" pitchFamily="18" charset="0"/>
              </a:rPr>
              <a:t>, st tema kirjapanek mingis eelnevalt kokkulepitud </a:t>
            </a:r>
            <a:r>
              <a:rPr lang="et-EE" sz="2800" dirty="0">
                <a:latin typeface="Arial" charset="0"/>
              </a:rPr>
              <a:t>kujul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  <a:cs typeface="Times New Roman" pitchFamily="18" charset="0"/>
              </a:rPr>
              <a:t>mis võimaldab andmetele vastavat te</a:t>
            </a:r>
            <a:r>
              <a:rPr lang="et-EE" sz="2800" dirty="0">
                <a:latin typeface="Arial" charset="0"/>
              </a:rPr>
              <a:t>avet</a:t>
            </a:r>
            <a:r>
              <a:rPr lang="et-EE" sz="2800" dirty="0">
                <a:latin typeface="Arial" charset="0"/>
                <a:cs typeface="Times New Roman" pitchFamily="18" charset="0"/>
              </a:rPr>
              <a:t> edasi anda subjektilt subjektile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Samade 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ndmete tõlgendus erinevate subjektide poolt võib olla erinev </a:t>
            </a:r>
            <a:r>
              <a:rPr lang="et-EE" sz="2800" dirty="0">
                <a:latin typeface="Arial" charset="0"/>
                <a:cs typeface="Times New Roman" pitchFamily="18" charset="0"/>
              </a:rPr>
              <a:t>(nt sõna 'hallitus' tähendus sõltub mõnevõrra sellest, kas tema lugeja on eestlane või soomlane)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 </a:t>
            </a:r>
            <a:endParaRPr lang="et-EE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34536" name="Text Box 8"/>
          <p:cNvSpPr txBox="1">
            <a:spLocks noChangeArrowheads="1"/>
          </p:cNvSpPr>
          <p:nvPr/>
        </p:nvSpPr>
        <p:spPr bwMode="auto">
          <a:xfrm>
            <a:off x="304800" y="990600"/>
            <a:ext cx="7939608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Andmed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informatsiooni taastõlgendatav esitus formaliseeritud kujul, mis sobib edastuseks, tõlgenduseks või töötluseks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30580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Andmekogum</a:t>
            </a:r>
            <a:r>
              <a:rPr lang="sv-SE" b="1" dirty="0">
                <a:solidFill>
                  <a:srgbClr val="C00000"/>
                </a:solidFill>
              </a:rPr>
              <a:t> (dokument)</a:t>
            </a:r>
            <a:r>
              <a:rPr lang="et-EE" b="1" dirty="0">
                <a:solidFill>
                  <a:srgbClr val="C00000"/>
                </a:solidFill>
              </a:rPr>
              <a:t> ja vorming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67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6746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746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7462" name="Text Box 6"/>
          <p:cNvSpPr txBox="1">
            <a:spLocks noChangeArrowheads="1"/>
          </p:cNvSpPr>
          <p:nvPr/>
        </p:nvSpPr>
        <p:spPr bwMode="auto">
          <a:xfrm>
            <a:off x="323528" y="1196752"/>
            <a:ext cx="8458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Digitaalne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andmekogum 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— </a:t>
            </a:r>
            <a:r>
              <a:rPr lang="et-EE" sz="2600" dirty="0">
                <a:latin typeface="Arial" charset="0"/>
                <a:cs typeface="Times New Roman" pitchFamily="18" charset="0"/>
              </a:rPr>
              <a:t>informatsiooni esitus bitijadana, st jadana, mis koosneb märkidest 0 ja 1. (</a:t>
            </a:r>
            <a:r>
              <a:rPr lang="et-EE" sz="2600" dirty="0">
                <a:latin typeface="Arial" charset="0"/>
              </a:rPr>
              <a:t>arvutis nimetatakse neid kogumeid tihti failideks)</a:t>
            </a:r>
            <a:r>
              <a:rPr lang="et-EE" sz="2600" dirty="0">
                <a:latin typeface="Arial" charset="0"/>
                <a:cs typeface="Times New Roman" pitchFamily="18" charset="0"/>
              </a:rPr>
              <a:t> 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Vorming</a:t>
            </a:r>
            <a:r>
              <a:rPr lang="et-EE" sz="2600" b="1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format</a:t>
            </a:r>
            <a:r>
              <a:rPr lang="et-EE" sz="2600" dirty="0">
                <a:latin typeface="Arial" charset="0"/>
              </a:rPr>
              <a:t>)</a:t>
            </a:r>
            <a:r>
              <a:rPr lang="et-EE" sz="2600" dirty="0">
                <a:latin typeface="Arial" charset="0"/>
                <a:cs typeface="Times New Roman" pitchFamily="18" charset="0"/>
              </a:rPr>
              <a:t> — eeskiri andmete tõlgendamiseks kas vahetult 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informatsiooniks, õigemini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teabe </a:t>
            </a:r>
            <a:r>
              <a:rPr lang="et-EE" sz="2600" dirty="0" smtClean="0">
                <a:latin typeface="Arial" charset="0"/>
              </a:rPr>
              <a:t>esitusliigiks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charset="0"/>
                <a:cs typeface="Times New Roman" pitchFamily="18" charset="0"/>
              </a:rPr>
              <a:t>(tekst, pilt, heli</a:t>
            </a:r>
            <a:r>
              <a:rPr lang="et-EE" sz="2600" dirty="0">
                <a:latin typeface="Arial" charset="0"/>
              </a:rPr>
              <a:t>, video</a:t>
            </a:r>
            <a:r>
              <a:rPr lang="et-EE" sz="2600" dirty="0">
                <a:latin typeface="Arial" charset="0"/>
                <a:cs typeface="Times New Roman" pitchFamily="18" charset="0"/>
              </a:rPr>
              <a:t>)</a:t>
            </a:r>
          </a:p>
        </p:txBody>
      </p:sp>
      <p:sp>
        <p:nvSpPr>
          <p:cNvPr id="2067463" name="Text Box 7"/>
          <p:cNvSpPr txBox="1">
            <a:spLocks noChangeArrowheads="1"/>
          </p:cNvSpPr>
          <p:nvPr/>
        </p:nvSpPr>
        <p:spPr bwMode="auto">
          <a:xfrm>
            <a:off x="611560" y="4077072"/>
            <a:ext cx="8208912" cy="224676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Igasugune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informatsioon on arvutites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(infotehnilistes seadmetes)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esitatud alati digitaalkujul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kindlates kokkuleppelistes vormingutes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kogumitena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(failidena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, mis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kannavad teavet</a:t>
            </a:r>
            <a:endParaRPr lang="et-EE" sz="2800" b="1" u="sng" dirty="0">
              <a:solidFill>
                <a:srgbClr val="0070C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1614</Words>
  <Application>Microsoft Office PowerPoint</Application>
  <PresentationFormat>On-screen Show (4:3)</PresentationFormat>
  <Paragraphs>187</Paragraphs>
  <Slides>28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Küberturbe põhimõisted ja turbemudelid, turvaülesande lahendamine </vt:lpstr>
      <vt:lpstr>Aine eesmärk ja nimetus</vt:lpstr>
      <vt:lpstr>Protsessuaalne teave </vt:lpstr>
      <vt:lpstr>Kaetavad teemad, I </vt:lpstr>
      <vt:lpstr>Kaetavad teemad, II </vt:lpstr>
      <vt:lpstr>Hindamine</vt:lpstr>
      <vt:lpstr>Mida me kaitseme: informatsioon ehk teave</vt:lpstr>
      <vt:lpstr>Mida me kaitseme: andmed</vt:lpstr>
      <vt:lpstr>Andmekogum (dokument) ja vorming</vt:lpstr>
      <vt:lpstr>Vorming ja tähendus, I </vt:lpstr>
      <vt:lpstr>Vorming ja tähendus, II </vt:lpstr>
      <vt:lpstr>Küberturbe lähtekoht</vt:lpstr>
      <vt:lpstr>Küberturbe komponendid </vt:lpstr>
      <vt:lpstr>Küberturbe erinevatest mõistetest</vt:lpstr>
      <vt:lpstr>Käideldavus </vt:lpstr>
      <vt:lpstr>Terviklus </vt:lpstr>
      <vt:lpstr>Konfidentsiaalsus </vt:lpstr>
      <vt:lpstr>Andmete ja infovarade turve </vt:lpstr>
      <vt:lpstr>Digiandmetega seotud infovarade neli eripära </vt:lpstr>
      <vt:lpstr>Turbe kahjustumise standardmudel </vt:lpstr>
      <vt:lpstr>Turbe kahjustumine (skeem) </vt:lpstr>
      <vt:lpstr>Turvameetme mõju </vt:lpstr>
      <vt:lpstr>Turbemõistete olemus</vt:lpstr>
      <vt:lpstr>Turvakao näiteid</vt:lpstr>
      <vt:lpstr>Turvamõistete vahelised seosed </vt:lpstr>
      <vt:lpstr>Turvalisus ja (aktsepteeritav) jääkrisk</vt:lpstr>
      <vt:lpstr>Slide 27</vt:lpstr>
      <vt:lpstr>Vajadus kindlate riskihaldusmetoodikate järele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26</cp:revision>
  <dcterms:created xsi:type="dcterms:W3CDTF">2016-08-30T18:22:58Z</dcterms:created>
  <dcterms:modified xsi:type="dcterms:W3CDTF">2018-02-08T08:28:15Z</dcterms:modified>
</cp:coreProperties>
</file>