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8" r:id="rId2"/>
    <p:sldId id="297" r:id="rId3"/>
    <p:sldId id="298" r:id="rId4"/>
    <p:sldId id="29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Digiteabe turbe erinevus paberkandjal teabe turbest. Turvaohud ja nende klassifitseerimine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</a:t>
            </a:r>
            <a:r>
              <a:rPr lang="et-EE" sz="2600" b="1" i="1" dirty="0" smtClean="0">
                <a:solidFill>
                  <a:srgbClr val="0070C0"/>
                </a:solidFill>
              </a:rPr>
              <a:t>2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8</a:t>
            </a:r>
            <a:r>
              <a:rPr lang="et-EE" sz="2600" i="1" dirty="0" smtClean="0">
                <a:solidFill>
                  <a:schemeClr val="tx1"/>
                </a:solidFill>
              </a:rPr>
              <a:t>. </a:t>
            </a:r>
            <a:r>
              <a:rPr lang="et-EE" sz="2600" i="1" dirty="0" smtClean="0">
                <a:solidFill>
                  <a:schemeClr val="tx1"/>
                </a:solidFill>
              </a:rPr>
              <a:t>veebruar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kahjustumise standardmudel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Infovaradele (infosüsteemile) mõjuvad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ohud</a:t>
            </a:r>
            <a:r>
              <a:rPr lang="et-EE" sz="2600" dirty="0">
                <a:latin typeface="Arial" charset="0"/>
              </a:rPr>
              <a:t>  </a:t>
            </a:r>
            <a:r>
              <a:rPr lang="et-EE" sz="2600" i="1" dirty="0">
                <a:latin typeface="Arial" charset="0"/>
              </a:rPr>
              <a:t>(threat)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võivad ära kasutada süsteemi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turvaauke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(vulnerabilities)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koos nõrkustega määravad ära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riski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turvariski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risk, security risk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 realiseerumisel tekib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 smtClean="0">
                <a:latin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turvaintsident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loss, security breach, security incident)</a:t>
            </a:r>
            <a:endParaRPr lang="et-EE" sz="2600" i="1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Riski vähendamiseks tuleb turvaauke lappida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turvameetmeid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measures, safeguards)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kasutades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</a:t>
            </a:r>
            <a:r>
              <a:rPr lang="et-EE" b="1" dirty="0" smtClean="0">
                <a:solidFill>
                  <a:srgbClr val="C00000"/>
                </a:solidFill>
              </a:rPr>
              <a:t>lisus ja (aktsepteeritav) jääkrisk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3645024"/>
            <a:ext cx="89154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Absoluutse turbe asemel räägitakse alati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aktsepteeritavast jääkriskist</a:t>
            </a:r>
            <a:r>
              <a:rPr lang="et-EE" sz="2600" dirty="0">
                <a:latin typeface="Arial" charset="0"/>
              </a:rPr>
              <a:t>, mis vastab </a:t>
            </a:r>
            <a:r>
              <a:rPr lang="et-EE" sz="2600" dirty="0" smtClean="0">
                <a:latin typeface="Arial" charset="0"/>
              </a:rPr>
              <a:t>konkreetse olukorra (äriprotsessi) </a:t>
            </a:r>
            <a:r>
              <a:rPr lang="et-EE" sz="2600" dirty="0">
                <a:latin typeface="Arial" charset="0"/>
              </a:rPr>
              <a:t>mõistlikule turvatasemele</a:t>
            </a:r>
          </a:p>
          <a:p>
            <a:pPr eaLnBrk="0" hangingPunct="0">
              <a:spcBef>
                <a:spcPct val="20000"/>
              </a:spcBef>
            </a:pPr>
            <a:endParaRPr lang="et-EE" sz="2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2246769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800" dirty="0" smtClean="0">
                <a:latin typeface="Arial" charset="0"/>
                <a:cs typeface="Times New Roman" charset="0"/>
              </a:rPr>
              <a:t>Mitte </a:t>
            </a:r>
            <a:r>
              <a:rPr lang="et-EE" sz="2800" dirty="0">
                <a:latin typeface="Arial" charset="0"/>
                <a:cs typeface="Times New Roman" charset="0"/>
              </a:rPr>
              <a:t>ü</a:t>
            </a:r>
            <a:r>
              <a:rPr lang="et-EE" sz="2800" dirty="0">
                <a:latin typeface="Arial" charset="0"/>
              </a:rPr>
              <a:t>hegi</a:t>
            </a:r>
            <a:r>
              <a:rPr lang="et-EE" sz="2800" dirty="0">
                <a:latin typeface="Arial" charset="0"/>
                <a:cs typeface="Times New Roman" charset="0"/>
              </a:rPr>
              <a:t> </a:t>
            </a:r>
            <a:r>
              <a:rPr lang="et-EE" sz="2800" dirty="0" smtClean="0">
                <a:latin typeface="Arial" charset="0"/>
                <a:cs typeface="Times New Roman" charset="0"/>
              </a:rPr>
              <a:t>turvamee</a:t>
            </a:r>
            <a:r>
              <a:rPr lang="et-EE" sz="2800" dirty="0" smtClean="0">
                <a:latin typeface="Arial" charset="0"/>
              </a:rPr>
              <a:t>tme ega turvameetmete komplekti </a:t>
            </a:r>
            <a:r>
              <a:rPr lang="et-EE" sz="2800" dirty="0">
                <a:latin typeface="Arial" charset="0"/>
              </a:rPr>
              <a:t>rakendamine</a:t>
            </a:r>
            <a:r>
              <a:rPr lang="et-EE" sz="2800" dirty="0">
                <a:latin typeface="Arial" charset="0"/>
                <a:cs typeface="Times New Roman" charset="0"/>
              </a:rPr>
              <a:t> ei loo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kunagi</a:t>
            </a:r>
            <a:r>
              <a:rPr lang="et-EE" sz="2800" dirty="0">
                <a:latin typeface="Arial" charset="0"/>
                <a:cs typeface="Times New Roman" charset="0"/>
              </a:rPr>
              <a:t> absoluutset turvalisust. Need vaid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vähendavad turvariski</a:t>
            </a:r>
            <a:r>
              <a:rPr lang="et-EE" sz="2800" dirty="0">
                <a:latin typeface="Arial" charset="0"/>
                <a:cs typeface="Times New Roman" charset="0"/>
              </a:rPr>
              <a:t>, st tõenäosust, et andmete terviklus, käideldavus või konfidentsiaalsus saavad kahjustatud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3528" y="5157192"/>
            <a:ext cx="828288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Reeglina mõeldakse selle all olukorda, kus </a:t>
            </a:r>
            <a:r>
              <a:rPr lang="et-EE" sz="2600" dirty="0" smtClean="0">
                <a:latin typeface="Arial" charset="0"/>
              </a:rPr>
              <a:t>rakendatud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turvameetmete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koguhind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oodatav summmaarne (majanduslik) kahju</a:t>
            </a:r>
            <a:r>
              <a:rPr lang="et-EE" sz="2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on omavahel </a:t>
            </a:r>
            <a:r>
              <a:rPr lang="et-EE" sz="2600" dirty="0" smtClean="0">
                <a:latin typeface="Arial" charset="0"/>
              </a:rPr>
              <a:t>ligikaudu võrdsed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 algn="l" eaLnBrk="1" hangingPunct="1"/>
            <a:r>
              <a:rPr lang="et-EE" sz="2800" smtClean="0">
                <a:latin typeface="Arial" charset="0"/>
              </a:rPr>
              <a:t> </a:t>
            </a:r>
          </a:p>
        </p:txBody>
      </p:sp>
      <p:pic>
        <p:nvPicPr>
          <p:cNvPr id="40963" name="Picture 4" descr="C:\DOKUM\PEDALOE\aju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5188"/>
            <a:ext cx="9144000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Turbe majanduslik külg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964488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Paberkandjal teabe tur</a:t>
            </a:r>
            <a:r>
              <a:rPr lang="et-EE" b="1" dirty="0" smtClean="0">
                <a:solidFill>
                  <a:srgbClr val="C00000"/>
                </a:solidFill>
              </a:rPr>
              <a:t>v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e 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1520" y="836712"/>
            <a:ext cx="85344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Paberdokumendi käideldavuse</a:t>
            </a:r>
            <a:r>
              <a:rPr lang="et-EE" sz="2600" dirty="0">
                <a:latin typeface="Arial" charset="0"/>
                <a:cs typeface="Arial" charset="0"/>
              </a:rPr>
              <a:t> tagab ta säilitamine hävimiskindlas kohas ning õigeaegne levitamine (asjaajamiskord)</a:t>
            </a:r>
            <a:endParaRPr lang="et-EE" sz="2600" b="1" u="sng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Paberdokumendi tervikluse</a:t>
            </a:r>
            <a:r>
              <a:rPr lang="et-EE" sz="2600" dirty="0">
                <a:latin typeface="Arial" charset="0"/>
                <a:cs typeface="Arial" charset="0"/>
              </a:rPr>
              <a:t> tagavad ta </a:t>
            </a:r>
            <a:r>
              <a:rPr lang="et-EE" sz="2600" b="1" dirty="0">
                <a:latin typeface="Arial" charset="0"/>
                <a:cs typeface="Arial" charset="0"/>
              </a:rPr>
              <a:t>füüsiline vorm</a:t>
            </a:r>
            <a:r>
              <a:rPr lang="et-EE" sz="2600" dirty="0">
                <a:latin typeface="Arial" charset="0"/>
                <a:cs typeface="Arial" charset="0"/>
              </a:rPr>
              <a:t> ja </a:t>
            </a:r>
            <a:r>
              <a:rPr lang="et-EE" sz="2600" b="1" dirty="0">
                <a:latin typeface="Arial" charset="0"/>
                <a:cs typeface="Arial" charset="0"/>
              </a:rPr>
              <a:t>struktuur</a:t>
            </a:r>
            <a:r>
              <a:rPr lang="et-EE" sz="2600" dirty="0">
                <a:latin typeface="Arial" charset="0"/>
                <a:cs typeface="Arial" charset="0"/>
              </a:rPr>
              <a:t> ning sellele kantav allkiri, pitser ning kuupäev; samuti õige ligipääsu- ning asjaajamiskord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Paberdokumendi konfidentsiaalsuse</a:t>
            </a:r>
            <a:r>
              <a:rPr lang="et-EE" sz="2600" b="1" dirty="0">
                <a:latin typeface="Arial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charset="0"/>
                <a:cs typeface="Times New Roman" pitchFamily="18" charset="0"/>
              </a:rPr>
              <a:t>tagab nende hoidmine kindlas kohas ja teisaldamine usaldatava saatja kaasabil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1520" y="5085184"/>
            <a:ext cx="8534400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igitaal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andmete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 terviklus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ja konfidentsiaalsuse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 tagamise võtted erinevad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nendest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suuresti –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 s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elle juures kasutatakse kaasaja infotehnika ja krüptograafia vahendeid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 (põhinevad matemaatikal)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i="1" dirty="0" smtClean="0">
                <a:solidFill>
                  <a:srgbClr val="FF9933"/>
                </a:solidFill>
                <a:cs typeface="Arial" charset="0"/>
              </a:rPr>
              <a:t>   </a:t>
            </a:r>
            <a:r>
              <a:rPr lang="sv-SE" b="1" dirty="0" smtClean="0">
                <a:solidFill>
                  <a:srgbClr val="C00000"/>
                </a:solidFill>
                <a:cs typeface="Arial" charset="0"/>
              </a:rPr>
              <a:t>Digitaal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teabe tur</a:t>
            </a:r>
            <a:r>
              <a:rPr lang="et-EE" b="1" dirty="0" smtClean="0">
                <a:solidFill>
                  <a:srgbClr val="C00000"/>
                </a:solidFill>
              </a:rPr>
              <a:t>v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e</a:t>
            </a:r>
            <a:r>
              <a:rPr lang="sv-SE" b="1" dirty="0" smtClean="0">
                <a:solidFill>
                  <a:srgbClr val="C00000"/>
                </a:solidFill>
                <a:cs typeface="Arial" charset="0"/>
              </a:rPr>
              <a:t>: erijooni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5344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 konfidentsiaalsuse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tagamise võtted erinevad suuresti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paberdokumentide heast tavast.</a:t>
            </a:r>
            <a:r>
              <a:rPr lang="sv-SE" sz="28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</a:t>
            </a:r>
            <a:r>
              <a:rPr lang="sv-SE" sz="2800" dirty="0">
                <a:latin typeface="Arial" charset="0"/>
                <a:cs typeface="Arial" charset="0"/>
              </a:rPr>
              <a:t>Selle</a:t>
            </a:r>
            <a:r>
              <a:rPr lang="et-EE" sz="2800" dirty="0">
                <a:latin typeface="Arial" charset="0"/>
                <a:cs typeface="Arial" charset="0"/>
              </a:rPr>
              <a:t> juures kasutatakse kaasaja infotehnika ja krüptograafia vahendeid</a:t>
            </a:r>
            <a:r>
              <a:rPr lang="et-EE" sz="2800" dirty="0">
                <a:latin typeface="Arial" charset="0"/>
              </a:rPr>
              <a:t> (põhinevad matemaatikal)</a:t>
            </a:r>
            <a:endParaRPr lang="sv-SE" sz="2800" dirty="0">
              <a:latin typeface="Arial" charset="0"/>
            </a:endParaRP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Oluline moment on kasutaja autentimisel arvuti või infosüsteemi ees</a:t>
            </a:r>
            <a:r>
              <a:rPr lang="sv-SE" sz="2800" dirty="0">
                <a:latin typeface="Arial" charset="0"/>
              </a:rPr>
              <a:t>, mille käigusb ta tuvastab, et tema on ikka tema ja tal on õigus teatud dokumente (teavet) vaadata, luua, kustutada, muuta jne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Käideldavus tagatakse tihti üle võrgu </a:t>
            </a:r>
            <a:r>
              <a:rPr lang="sv-SE" sz="2800" dirty="0">
                <a:latin typeface="Arial" charset="0"/>
              </a:rPr>
              <a:t>(Intreneti). Ülilevnud on klient-server süsteemid</a:t>
            </a:r>
            <a:endParaRPr lang="en-GB" sz="2800" dirty="0"/>
          </a:p>
          <a:p>
            <a:pPr marL="231775" indent="-231775">
              <a:spcBef>
                <a:spcPct val="50000"/>
              </a:spcBef>
            </a:pPr>
            <a:endParaRPr lang="et-EE" sz="2800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Krüptograafia </a:t>
            </a:r>
            <a:r>
              <a:rPr lang="sv-SE" b="1" dirty="0" smtClean="0">
                <a:solidFill>
                  <a:srgbClr val="C00000"/>
                </a:solidFill>
              </a:rPr>
              <a:t>rakendamisest</a:t>
            </a:r>
            <a:endParaRPr lang="en-GB" b="1" dirty="0" smtClean="0">
              <a:solidFill>
                <a:srgbClr val="C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1520" y="3212976"/>
            <a:ext cx="8534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ts val="600"/>
              </a:spcBef>
            </a:pPr>
            <a:r>
              <a:rPr lang="sv-SE" sz="2600" dirty="0">
                <a:latin typeface="Arial" charset="0"/>
                <a:cs typeface="Arial" charset="0"/>
              </a:rPr>
              <a:t>Seda saab kasutada</a:t>
            </a:r>
            <a:r>
              <a:rPr lang="sv-SE" sz="2600" dirty="0" smtClean="0">
                <a:latin typeface="Arial" charset="0"/>
                <a:cs typeface="Arial" charset="0"/>
              </a:rPr>
              <a:t>:</a:t>
            </a:r>
            <a:endParaRPr lang="sv-SE" sz="2600" dirty="0">
              <a:latin typeface="Arial" charset="0"/>
              <a:cs typeface="Arial" charset="0"/>
            </a:endParaRPr>
          </a:p>
          <a:p>
            <a:pPr marL="285750" indent="-285750" eaLnBrk="0" hangingPunct="0">
              <a:spcBef>
                <a:spcPts val="600"/>
              </a:spcBef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Andmete konfidentsiaalsuse tagamiseks </a:t>
            </a:r>
            <a:r>
              <a:rPr lang="sv-SE" sz="2600" dirty="0">
                <a:latin typeface="Arial" charset="0"/>
                <a:cs typeface="Arial" charset="0"/>
              </a:rPr>
              <a:t>– ilma võtmeta näeb vaid krüpteeritud kuju, aga ei pääse tänu matemaatilistele seostele ligi </a:t>
            </a:r>
            <a:r>
              <a:rPr lang="sv-SE" sz="2600" dirty="0" smtClean="0">
                <a:latin typeface="Arial" charset="0"/>
                <a:cs typeface="Arial" charset="0"/>
              </a:rPr>
              <a:t>teabele</a:t>
            </a:r>
            <a:endParaRPr lang="sv-SE" sz="2600" dirty="0">
              <a:latin typeface="Arial" charset="0"/>
              <a:cs typeface="Arial" charset="0"/>
            </a:endParaRPr>
          </a:p>
          <a:p>
            <a:pPr marL="285750" indent="-285750" eaLnBrk="0" hangingPunct="0">
              <a:spcBef>
                <a:spcPts val="600"/>
              </a:spcBef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Andmete tervikluse tagamiseks </a:t>
            </a:r>
            <a:r>
              <a:rPr lang="sv-SE" sz="2600" dirty="0">
                <a:latin typeface="Arial" charset="0"/>
                <a:cs typeface="Arial" charset="0"/>
              </a:rPr>
              <a:t>(privaat)võtit omamata ei saa andmeid tänu matemaatilistele seostele muuta. Kasutatakse turvalises sides ja signeerimise ning digiallkirja alusena</a:t>
            </a:r>
            <a:endParaRPr lang="en-GB" sz="2600" dirty="0">
              <a:latin typeface="Arial" charset="0"/>
              <a:cs typeface="Arial" charset="0"/>
            </a:endParaRPr>
          </a:p>
          <a:p>
            <a:pPr marL="285750" indent="-285750"/>
            <a:r>
              <a:rPr lang="et-EE" sz="2800" dirty="0">
                <a:latin typeface="Arial" charset="0"/>
                <a:cs typeface="Arial" charset="0"/>
              </a:rPr>
              <a:t>  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5536" y="990600"/>
            <a:ext cx="8443664" cy="181588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Krüpteerimine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ehk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šifreerimine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encryption, encipherment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 on andmete teisendamine loetamatule kujule, mille käigus kasutatakse teatud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salajast võtit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key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). 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Digitaal</a:t>
            </a:r>
            <a:r>
              <a:rPr lang="et-EE" b="1" dirty="0" smtClean="0">
                <a:solidFill>
                  <a:srgbClr val="C00000"/>
                </a:solidFill>
              </a:rPr>
              <a:t>andmete käideldavus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11560" y="1412776"/>
            <a:ext cx="838842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spcBef>
                <a:spcPts val="1200"/>
              </a:spcBef>
            </a:pPr>
            <a:r>
              <a:rPr lang="sv-SE" sz="2800" dirty="0" smtClean="0">
                <a:latin typeface="Arial" charset="0"/>
              </a:rPr>
              <a:t>On </a:t>
            </a:r>
            <a:r>
              <a:rPr lang="sv-SE" sz="2800" dirty="0">
                <a:latin typeface="Arial" charset="0"/>
              </a:rPr>
              <a:t>vajalik</a:t>
            </a:r>
            <a:r>
              <a:rPr lang="et-EE" sz="2800" dirty="0">
                <a:latin typeface="Arial" charset="0"/>
              </a:rPr>
              <a:t>:</a:t>
            </a:r>
            <a:r>
              <a:rPr lang="et-EE" sz="2800" dirty="0">
                <a:latin typeface="Arial" charset="0"/>
                <a:cs typeface="Arial" charset="0"/>
              </a:rPr>
              <a:t> </a:t>
            </a:r>
            <a:endParaRPr lang="et-EE" sz="2800" dirty="0"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regulaarne varukoopiate tegemine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(varundamine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õigesti ekspluateeritavad arvutisüsteemid 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digitaalandmetel põhinev asjaajamiskord 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290513" indent="-290513">
              <a:spcBef>
                <a:spcPts val="1200"/>
              </a:spcBef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edastamine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üldise andmesidevõrgu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</a:t>
            </a:r>
            <a:r>
              <a:rPr lang="et-EE" sz="2800" dirty="0" smtClean="0">
                <a:latin typeface="Arial" charset="0"/>
              </a:rPr>
              <a:t>Interneti vahendusel)</a:t>
            </a:r>
            <a:endParaRPr lang="et-EE" sz="2800" dirty="0">
              <a:latin typeface="Arial" charset="0"/>
            </a:endParaRPr>
          </a:p>
          <a:p>
            <a:pPr marL="290513" indent="-290513" algn="just">
              <a:spcBef>
                <a:spcPts val="1200"/>
              </a:spcBef>
            </a:pPr>
            <a:r>
              <a:rPr lang="et-EE" sz="2800" dirty="0">
                <a:latin typeface="Arial" charset="0"/>
                <a:cs typeface="Arial" charset="0"/>
              </a:rPr>
              <a:t> 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138864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Digitaal</a:t>
            </a:r>
            <a:r>
              <a:rPr lang="et-EE" b="1" dirty="0" smtClean="0">
                <a:solidFill>
                  <a:srgbClr val="C00000"/>
                </a:solidFill>
              </a:rPr>
              <a:t>andmete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t</a:t>
            </a:r>
            <a:r>
              <a:rPr lang="et-EE" b="1" dirty="0" smtClean="0">
                <a:solidFill>
                  <a:srgbClr val="C00000"/>
                </a:solidFill>
              </a:rPr>
              <a:t>erviklus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5536" y="914400"/>
            <a:ext cx="8748464" cy="376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/>
            <a:r>
              <a:rPr lang="sv-SE" sz="2800" dirty="0" smtClean="0">
                <a:latin typeface="Arial" charset="0"/>
              </a:rPr>
              <a:t>On </a:t>
            </a:r>
            <a:r>
              <a:rPr lang="sv-SE" sz="2800" dirty="0">
                <a:latin typeface="Arial" charset="0"/>
              </a:rPr>
              <a:t>kolm alternatiivi (eri turvatasemetega)</a:t>
            </a:r>
            <a:r>
              <a:rPr lang="et-EE" sz="2800" dirty="0">
                <a:latin typeface="Arial" charset="0"/>
              </a:rPr>
              <a:t>: </a:t>
            </a:r>
          </a:p>
          <a:p>
            <a:pPr marL="290513" indent="-290513"/>
            <a:endParaRPr lang="et-EE" sz="1200" dirty="0">
              <a:latin typeface="Arial" charset="0"/>
            </a:endParaRP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Clr>
                <a:schemeClr val="folHlink"/>
              </a:buClr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Kasutada klient-server tehnoloogiat ja end serveris autentida lastes jätab server meelde, kes millal mida lõi, muutis, vaatas jne. </a:t>
            </a:r>
            <a:r>
              <a:rPr lang="sv-SE" sz="2600" dirty="0">
                <a:latin typeface="Arial" charset="0"/>
              </a:rPr>
              <a:t>Kaasajal masskasutuses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Clr>
                <a:schemeClr val="folHlink"/>
              </a:buClr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Siduda andmed püsivalt füüsilise andmekandjaga. </a:t>
            </a:r>
            <a:r>
              <a:rPr lang="sv-SE" sz="2600" dirty="0">
                <a:latin typeface="Arial" charset="0"/>
              </a:rPr>
              <a:t>Välistab netipõhised teenused (ja kogu hea e-maailma)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Clr>
                <a:schemeClr val="folHlink"/>
              </a:buClr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Andmete digiallkirjaga varustamine</a:t>
            </a:r>
            <a:r>
              <a:rPr lang="sv-SE" sz="2600" dirty="0">
                <a:latin typeface="Arial" charset="0"/>
              </a:rPr>
              <a:t>, mis seob ta loojaga matemaatiliste võtete abil. </a:t>
            </a:r>
            <a:endParaRPr lang="et-EE" sz="2600" u="sng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3568" y="4941168"/>
            <a:ext cx="8064896" cy="1292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Viimane on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ainuvõimalik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reaalselt usaldusväärne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viis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klient-server tehnika puhul, mis võimaldab lisaks anda ka andmetele tõestusväärtuse</a:t>
            </a:r>
            <a:endParaRPr lang="en-GB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Digitaal</a:t>
            </a:r>
            <a:r>
              <a:rPr lang="et-EE" sz="3600" b="1" dirty="0" smtClean="0">
                <a:solidFill>
                  <a:srgbClr val="C00000"/>
                </a:solidFill>
              </a:rPr>
              <a:t>andmete konfidentsiaalsus</a:t>
            </a:r>
            <a:endParaRPr lang="en-GB" sz="36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536" y="1066800"/>
            <a:ext cx="84249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 smtClean="0">
                <a:latin typeface="Arial" charset="0"/>
                <a:cs typeface="Times New Roman" pitchFamily="18" charset="0"/>
              </a:rPr>
              <a:t>Digitaal</a:t>
            </a:r>
            <a:r>
              <a:rPr lang="et-EE" sz="2800" dirty="0" smtClean="0">
                <a:latin typeface="Arial" charset="0"/>
              </a:rPr>
              <a:t>andmete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konfidentsiaalsuse taga</a:t>
            </a:r>
            <a:r>
              <a:rPr lang="et-EE" sz="2800" dirty="0">
                <a:latin typeface="Arial" charset="0"/>
              </a:rPr>
              <a:t>vad:</a:t>
            </a:r>
          </a:p>
          <a:p>
            <a:pPr marL="290513" indent="-290513" algn="just"/>
            <a:endParaRPr lang="et-EE" sz="1000" dirty="0">
              <a:latin typeface="Arial" charset="0"/>
            </a:endParaRPr>
          </a:p>
          <a:p>
            <a:pPr marL="290513" indent="-290513">
              <a:buFontTx/>
              <a:buChar char="•"/>
            </a:pPr>
            <a:r>
              <a:rPr lang="et-EE" sz="2800" dirty="0">
                <a:latin typeface="Arial" charset="0"/>
              </a:rPr>
              <a:t>nende hoidmine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turvalises kohas </a:t>
            </a:r>
            <a:r>
              <a:rPr lang="et-EE" sz="2800" dirty="0">
                <a:latin typeface="Arial" charset="0"/>
              </a:rPr>
              <a:t>ja vastav asjaajamiskord</a:t>
            </a:r>
          </a:p>
          <a:p>
            <a:pPr marL="290513" indent="-290513" algn="just"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90513" indent="-290513">
              <a:buFontTx/>
              <a:buChar char="•"/>
            </a:pPr>
            <a:r>
              <a:rPr lang="et-EE" sz="2800" dirty="0">
                <a:latin typeface="Arial" charset="0"/>
              </a:rPr>
              <a:t>andmete edastamisel ja hoidmisel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ebaturvalises kohas nende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krüpteerimine</a:t>
            </a:r>
            <a:r>
              <a:rPr lang="et-EE" sz="2800" dirty="0">
                <a:latin typeface="Arial" charset="0"/>
              </a:rPr>
              <a:t>, millele peab lisanduma võtmehaldus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7772400" cy="1812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Kui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konfidentsiaalseid andmeid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edastatakse üle üldkasutatavate andmesidevõrkude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(nt Internetis)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, peab krüpteerimine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olema kohustuslik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7772400" cy="3352800"/>
          </a:xfrm>
        </p:spPr>
        <p:txBody>
          <a:bodyPr/>
          <a:lstStyle/>
          <a:p>
            <a:pPr algn="l" eaLnBrk="1" hangingPunct="1"/>
            <a:endParaRPr lang="et-EE" sz="1200" smtClean="0">
              <a:latin typeface="Arial" charset="0"/>
            </a:endParaRPr>
          </a:p>
          <a:p>
            <a:pPr algn="l" eaLnBrk="1" hangingPunct="1">
              <a:buClr>
                <a:schemeClr val="tx1"/>
              </a:buClr>
              <a:buSzTx/>
              <a:buFontTx/>
              <a:buChar char="•"/>
            </a:pPr>
            <a:endParaRPr lang="en-US" i="1" smtClean="0">
              <a:latin typeface="Arial" charset="0"/>
            </a:endParaRPr>
          </a:p>
        </p:txBody>
      </p:sp>
      <p:sp>
        <p:nvSpPr>
          <p:cNvPr id="568324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Mis on infovarade turvaohud?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971600" y="1143000"/>
            <a:ext cx="7181800" cy="107721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Oht  (</a:t>
            </a:r>
            <a:r>
              <a:rPr lang="et-EE" sz="3200" b="1" i="1" dirty="0">
                <a:solidFill>
                  <a:srgbClr val="0070C0"/>
                </a:solidFill>
                <a:latin typeface="Arial" charset="0"/>
              </a:rPr>
              <a:t>threat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) on  potentsiaalne (info)turbe rikkumine</a:t>
            </a:r>
            <a:endParaRPr lang="en-GB" sz="3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043608" y="3200400"/>
            <a:ext cx="7566992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3200" dirty="0">
                <a:latin typeface="Arial" charset="0"/>
              </a:rPr>
              <a:t>Oht on seega kas: 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tervikluse rikkumine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käideldavuse rikkumine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3200" dirty="0">
                <a:latin typeface="Arial" charset="0"/>
              </a:rPr>
              <a:t>potentsiaalne konfidentsiaalsuse rikkumine</a:t>
            </a:r>
            <a:endParaRPr lang="et-EE" sz="3200" i="1" dirty="0">
              <a:latin typeface="Arial" charset="0"/>
            </a:endParaRPr>
          </a:p>
          <a:p>
            <a:pPr marL="377825" indent="-377825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0626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lähtekoht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Lähtekoht: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andmete poolt kantaval teabel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(informatsioonil) on reeglina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mingi väärtus 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omadused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nii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äriprotsessi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(põhiprotsessi) kui ka äriprotsessiga seotud erinevate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subjektide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(kas </a:t>
            </a:r>
            <a:r>
              <a:rPr lang="et-EE" sz="2800" dirty="0" smtClean="0">
                <a:latin typeface="Arial" charset="0"/>
              </a:rPr>
              <a:t>inimeste </a:t>
            </a:r>
            <a:r>
              <a:rPr lang="et-EE" sz="2800" dirty="0">
                <a:latin typeface="Arial" charset="0"/>
              </a:rPr>
              <a:t>või </a:t>
            </a:r>
            <a:r>
              <a:rPr lang="et-EE" sz="2800" dirty="0" smtClean="0">
                <a:latin typeface="Arial" charset="0"/>
              </a:rPr>
              <a:t>tehniliste süsteemide) </a:t>
            </a:r>
            <a:r>
              <a:rPr lang="et-EE" sz="2800" dirty="0">
                <a:latin typeface="Arial" charset="0"/>
              </a:rPr>
              <a:t>jaoks</a:t>
            </a:r>
            <a:r>
              <a:rPr lang="et-EE" sz="2800" dirty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 </a:t>
            </a:r>
            <a:endParaRPr lang="et-EE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95536" y="3717032"/>
            <a:ext cx="8208912" cy="30469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Küberturve ehk info</a:t>
            </a:r>
            <a:r>
              <a:rPr lang="sv-S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turve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ehk andmeturve tegeleb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</a:rPr>
              <a:t>poolt kantava informatsiooni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omaduste ja seeläbi ka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väärtuste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tagamisega mahus ja viisil, mida konkreetne äriprotsess vajab</a:t>
            </a:r>
            <a:endParaRPr lang="et-EE" sz="3200" b="1" dirty="0">
              <a:solidFill>
                <a:srgbClr val="0070C0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569348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liigitamine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76624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Ohte on </a:t>
            </a:r>
            <a:r>
              <a:rPr lang="et-EE" sz="2800" dirty="0" smtClean="0">
                <a:latin typeface="Arial" charset="0"/>
              </a:rPr>
              <a:t>võimalik süsteemselt käsitleda, neid liigitades:</a:t>
            </a:r>
            <a:endParaRPr lang="et-EE" sz="2800" dirty="0">
              <a:latin typeface="Arial" charset="0"/>
            </a:endParaRP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1.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Turvalisuse komponendi järgi </a:t>
            </a:r>
            <a:r>
              <a:rPr lang="et-EE" sz="2800" dirty="0">
                <a:latin typeface="Arial" charset="0"/>
              </a:rPr>
              <a:t>(mida ohustab)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2.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Allika järgi </a:t>
            </a:r>
            <a:r>
              <a:rPr lang="et-EE" sz="2800" dirty="0">
                <a:latin typeface="Arial" charset="0"/>
              </a:rPr>
              <a:t>(mis põhjustab)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3.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Kahjustuse olulisuse seisukohalt </a:t>
            </a:r>
            <a:r>
              <a:rPr lang="et-EE" sz="2800" dirty="0">
                <a:latin typeface="Arial" charset="0"/>
              </a:rPr>
              <a:t>(kui suure kahju tekitab)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95536" y="5229200"/>
            <a:ext cx="7766248" cy="95410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Praktikas kasutatakse reeglina enamikel juhtudel kasutatakse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kahte esimest liigitust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8208912" cy="4572000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Jagatakse tavaliselt kaheks suureks klassiks:</a:t>
            </a:r>
          </a:p>
          <a:p>
            <a:pPr algn="l" eaLnBrk="1" hangingPunct="1"/>
            <a:endParaRPr lang="et-EE" sz="15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1.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Stiihilised ohud 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spontaneous threats, accidental threats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):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keskkonnaohud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tehnilised rikked ja defektid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inimohud</a:t>
            </a:r>
          </a:p>
          <a:p>
            <a:pPr marL="358775" indent="-358775" algn="l" eaLnBrk="1" hangingPunct="1"/>
            <a:endParaRPr lang="et-EE" sz="30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Ründed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deliberate acts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attacks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), mis on põhjustatud kellegi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tahtlikust tegevusest</a:t>
            </a:r>
            <a:endParaRPr lang="en-US" sz="3000" b="1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323528" y="0"/>
            <a:ext cx="882047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jagunemine 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allika järgi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395536" y="260648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Stiihilised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ohud, I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23528" y="1196752"/>
            <a:ext cx="8439472" cy="575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Stiihilised ohud</a:t>
            </a:r>
            <a:r>
              <a:rPr lang="en-US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tulenevad peamiselt kahest allikast: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800" dirty="0" smtClean="0">
              <a:latin typeface="Arial" charset="0"/>
            </a:endParaRPr>
          </a:p>
          <a:p>
            <a:pPr marL="180975" indent="-180975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ääramatust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looduslikust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jõust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force majeure</a:t>
            </a:r>
            <a:r>
              <a:rPr lang="et-EE" sz="2800" dirty="0" smtClean="0">
                <a:latin typeface="Arial" charset="0"/>
              </a:rPr>
              <a:t>), </a:t>
            </a:r>
            <a:r>
              <a:rPr lang="et-EE" sz="2800" dirty="0">
                <a:latin typeface="Arial" charset="0"/>
              </a:rPr>
              <a:t>mis võib olla loomult juhuslik (äike, ujutus) või regulaarne (kulumine, </a:t>
            </a:r>
            <a:r>
              <a:rPr lang="et-EE" sz="2800" dirty="0" smtClean="0">
                <a:latin typeface="Arial" charset="0"/>
              </a:rPr>
              <a:t>väsimine</a:t>
            </a:r>
            <a:r>
              <a:rPr lang="et-EE" sz="2800" dirty="0">
                <a:latin typeface="Arial" charset="0"/>
              </a:rPr>
              <a:t>, </a:t>
            </a:r>
            <a:r>
              <a:rPr lang="et-EE" sz="2800" dirty="0" smtClean="0">
                <a:latin typeface="Arial" charset="0"/>
              </a:rPr>
              <a:t>saastumine. lagunemine)</a:t>
            </a:r>
            <a:endParaRPr lang="et-EE" sz="2800" dirty="0">
              <a:latin typeface="Arial" charset="0"/>
            </a:endParaRPr>
          </a:p>
          <a:p>
            <a:pPr marL="180975" indent="-180975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endParaRPr lang="et-EE" sz="2800" dirty="0">
              <a:latin typeface="Arial" charset="0"/>
            </a:endParaRPr>
          </a:p>
          <a:p>
            <a:pPr marL="180975" indent="-180975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Inimvigadest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human failure</a:t>
            </a:r>
            <a:r>
              <a:rPr lang="et-EE" sz="2800" dirty="0" smtClean="0">
                <a:latin typeface="Arial" charset="0"/>
              </a:rPr>
              <a:t>), </a:t>
            </a:r>
            <a:r>
              <a:rPr lang="et-EE" sz="2800" dirty="0">
                <a:latin typeface="Arial" charset="0"/>
              </a:rPr>
              <a:t>mida võivad põhjustada ebapiisavad oskused, hooletus, juhtimisvead, keskkonnategurid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3200" b="1" i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066800"/>
            <a:ext cx="7772400" cy="4572000"/>
          </a:xfrm>
        </p:spPr>
        <p:txBody>
          <a:bodyPr/>
          <a:lstStyle/>
          <a:p>
            <a:pPr algn="l" eaLnBrk="1" hangingPunct="1"/>
            <a:endParaRPr lang="en-US" i="1" smtClean="0">
              <a:latin typeface="Arial" charset="0"/>
            </a:endParaRPr>
          </a:p>
          <a:p>
            <a:pPr algn="l" eaLnBrk="1" hangingPunct="1"/>
            <a:endParaRPr lang="et-EE" smtClean="0">
              <a:latin typeface="Arial" charset="0"/>
            </a:endParaRP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755576" y="260648"/>
            <a:ext cx="83884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Stiihilised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7584" y="1340768"/>
            <a:ext cx="83164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Raskete tagajärgedega stiihilised ohud on juhtimis- ja otsustusvead infosüsteemi elutsükli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varajastes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järkudes </a:t>
            </a:r>
            <a:r>
              <a:rPr lang="et-EE" sz="2800" dirty="0">
                <a:latin typeface="Arial" charset="0"/>
              </a:rPr>
              <a:t>(mida varasemates, seda </a:t>
            </a:r>
            <a:r>
              <a:rPr lang="et-EE" sz="2800" dirty="0" smtClean="0">
                <a:latin typeface="Arial" charset="0"/>
              </a:rPr>
              <a:t>kaalukamate tagajärgedega!)</a:t>
            </a:r>
            <a:endParaRPr lang="en-GB" sz="2800" dirty="0"/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827584" y="3933056"/>
            <a:ext cx="76200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Praktika (tegelike kahjude statistika) näitab, et stiihilised ohud tekitavad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senini infovaradele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tunduvalt suuremaid kahjusid kui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tahtlikud ründed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611560" y="260648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Keskkonnaohud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899592" y="1340768"/>
            <a:ext cx="7863408" cy="562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äike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kahjutuli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vesi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lubamatu temperatuur ja niiskus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tolm ja saastumine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elektromagnetilised kiirgushäiringud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väliste </a:t>
            </a:r>
            <a:r>
              <a:rPr lang="et-EE" sz="2800" dirty="0" smtClean="0">
                <a:latin typeface="Arial" charset="0"/>
              </a:rPr>
              <a:t>taristute rikked </a:t>
            </a:r>
            <a:r>
              <a:rPr lang="et-EE" sz="2800" dirty="0">
                <a:latin typeface="Arial" charset="0"/>
              </a:rPr>
              <a:t>või häiringud</a:t>
            </a:r>
          </a:p>
          <a:p>
            <a:pPr marL="377825" indent="-377825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32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3200" b="1" i="1" dirty="0">
              <a:latin typeface="Arial" charset="0"/>
            </a:endParaRPr>
          </a:p>
          <a:p>
            <a:pPr marL="377825" indent="-377825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260648"/>
            <a:ext cx="7772400" cy="14478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</a:t>
            </a:r>
            <a:r>
              <a:rPr lang="et-EE" b="1" dirty="0" smtClean="0">
                <a:solidFill>
                  <a:srgbClr val="C00000"/>
                </a:solidFill>
              </a:rPr>
              <a:t>ehnilised rikked ja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defektid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971600" y="2564904"/>
            <a:ext cx="752358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riistvara </a:t>
            </a:r>
            <a:r>
              <a:rPr lang="et-EE" sz="2800" dirty="0">
                <a:latin typeface="Arial" charset="0"/>
              </a:rPr>
              <a:t>defektid ja rikked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sideliinide rikked ja häiringud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andmekandjate defektid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kasutatavate taristute tõrked</a:t>
            </a:r>
            <a:endParaRPr lang="et-EE" sz="2800" dirty="0"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turvavahendite tõrked</a:t>
            </a: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96752"/>
            <a:ext cx="7772400" cy="4572000"/>
          </a:xfrm>
        </p:spPr>
        <p:txBody>
          <a:bodyPr>
            <a:noAutofit/>
          </a:bodyPr>
          <a:lstStyle/>
          <a:p>
            <a:pPr marL="377825" indent="-377825" algn="l" eaLnBrk="1" hangingPunct="1"/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NB! Inimoht pole tahtlik rünne!</a:t>
            </a: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/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Jaguneb kaheks suureks haruks:</a:t>
            </a:r>
            <a:endParaRPr lang="et-EE" sz="2800" i="1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1. Personali väljalangemine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haigus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surm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streik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2. Juhuslikud (inim)äpardused: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vead tööoperatsioonide sooritamisel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seadme või andmete hävitamine kogemata</a:t>
            </a:r>
          </a:p>
          <a:p>
            <a:pPr marL="539750" indent="-360363" algn="l" eaLnBrk="1" hangingPunct="1">
              <a:spcBef>
                <a:spcPts val="6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valed liiniühendused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endParaRPr lang="et-EE" sz="2800" b="1" i="1" dirty="0" smtClean="0">
              <a:latin typeface="Arial" charset="0"/>
            </a:endParaRPr>
          </a:p>
        </p:txBody>
      </p:sp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611560" y="332656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Inimohud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dirty="0" smtClean="0">
                <a:solidFill>
                  <a:schemeClr val="tx1"/>
                </a:solidFill>
              </a:rPr>
              <a:t/>
            </a:r>
            <a:br>
              <a:rPr lang="et-EE" b="1" u="sng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395536" y="2286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467544" y="1196752"/>
            <a:ext cx="7931224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Ründed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deliberate acts, attacks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lähtuvad inimestest, kes on mitmesugustel motiividel ja ajenditel (isiklikud huvid, huligaansus, riiklik või eraluure jne) valmis sihilikult kahju tekitama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467544" y="3789040"/>
            <a:ext cx="8147248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Ründeid </a:t>
            </a:r>
            <a:r>
              <a:rPr lang="et-EE" sz="2800" dirty="0" smtClean="0">
                <a:latin typeface="Arial" charset="0"/>
              </a:rPr>
              <a:t>jagatakse tavaliselt kahel viisil: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ründeobjektide</a:t>
            </a:r>
            <a:r>
              <a:rPr lang="et-EE" sz="2800" dirty="0" smtClean="0">
                <a:latin typeface="Arial" charset="0"/>
              </a:rPr>
              <a:t> järgi (mida rünnatakse)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ründemeetodite</a:t>
            </a:r>
            <a:r>
              <a:rPr lang="et-EE" sz="2800" dirty="0" smtClean="0">
                <a:latin typeface="Arial" charset="0"/>
              </a:rPr>
              <a:t> järgi (kuidas rünnatakse)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tabLst>
                <a:tab pos="539750" algn="l"/>
              </a:tabLst>
            </a:pPr>
            <a:endParaRPr lang="et-EE" sz="12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NB! Rünnak on sõjanduse termin, infoturbes räägitakse rünnetest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Ründeallikad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9552" y="749300"/>
            <a:ext cx="8375848" cy="61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Neid on peamiselt neli: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1</a:t>
            </a:r>
            <a:r>
              <a:rPr lang="et-EE" sz="2600" dirty="0">
                <a:latin typeface="Arial" charset="0"/>
              </a:rPr>
              <a:t>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Infosüsteemide volitatud kasutajad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Selle sagedus on statistikas </a:t>
            </a:r>
            <a:r>
              <a:rPr lang="et-EE" sz="2600" dirty="0" smtClean="0">
                <a:latin typeface="Arial" charset="0"/>
              </a:rPr>
              <a:t>jätkuvalt napilt esikohal</a:t>
            </a:r>
            <a:r>
              <a:rPr lang="et-EE" sz="2600" dirty="0">
                <a:latin typeface="Arial" charset="0"/>
              </a:rPr>
              <a:t>, motiivideks on: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ebaseadusliku kasu taotlemine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 ahistatute </a:t>
            </a:r>
            <a:r>
              <a:rPr lang="et-EE" sz="2600" dirty="0">
                <a:latin typeface="Arial" charset="0"/>
              </a:rPr>
              <a:t>kättemaks</a:t>
            </a:r>
          </a:p>
          <a:p>
            <a:pPr marL="539750" indent="-36036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poliitiline, ideoloogiline, ... 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2.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Majandus- ja sõjalise luure agendid 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3.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Kräkkerid</a:t>
            </a:r>
            <a:r>
              <a:rPr lang="et-EE" sz="2600" dirty="0">
                <a:latin typeface="Arial" charset="0"/>
              </a:rPr>
              <a:t> (osakaal </a:t>
            </a:r>
            <a:r>
              <a:rPr lang="sv-SE" sz="2600" dirty="0">
                <a:latin typeface="Arial" charset="0"/>
              </a:rPr>
              <a:t>järjest kasvav, </a:t>
            </a:r>
            <a:r>
              <a:rPr lang="et-EE" sz="2600" dirty="0" smtClean="0">
                <a:latin typeface="Arial" charset="0"/>
              </a:rPr>
              <a:t>kaasajal läbipõimunud muu kuritegeliku maailmaga)</a:t>
            </a:r>
            <a:endParaRPr lang="et-EE" sz="2600" dirty="0">
              <a:latin typeface="Arial" charset="0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4.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Muud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(eelkõige </a:t>
            </a:r>
            <a:r>
              <a:rPr lang="et-EE" sz="2600" dirty="0">
                <a:latin typeface="Arial" charset="0"/>
              </a:rPr>
              <a:t>kriminaalne element) </a:t>
            </a: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8079432" cy="4572000"/>
          </a:xfrm>
        </p:spPr>
        <p:txBody>
          <a:bodyPr>
            <a:normAutofit/>
          </a:bodyPr>
          <a:lstStyle/>
          <a:p>
            <a:pPr marL="609600" indent="-609600" algn="l" eaLnBrk="1" hangingPunct="1">
              <a:buClr>
                <a:schemeClr val="tx1"/>
              </a:buClr>
              <a:buSzTx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Neid on peamiselt kolm: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Vahetu kontakt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rünnatava objekti infosüsteemide, taristu, personali vm objektiga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Internet</a:t>
            </a: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. Kaasajal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reeglina peamine liik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AutoNum type="arabicPeriod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Ründetarkvara sisaldavad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andmekandjad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(mälupulgad, välised kettad jms). K</a:t>
            </a: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aasajal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on “nišiturul” naasnud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AutoNum type="arabicPeriod"/>
            </a:pPr>
            <a:endParaRPr lang="et-EE" sz="2800" b="1" dirty="0" smtClean="0">
              <a:latin typeface="Arial" charset="0"/>
            </a:endParaRP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AutoNum type="arabicPeriod"/>
            </a:pPr>
            <a:endParaRPr lang="et-EE" sz="2800" b="1" dirty="0" smtClean="0">
              <a:latin typeface="Arial" charset="0"/>
            </a:endParaRPr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539552" y="332656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Ründekanalid</a:t>
            </a:r>
            <a:r>
              <a:rPr lang="et-EE" sz="44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i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>turbe </a:t>
            </a:r>
            <a:r>
              <a:rPr lang="et-EE" b="1" dirty="0" smtClean="0">
                <a:solidFill>
                  <a:srgbClr val="C00000"/>
                </a:solidFill>
              </a:rPr>
              <a:t>komponendid</a:t>
            </a:r>
            <a:r>
              <a:rPr lang="et-EE" b="1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FF9933"/>
                </a:solidFill>
                <a:cs typeface="Times New Roman" charset="0"/>
              </a:rPr>
            </a:br>
            <a:endParaRPr lang="en-GB" b="1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3133165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Küber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cyber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ehk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info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information security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andme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turve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 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on tavaliselt vaadeldav kolme järgmise omaduse kombinatsioonina: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käideldavus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terviklus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konfidentsiaalsus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4011067"/>
            <a:ext cx="8686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2600" dirty="0">
                <a:latin typeface="Arial" charset="0"/>
                <a:cs typeface="Arial" charset="0"/>
              </a:rPr>
              <a:t>Need kolm omadust peavad olema tagatud </a:t>
            </a:r>
            <a:r>
              <a:rPr lang="et-EE" sz="2600" dirty="0" smtClean="0">
                <a:latin typeface="Arial" charset="0"/>
                <a:cs typeface="Arial" charset="0"/>
              </a:rPr>
              <a:t>nii </a:t>
            </a:r>
            <a:r>
              <a:rPr lang="et-EE" sz="2600" dirty="0">
                <a:latin typeface="Arial" charset="0"/>
                <a:cs typeface="Arial" charset="0"/>
              </a:rPr>
              <a:t>paber- kui ka digitaalkujul </a:t>
            </a:r>
            <a:r>
              <a:rPr lang="et-EE" sz="2600" dirty="0" smtClean="0">
                <a:latin typeface="Arial" charset="0"/>
                <a:cs typeface="Arial" charset="0"/>
              </a:rPr>
              <a:t>olevate andmete korral. Kui me räägime küberturbest, siis tihti me paberkandja välistame</a:t>
            </a:r>
          </a:p>
          <a:p>
            <a:pPr>
              <a:spcBef>
                <a:spcPts val="600"/>
              </a:spcBef>
            </a:pPr>
            <a:r>
              <a:rPr lang="et-EE" sz="2600" dirty="0" smtClean="0">
                <a:latin typeface="Arial" charset="0"/>
                <a:cs typeface="Arial" charset="0"/>
              </a:rPr>
              <a:t>NB! </a:t>
            </a:r>
            <a:r>
              <a:rPr lang="et-EE" sz="2600" dirty="0" smtClean="0">
                <a:latin typeface="Arial" charset="0"/>
              </a:rPr>
              <a:t>Andmete (teabe) turvalisus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ei ole pelgalt selle salastatus</a:t>
            </a:r>
            <a:r>
              <a:rPr lang="et-EE" sz="2600" dirty="0" smtClean="0">
                <a:latin typeface="Arial" charset="0"/>
              </a:rPr>
              <a:t> (konfidentsiaalsus) nagu ekslikult arvatakse (see oli nii ajaloolises plaanis)</a:t>
            </a:r>
            <a:endParaRPr lang="en-GB" sz="2600" dirty="0" smtClean="0">
              <a:latin typeface="Times New Roman" charset="0"/>
            </a:endParaRPr>
          </a:p>
          <a:p>
            <a:endParaRPr lang="et-EE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556792"/>
            <a:ext cx="7363544" cy="4572000"/>
          </a:xfrm>
        </p:spPr>
        <p:txBody>
          <a:bodyPr>
            <a:normAutofit lnSpcReduction="10000"/>
          </a:bodyPr>
          <a:lstStyle/>
          <a:p>
            <a:pPr marL="277813" indent="-277813" algn="l" eaLnBrk="1" hangingPunct="1">
              <a:buClr>
                <a:schemeClr val="tx1"/>
              </a:buClr>
              <a:buSzTx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Kaheksa klassikalist põhitüüpi:</a:t>
            </a:r>
          </a:p>
          <a:p>
            <a:pPr marL="277813" indent="-277813" algn="l" eaLnBrk="1" hangingPunct="1">
              <a:buClr>
                <a:schemeClr val="tx1"/>
              </a:buClr>
              <a:buSzTx/>
            </a:pPr>
            <a:endParaRPr lang="et-EE" sz="1300" dirty="0" smtClean="0">
              <a:solidFill>
                <a:schemeClr val="tx1"/>
              </a:solidFill>
              <a:latin typeface="Arial" charset="0"/>
            </a:endParaRP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füüsillised ründed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ressursside väärkasutus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ressursside blokeerimine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Infopüük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võltsing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süsteemi manipuleerimine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ründed turvamehhanismidele</a:t>
            </a:r>
          </a:p>
          <a:p>
            <a:pPr marL="277813" indent="-277813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ründetarkvara</a:t>
            </a: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539552" y="332656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Rünnete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objekt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827584" y="0"/>
            <a:ext cx="83164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Füüsilised ründed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029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132856"/>
            <a:ext cx="8604448" cy="4572000"/>
          </a:xfrm>
          <a:noFill/>
        </p:spPr>
        <p:txBody>
          <a:bodyPr/>
          <a:lstStyle/>
          <a:p>
            <a:pPr marL="377825" indent="-377825" algn="l" eaLnBrk="1" hangingPunct="1">
              <a:spcBef>
                <a:spcPts val="1200"/>
              </a:spcBef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füüsiline rünne taristule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vandalism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volitamatu sisenemine hoonesse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vargus 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infotehniliste seadmete või tarvikute manipuleerimine või hävitamine</a:t>
            </a:r>
          </a:p>
          <a:p>
            <a:pPr marL="377825" indent="-377825"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899592" y="836712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Füüsilised ründed ohustavad eelkõige infosüsteemide käideldavust ja terviklust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683568" y="0"/>
            <a:ext cx="84604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Ressursside väärkasutus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1628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väärkasutus ohustab kõiki turvalisuse komponente, eelkõige käideldavust ja konfidentsiaalsust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539552" y="2492896"/>
            <a:ext cx="8077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Olulisemad alaliigid: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arvutisüsteemide volitamata kasutamine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kasutajaõiguste kuritarvitus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süsteemiülema õiguste kuritarvitus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taristuteenuste vargus</a:t>
            </a:r>
            <a:endParaRPr lang="en-GB" sz="2600" dirty="0"/>
          </a:p>
        </p:txBody>
      </p:sp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467544" y="5301208"/>
            <a:ext cx="8153400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väärkasutuse oht on eriti suur ümberkorraldus-, hoolde- või haldustööde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ajal, iseäranis väliste osapoolte kaasatuse korral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86000"/>
            <a:ext cx="8458200" cy="2743200"/>
          </a:xfrm>
        </p:spPr>
        <p:txBody>
          <a:bodyPr>
            <a:normAutofit fontScale="92500"/>
          </a:bodyPr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Olulisim alaliik on teenuse halvamine (</a:t>
            </a:r>
            <a:r>
              <a:rPr lang="et-EE" sz="2600" i="1" dirty="0" smtClean="0">
                <a:solidFill>
                  <a:schemeClr val="tx1"/>
                </a:solidFill>
                <a:latin typeface="Arial" charset="0"/>
              </a:rPr>
              <a:t>denial of service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), nt:</a:t>
            </a:r>
          </a:p>
          <a:p>
            <a:pPr marL="265113" indent="-265113" algn="l" eaLnBrk="1" hangingPunct="1">
              <a:spcBef>
                <a:spcPts val="1200"/>
              </a:spcBef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programmide masskäivitus (protsessori ülekoormamine)</a:t>
            </a:r>
          </a:p>
          <a:p>
            <a:pPr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  kataloogi või ketta täitmine kogu ulatuses </a:t>
            </a:r>
          </a:p>
          <a:p>
            <a:pPr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  võrgu ülekoormamine</a:t>
            </a:r>
          </a:p>
          <a:p>
            <a:pPr algn="l" eaLnBrk="1" hangingPunct="1"/>
            <a:endParaRPr lang="et-EE" sz="2600" b="1" dirty="0" smtClean="0">
              <a:latin typeface="Arial" charset="0"/>
            </a:endParaRPr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539552" y="0"/>
            <a:ext cx="86044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Ressursside blokeerimine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2661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82296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Ressursside blokeerimine ohustab eelkõige käideldavust. </a:t>
            </a:r>
            <a:r>
              <a:rPr lang="et-EE" sz="2800" dirty="0">
                <a:latin typeface="Arial" charset="0"/>
              </a:rPr>
              <a:t>Võib olla sihilik või tekkida volitamatu kasutamise kõrvalnähuna</a:t>
            </a:r>
            <a:endParaRPr lang="en-GB" sz="2800" dirty="0"/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467544" y="5029200"/>
            <a:ext cx="842493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 smtClean="0">
                <a:latin typeface="Arial" charset="0"/>
              </a:rPr>
              <a:t>Selle tavalisim tüüpvorm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hajus ummistusrünne</a:t>
            </a:r>
            <a:r>
              <a:rPr lang="et-EE" sz="2800" dirty="0" smtClean="0">
                <a:latin typeface="Arial" charset="0"/>
              </a:rPr>
              <a:t> ehk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DDOS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Distributed Denial Of Service</a:t>
            </a:r>
            <a:r>
              <a:rPr lang="et-EE" sz="2800" dirty="0" smtClean="0">
                <a:latin typeface="Arial" charset="0"/>
              </a:rPr>
              <a:t>). On kergesti automatiseeritav ja raskesti tõrjutav </a:t>
            </a:r>
            <a:endParaRPr lang="en-GB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880"/>
            <a:ext cx="8280920" cy="4876800"/>
          </a:xfrm>
        </p:spPr>
        <p:txBody>
          <a:bodyPr>
            <a:normAutofit/>
          </a:bodyPr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/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pealtkuulamine ruumides (salamikrofon, telefoni kaugmikrofon, arvuti mikrofon)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andmesaadetiste pealtkuulamine, nt valel ruutimisel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salvestatud andmete volitamata lugemine või kopeerimine (nt väline hooldetöötaja)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Jääkinfo (</a:t>
            </a:r>
            <a:r>
              <a:rPr lang="et-EE" sz="2600" i="1" dirty="0" smtClean="0">
                <a:solidFill>
                  <a:schemeClr val="tx1"/>
                </a:solidFill>
                <a:latin typeface="Arial" charset="0"/>
              </a:rPr>
              <a:t>residual information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) lugemine koopiamasinast, printerist, kõvakettalt, ruuterist vms</a:t>
            </a: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11560" y="0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Infopüük, I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683568" y="908720"/>
            <a:ext cx="691276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Infopüük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interception, eavesdropping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on mingi volitamatu subjekti rünne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konfidentsiaalsusele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924800" cy="5715000"/>
          </a:xfrm>
        </p:spPr>
        <p:txBody>
          <a:bodyPr>
            <a:normAutofit/>
          </a:bodyPr>
          <a:lstStyle/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Olulisemad alaliigid (järg):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võrguseadme mälus salvestatud andmete leke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liini kuulamine (opsüsteemi komplekti kuuluvate võrgudiagnostika vahenditega, spetsialiseeritud võrguanalüsaatoritega jne). 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sissetung arvutitesse  hoolduskanali kaudu (kui see jäetakse lahti või pole piisavalt turvatud)</a:t>
            </a:r>
          </a:p>
          <a:p>
            <a:pPr marL="377825" indent="-377825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andme(kandja)te volitamata kopeerimine, (nt nende edasitoimetamise käigus)</a:t>
            </a:r>
          </a:p>
          <a:p>
            <a:pPr marL="377825" indent="-377825" algn="l" eaLnBrk="1" hangingPunct="1"/>
            <a:endParaRPr lang="et-EE" sz="2800" b="1" dirty="0" smtClean="0">
              <a:latin typeface="Arial" charset="0"/>
            </a:endParaRPr>
          </a:p>
          <a:p>
            <a:pPr marL="377825" indent="-377825"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611560" y="188640"/>
            <a:ext cx="85324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Infopüük,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204864"/>
            <a:ext cx="8763000" cy="6019800"/>
          </a:xfrm>
        </p:spPr>
        <p:txBody>
          <a:bodyPr/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Olulisemad alaliigid: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sõnumite salvestus ja taasesitus 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(nt paroolide hankimine, võltstellimus)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teesklusrünne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masquerade attack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), st sõnumite saatmine võltsrekvisiitidega (parool, kasutajatunnus vms) ja/või sobiva haruühenduse kaudu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suhtlemisosavus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social engineering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), st "oma inimeste" etendamine vahetult objektil või  suhtluskanali kaudu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sõnumi saamise või saatmise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salgamine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400" i="1" dirty="0" smtClean="0">
                <a:solidFill>
                  <a:schemeClr val="tx1"/>
                </a:solidFill>
                <a:latin typeface="Arial" charset="0"/>
              </a:rPr>
              <a:t>denial</a:t>
            </a:r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) - mugav võimalus nt sisseantud tellimusest loobumiseks, desinformeerimiseks jne.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endParaRPr lang="et-EE" sz="2400" b="1" dirty="0" smtClean="0">
              <a:latin typeface="Arial" charset="0"/>
            </a:endParaRP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Võltsing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539552" y="836712"/>
            <a:ext cx="8001000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Võltsing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fabrication, faking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kujutab endast võltsitud objektide lisamist infosüsteemi. </a:t>
            </a:r>
            <a:r>
              <a:rPr lang="et-EE" sz="2600" dirty="0">
                <a:latin typeface="Arial" charset="0"/>
              </a:rPr>
              <a:t>Ta ohustab peamiselt terviklust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2296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586756" name="Rectangle 4"/>
          <p:cNvSpPr>
            <a:spLocks noChangeArrowheads="1"/>
          </p:cNvSpPr>
          <p:nvPr/>
        </p:nvSpPr>
        <p:spPr bwMode="auto">
          <a:xfrm>
            <a:off x="467544" y="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Süsteemide manipuleerimine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81534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Manipuleerimine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manipulation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ohustab suurelt osalt terviklust, vähemal määral ka muid valdkondi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39552" y="2492896"/>
            <a:ext cx="8604448" cy="572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</a:pPr>
            <a:r>
              <a:rPr lang="et-EE" sz="2600" dirty="0">
                <a:latin typeface="Arial" charset="0"/>
              </a:rPr>
              <a:t>Olulisemad alaliigid: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andmete või tarkvara manipuleerimine (valeandmete sisestus, pääsuõiguste muutmine vms)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liinide manipuleerimine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andmeedastuse manipuleerimine protokollide turvaaukude kaudu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aparatuuri kaughoolde portide rünne </a:t>
            </a:r>
            <a:r>
              <a:rPr lang="et-EE" sz="2600" dirty="0" smtClean="0">
                <a:latin typeface="Arial" charset="0"/>
              </a:rPr>
              <a:t>(kaughaldusvahendid ja -kanalid </a:t>
            </a:r>
            <a:r>
              <a:rPr lang="et-EE" sz="2600" dirty="0">
                <a:latin typeface="Arial" charset="0"/>
              </a:rPr>
              <a:t>on olnud </a:t>
            </a:r>
            <a:r>
              <a:rPr lang="et-EE" sz="2600" dirty="0" smtClean="0">
                <a:latin typeface="Arial" charset="0"/>
              </a:rPr>
              <a:t>klassikaline ründekanal)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b="1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2296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chemeClr val="tx1"/>
                </a:solidFill>
              </a:rPr>
              <a:t/>
            </a:r>
            <a:br>
              <a:rPr lang="et-EE" b="1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924944"/>
            <a:ext cx="8305800" cy="4495800"/>
          </a:xfrm>
        </p:spPr>
        <p:txBody>
          <a:bodyPr/>
          <a:lstStyle/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marL="377825" indent="-377825"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Põhilisteks ründeobjektideks on pääsu reguleerimise mehhanismid ja krüptolahendused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, nt: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süstemaatiline paroolide mõistatamine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PIN-koodi hõive rahaautomaadi klaviatuurile paigutatud kilega</a:t>
            </a:r>
            <a:endParaRPr lang="sv-S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sv-SE" sz="2800" dirty="0" smtClean="0">
                <a:solidFill>
                  <a:schemeClr val="tx1"/>
                </a:solidFill>
                <a:latin typeface="Arial" charset="0"/>
              </a:rPr>
              <a:t>paroolide vargus-hõive nn troojalasega</a:t>
            </a: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377825" indent="-377825" algn="l" eaLnBrk="1" hangingPunct="1">
              <a:buFont typeface="Wingdings" pitchFamily="2" charset="2"/>
              <a:buChar char="l"/>
            </a:pPr>
            <a:endParaRPr lang="et-EE" sz="2800" b="1" dirty="0" smtClean="0">
              <a:latin typeface="Arial" charset="0"/>
            </a:endParaRPr>
          </a:p>
          <a:p>
            <a:pPr marL="377825" indent="-377825"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395536" y="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Ründed turvameh</a:t>
            </a:r>
            <a:r>
              <a:rPr lang="sv-S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anismidele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467544" y="980728"/>
            <a:ext cx="7914456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Ohustavad turbe kõiki kolme alamvaldkonda. Olemus sõltub turvamehhanismi tüübist ning mehhanismi ja ta töökeskkonna tegelikest või oletatavatest turvaaukudest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524000"/>
            <a:ext cx="8367464" cy="4495800"/>
          </a:xfrm>
        </p:spPr>
        <p:txBody>
          <a:bodyPr>
            <a:normAutofit/>
          </a:bodyPr>
          <a:lstStyle/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Saab jagada laias laastus kolmeks: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legaalsed tüüptooted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oma (dokumenteeritud) omadustega, misa saab kasutada aga ka kurjal viisil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pahavara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kurivara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malware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 sh viirused (kuid see pole ainus tüüp)</a:t>
            </a:r>
          </a:p>
          <a:p>
            <a:pPr marL="377825" indent="-377825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spetsiaalsed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turvamehhanismide ründe programmid</a:t>
            </a:r>
          </a:p>
          <a:p>
            <a:pPr marL="377825" indent="-377825" algn="l" eaLnBrk="1" hangingPunct="1">
              <a:buClr>
                <a:schemeClr val="tx1"/>
              </a:buClr>
              <a:buSzTx/>
            </a:pPr>
            <a:endParaRPr lang="et-EE" sz="28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323528" y="332656"/>
            <a:ext cx="882047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Ründetarkvara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134672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erinevatest mõistetest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381000" y="9144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600" dirty="0" smtClean="0">
                <a:latin typeface="Arial" charset="0"/>
              </a:rPr>
              <a:t>Viis põhimõistet</a:t>
            </a:r>
            <a:r>
              <a:rPr lang="sv-SE" sz="2600" dirty="0" smtClean="0">
                <a:latin typeface="Arial" charset="0"/>
              </a:rPr>
              <a:t>: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küberturve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 smtClean="0">
                <a:latin typeface="Arial" charset="0"/>
              </a:rPr>
              <a:t>(cyber security)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infoturve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 smtClean="0">
                <a:latin typeface="Arial" charset="0"/>
              </a:rPr>
              <a:t>(</a:t>
            </a:r>
            <a:r>
              <a:rPr lang="sv-SE" sz="2600" i="1" dirty="0" smtClean="0">
                <a:latin typeface="Arial" charset="0"/>
              </a:rPr>
              <a:t>inf</a:t>
            </a:r>
            <a:r>
              <a:rPr lang="et-EE" sz="2600" i="1" dirty="0" smtClean="0">
                <a:latin typeface="Arial" charset="0"/>
              </a:rPr>
              <a:t>ormation security)</a:t>
            </a:r>
            <a:endParaRPr lang="et-EE" sz="2600" u="sng" dirty="0" smtClean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et-E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infokaitse</a:t>
            </a:r>
            <a:r>
              <a:rPr lang="et-EE" sz="2600" i="1" dirty="0" smtClean="0">
                <a:latin typeface="Arial" charset="0"/>
              </a:rPr>
              <a:t> (</a:t>
            </a:r>
            <a:r>
              <a:rPr lang="sv-SE" sz="2600" i="1" dirty="0" smtClean="0">
                <a:latin typeface="Arial" charset="0"/>
              </a:rPr>
              <a:t>inf</a:t>
            </a:r>
            <a:r>
              <a:rPr lang="et-EE" sz="2600" i="1" dirty="0">
                <a:latin typeface="Arial" charset="0"/>
              </a:rPr>
              <a:t>ormation </a:t>
            </a:r>
            <a:r>
              <a:rPr lang="et-EE" sz="2600" i="1" dirty="0" smtClean="0">
                <a:latin typeface="Arial" charset="0"/>
              </a:rPr>
              <a:t>protection)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andmeturve</a:t>
            </a:r>
            <a:r>
              <a:rPr lang="et-EE" sz="2600" i="1" dirty="0" smtClean="0">
                <a:latin typeface="Arial" charset="0"/>
              </a:rPr>
              <a:t> (data security)</a:t>
            </a:r>
            <a:endParaRPr lang="sv-SE" sz="2600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sv-SE" sz="2600" dirty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andmekaitse</a:t>
            </a:r>
            <a:r>
              <a:rPr lang="et-EE" sz="2600" i="1" dirty="0" smtClean="0">
                <a:latin typeface="Arial" charset="0"/>
              </a:rPr>
              <a:t> (data protection)</a:t>
            </a:r>
          </a:p>
          <a:p>
            <a:endParaRPr lang="sv-SE" sz="2600" dirty="0">
              <a:latin typeface="Arial" charset="0"/>
            </a:endParaRPr>
          </a:p>
          <a:p>
            <a:r>
              <a:rPr lang="et-EE" sz="2600" dirty="0">
                <a:latin typeface="Arial" charset="0"/>
              </a:rPr>
              <a:t>l</a:t>
            </a:r>
            <a:r>
              <a:rPr lang="et-EE" sz="2600" dirty="0" smtClean="0">
                <a:latin typeface="Arial" charset="0"/>
              </a:rPr>
              <a:t>oetakse laias laastus sünonüümideks, kuid neil on oma kasutusnišš ja –varjund.</a:t>
            </a:r>
          </a:p>
          <a:p>
            <a:endParaRPr lang="et-EE" sz="2600" dirty="0" smtClean="0">
              <a:latin typeface="Arial" charset="0"/>
            </a:endParaRPr>
          </a:p>
          <a:p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Küberturbe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korral eeldatakse, et midagi paberil ei ole, kõik on digis.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Andmekaitse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all eeldatakse tihti vaid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isikuandmete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 (</a:t>
            </a:r>
            <a:r>
              <a:rPr lang="et-EE" sz="2600" i="1" dirty="0" smtClean="0">
                <a:latin typeface="Arial" charset="0"/>
                <a:cs typeface="Times New Roman" pitchFamily="18" charset="0"/>
              </a:rPr>
              <a:t>personal data</a:t>
            </a:r>
            <a:r>
              <a:rPr lang="et-EE" sz="2600" dirty="0" smtClean="0">
                <a:latin typeface="Arial" charset="0"/>
                <a:cs typeface="Times New Roman" pitchFamily="18" charset="0"/>
              </a:rPr>
              <a:t>) kaitset</a:t>
            </a:r>
            <a:endParaRPr lang="et-EE" sz="2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smtClean="0">
                <a:solidFill>
                  <a:schemeClr val="tx1"/>
                </a:solidFill>
              </a:rPr>
              <a:t/>
            </a:r>
            <a:br>
              <a:rPr lang="et-EE" b="1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85800"/>
            <a:ext cx="8007424" cy="4495800"/>
          </a:xfrm>
        </p:spPr>
        <p:txBody>
          <a:bodyPr>
            <a:normAutofit lnSpcReduction="10000"/>
          </a:bodyPr>
          <a:lstStyle/>
          <a:p>
            <a:pPr marL="377825" indent="-377825" algn="l" eaLnBrk="1" hangingPunct="1"/>
            <a:endParaRPr lang="et-EE" sz="2800" dirty="0" smtClean="0">
              <a:latin typeface="Arial" charset="0"/>
            </a:endParaRP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loogikapomm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logical bomb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trooja hobune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trojan horse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worm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virus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 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makroviirus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macro virus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hüpermeediumi aktiivsisu</a:t>
            </a:r>
          </a:p>
          <a:p>
            <a:pPr marL="377825" indent="-37782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pipett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chemeClr val="tx1"/>
                </a:solidFill>
                <a:latin typeface="Arial" charset="0"/>
              </a:rPr>
              <a:t>dropper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): programm, mis installeerib viiruse või trooja hobuse)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Parasiittarkvara ehk pahavara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89830" name="Text Box 6"/>
          <p:cNvSpPr txBox="1">
            <a:spLocks noChangeArrowheads="1"/>
          </p:cNvSpPr>
          <p:nvPr/>
        </p:nvSpPr>
        <p:spPr bwMode="auto">
          <a:xfrm>
            <a:off x="395536" y="5301208"/>
            <a:ext cx="8382000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Kaasajal on levinud läbipõimunud vormid ja viisid, mida on raske eeltoodu alla tihti lahterdada.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Põhjus: </a:t>
            </a:r>
            <a:r>
              <a:rPr lang="sv-SE" sz="2600" b="1" u="sng" dirty="0" smtClean="0">
                <a:solidFill>
                  <a:srgbClr val="0070C0"/>
                </a:solidFill>
                <a:latin typeface="Arial" charset="0"/>
              </a:rPr>
              <a:t>opsüsteemi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 ja rakendustarkvara</a:t>
            </a:r>
            <a:r>
              <a:rPr lang="sv-SE" sz="2600" b="1" u="sng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tüüp-puudused</a:t>
            </a:r>
            <a:endParaRPr lang="en-GB" sz="2600" b="1" u="sng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28288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Käideldavus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23528" y="914400"/>
            <a:ext cx="8515672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käideldavus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availability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poolt kantava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õigeaegne ning mugav kättesaadavus ning kasutatavus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määratud isikutele ja/või subjektidele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51520" y="3140968"/>
            <a:ext cx="85918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Käideldavus on tavaliselt andmete olulisim omadus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küber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turbe olulisim komponent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halvim mis andmetega võib juhtuda, on see et ta pole (volitatud subjektidele) kättesaadav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354888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23528" y="990600"/>
            <a:ext cx="8591872" cy="2677656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terviklus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integrity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(andmete poolt kantava teabe)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pärinemine autentsest allikast ning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 poolne veendumine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need pole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hiljem volitamatult muutunud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ja/või neid pole hiljem volitamatult muudetud</a:t>
            </a:r>
            <a:endParaRPr lang="en-GB" sz="2800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872567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Terviklus on käideldavuse järgi olulisuselt teine andmete omadus </a:t>
            </a:r>
            <a:r>
              <a:rPr lang="et-EE" sz="2600" dirty="0" smtClean="0">
                <a:latin typeface="Arial" charset="0"/>
              </a:rPr>
              <a:t>(küberturbe </a:t>
            </a:r>
            <a:r>
              <a:rPr lang="et-EE" sz="2600" dirty="0">
                <a:latin typeface="Arial" charset="0"/>
              </a:rPr>
              <a:t>komponent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Andmed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äriprotsessis reeglina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seotud selle loojaga, loomisajaga, kontekstiga jm sarnasega</a:t>
            </a:r>
            <a:r>
              <a:rPr lang="et-EE" sz="2600" dirty="0">
                <a:latin typeface="Arial" charset="0"/>
              </a:rPr>
              <a:t>; nimetatud seose rikkumisel on halvad </a:t>
            </a:r>
            <a:r>
              <a:rPr lang="et-EE" sz="2600" dirty="0" smtClean="0">
                <a:latin typeface="Arial" charset="0"/>
              </a:rPr>
              <a:t>tagajärjed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Konfidentsiaalsus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443664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konfidentsiaalsus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confidentiality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salastatus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poolt kantava teabe kättesaadavus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poolt määratud isikutele ja/või subjektidele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(ning kättesaamatus kõikidele ülejäänutele)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749457"/>
            <a:ext cx="7867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800" dirty="0">
                <a:latin typeface="Arial" charset="0"/>
              </a:rPr>
              <a:t>Oli ajalooliselt andmeturbe olulisim </a:t>
            </a:r>
            <a:r>
              <a:rPr lang="et-EE" sz="2800" dirty="0" smtClean="0">
                <a:latin typeface="Arial" charset="0"/>
              </a:rPr>
              <a:t>komponent, kuid</a:t>
            </a:r>
            <a:r>
              <a:rPr lang="et-EE" sz="2800" dirty="0">
                <a:latin typeface="Arial" charset="0"/>
              </a:rPr>
              <a:t> k</a:t>
            </a:r>
            <a:r>
              <a:rPr lang="et-EE" sz="2800" dirty="0" smtClean="0">
                <a:latin typeface="Arial" charset="0"/>
              </a:rPr>
              <a:t>aasajal </a:t>
            </a:r>
            <a:r>
              <a:rPr lang="et-EE" sz="2800" dirty="0">
                <a:latin typeface="Arial" charset="0"/>
              </a:rPr>
              <a:t>on ta vaid üks kolmest olulisest </a:t>
            </a:r>
            <a:r>
              <a:rPr lang="et-EE" sz="2800" dirty="0" smtClean="0">
                <a:latin typeface="Arial" charset="0"/>
              </a:rPr>
              <a:t>komponendist</a:t>
            </a:r>
            <a:endParaRPr lang="et-EE" sz="28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7484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Andmete ja infovarade turve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229600" cy="129266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Andmete (andmete poolt kantava teabe) turbe kõik kolm tahku  tagatakse tüüpiliselt andmeid ümbritseva keskkonna ehk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infovarade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turbe läbi 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552" y="2492896"/>
            <a:ext cx="8763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eaLnBrk="0" hangingPunct="0"/>
            <a:r>
              <a:rPr lang="et-EE" sz="2400" dirty="0">
                <a:latin typeface="Arial" charset="0"/>
              </a:rPr>
              <a:t>(Info)varade hulka </a:t>
            </a:r>
            <a:r>
              <a:rPr lang="et-EE" sz="2400" dirty="0" smtClean="0">
                <a:latin typeface="Arial" charset="0"/>
              </a:rPr>
              <a:t>loetakse tavaliselt: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 smtClean="0">
                <a:latin typeface="Arial" charset="0"/>
              </a:rPr>
              <a:t>IT </a:t>
            </a:r>
            <a:r>
              <a:rPr lang="et-EE" sz="2400" b="1" dirty="0">
                <a:latin typeface="Arial" charset="0"/>
              </a:rPr>
              <a:t>aparatuur </a:t>
            </a:r>
            <a:r>
              <a:rPr lang="et-EE" sz="2400" dirty="0">
                <a:latin typeface="Arial" charset="0"/>
              </a:rPr>
              <a:t>(riistvara, sideseadmed, toiteseadmed jm)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latin typeface="Arial" charset="0"/>
              </a:rPr>
              <a:t>andmesidekanalid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latin typeface="Arial" charset="0"/>
              </a:rPr>
              <a:t>tarkvara</a:t>
            </a:r>
            <a:r>
              <a:rPr lang="et-EE" sz="2400" dirty="0">
                <a:latin typeface="Arial" charset="0"/>
              </a:rPr>
              <a:t> (süsteemne ja rakendustarkvara)</a:t>
            </a:r>
          </a:p>
          <a:p>
            <a:pPr marL="290513" indent="-290513" eaLnBrk="0" hangingPunct="0">
              <a:buFontTx/>
              <a:buChar char="•"/>
            </a:pPr>
            <a:endParaRPr lang="et-EE" sz="2400" dirty="0">
              <a:latin typeface="Arial" charset="0"/>
            </a:endParaRPr>
          </a:p>
          <a:p>
            <a:pPr marL="290513" indent="-290513" eaLnBrk="0" hangingPunct="0"/>
            <a:r>
              <a:rPr lang="et-EE" sz="2400" dirty="0">
                <a:latin typeface="Arial" charset="0"/>
              </a:rPr>
              <a:t>k</a:t>
            </a:r>
            <a:r>
              <a:rPr lang="et-EE" sz="2400" dirty="0" smtClean="0">
                <a:latin typeface="Arial" charset="0"/>
              </a:rPr>
              <a:t>uid kindlasti tuleb sinna lugeda ka: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latin typeface="Arial" charset="0"/>
              </a:rPr>
              <a:t>organisatsioon</a:t>
            </a:r>
            <a:r>
              <a:rPr lang="et-EE" sz="2400" dirty="0">
                <a:latin typeface="Arial" charset="0"/>
              </a:rPr>
              <a:t> </a:t>
            </a:r>
            <a:r>
              <a:rPr lang="et-EE" sz="2400" dirty="0" smtClean="0">
                <a:latin typeface="Arial" charset="0"/>
              </a:rPr>
              <a:t>(koos selle struktuuri </a:t>
            </a:r>
            <a:r>
              <a:rPr lang="et-EE" sz="2400" dirty="0">
                <a:latin typeface="Arial" charset="0"/>
              </a:rPr>
              <a:t>ja </a:t>
            </a:r>
            <a:r>
              <a:rPr lang="et-EE" sz="2400" dirty="0" smtClean="0">
                <a:latin typeface="Arial" charset="0"/>
              </a:rPr>
              <a:t>talitlusega)</a:t>
            </a:r>
            <a:endParaRPr lang="et-EE" sz="2400" dirty="0">
              <a:latin typeface="Arial" charset="0"/>
            </a:endParaRP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latin typeface="Arial" charset="0"/>
              </a:rPr>
              <a:t>personal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>
                <a:latin typeface="Arial" charset="0"/>
              </a:rPr>
              <a:t>andmekandjad</a:t>
            </a:r>
            <a:r>
              <a:rPr lang="et-EE" sz="2400" dirty="0">
                <a:latin typeface="Arial" charset="0"/>
              </a:rPr>
              <a:t> (sh dokumendid)</a:t>
            </a:r>
          </a:p>
          <a:p>
            <a:pPr marL="290513" indent="-290513" eaLnBrk="0" hangingPunct="0">
              <a:buFontTx/>
              <a:buChar char="•"/>
            </a:pPr>
            <a:r>
              <a:rPr lang="et-EE" sz="2400" b="1" dirty="0" smtClean="0">
                <a:latin typeface="Arial" charset="0"/>
              </a:rPr>
              <a:t>füüsiline taristu </a:t>
            </a:r>
            <a:r>
              <a:rPr lang="et-EE" sz="2400" dirty="0" smtClean="0">
                <a:latin typeface="Arial" charset="0"/>
              </a:rPr>
              <a:t>(hooned</a:t>
            </a:r>
            <a:r>
              <a:rPr lang="et-EE" sz="2400" dirty="0">
                <a:latin typeface="Arial" charset="0"/>
              </a:rPr>
              <a:t>, tööruumid, jms)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626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Digiandmetega seotud infovarade neli eripära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560" y="1324177"/>
            <a:ext cx="7315200" cy="55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latin typeface="Arial" charset="0"/>
              </a:rPr>
              <a:t>Varade suur, kuid kaudne väärtus</a:t>
            </a:r>
            <a:r>
              <a:rPr lang="et-EE" sz="2800" dirty="0">
                <a:latin typeface="Arial" charset="0"/>
              </a:rPr>
              <a:t>:  seda on tihti raske hinnata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latin typeface="Arial" charset="0"/>
              </a:rPr>
              <a:t>Portatiivsus</a:t>
            </a:r>
            <a:r>
              <a:rPr lang="et-EE" sz="2800" dirty="0">
                <a:latin typeface="Arial" charset="0"/>
              </a:rPr>
              <a:t>: väikeste füüsiliste parameetritega ja kergest teisaldatavatel esemetel võib olla väga suur väärtus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latin typeface="Arial" charset="0"/>
              </a:rPr>
              <a:t>Füüsilise kontakti vältimise võimalikkus </a:t>
            </a:r>
            <a:r>
              <a:rPr lang="et-EE" sz="2800" dirty="0">
                <a:latin typeface="Arial" charset="0"/>
              </a:rPr>
              <a:t>(eriti kaasaja netiajastul): füüsiline ja loogiline asukoht ja struktuur eralduvad järjest üksteisest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8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800" b="1" dirty="0">
                <a:latin typeface="Arial" charset="0"/>
              </a:rPr>
              <a:t>Kahjustuste varjatus</a:t>
            </a:r>
            <a:r>
              <a:rPr lang="et-EE" sz="2800" dirty="0">
                <a:latin typeface="Arial" charset="0"/>
              </a:rPr>
              <a:t>: neid on tihti raske ja keeruline avastada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2068</Words>
  <Application>Microsoft Office PowerPoint</Application>
  <PresentationFormat>On-screen Show (4:3)</PresentationFormat>
  <Paragraphs>301</Paragraphs>
  <Slides>40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Digiteabe turbe erinevus paberkandjal teabe turbest. Turvaohud ja nende klassifitseerimine </vt:lpstr>
      <vt:lpstr>Küberturbe lähtekoht</vt:lpstr>
      <vt:lpstr>Küberturbe komponendid </vt:lpstr>
      <vt:lpstr>Küberturbe erinevatest mõistetest</vt:lpstr>
      <vt:lpstr>Käideldavus </vt:lpstr>
      <vt:lpstr>Terviklus </vt:lpstr>
      <vt:lpstr>Konfidentsiaalsus </vt:lpstr>
      <vt:lpstr>Andmete ja infovarade turve </vt:lpstr>
      <vt:lpstr>Digiandmetega seotud infovarade neli eripära </vt:lpstr>
      <vt:lpstr>Turbe kahjustumise standardmudel </vt:lpstr>
      <vt:lpstr>Turvalisus ja (aktsepteeritav) jääkrisk</vt:lpstr>
      <vt:lpstr>Slide 12</vt:lpstr>
      <vt:lpstr>Paberkandjal teabe turve </vt:lpstr>
      <vt:lpstr>   Digitaalteabe turve: erijooni </vt:lpstr>
      <vt:lpstr>Krüptograafia rakendamisest</vt:lpstr>
      <vt:lpstr>Digitaalandmete käideldavus</vt:lpstr>
      <vt:lpstr>Digitaalandmete terviklus </vt:lpstr>
      <vt:lpstr>Digitaalandmete konfidentsiaalsus</vt:lpstr>
      <vt:lpstr> </vt:lpstr>
      <vt:lpstr>Slide 20</vt:lpstr>
      <vt:lpstr> </vt:lpstr>
      <vt:lpstr> </vt:lpstr>
      <vt:lpstr> </vt:lpstr>
      <vt:lpstr>Slide 24</vt:lpstr>
      <vt:lpstr>Tehnilised rikked ja  defektid </vt:lpstr>
      <vt:lpstr>Slide 26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27</cp:revision>
  <dcterms:created xsi:type="dcterms:W3CDTF">2016-08-30T18:22:58Z</dcterms:created>
  <dcterms:modified xsi:type="dcterms:W3CDTF">2018-02-08T08:27:27Z</dcterms:modified>
</cp:coreProperties>
</file>