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8" r:id="rId2"/>
    <p:sldId id="297" r:id="rId3"/>
    <p:sldId id="298" r:id="rId4"/>
    <p:sldId id="261" r:id="rId5"/>
    <p:sldId id="262" r:id="rId6"/>
    <p:sldId id="263" r:id="rId7"/>
    <p:sldId id="266" r:id="rId8"/>
    <p:sldId id="267" r:id="rId9"/>
    <p:sldId id="268" r:id="rId10"/>
    <p:sldId id="275" r:id="rId11"/>
    <p:sldId id="276" r:id="rId12"/>
    <p:sldId id="277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Turvaohud (järg). Turvanõrkused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3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15. 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86000"/>
            <a:ext cx="7772400" cy="3352800"/>
          </a:xfrm>
        </p:spPr>
        <p:txBody>
          <a:bodyPr/>
          <a:lstStyle/>
          <a:p>
            <a:pPr algn="l" eaLnBrk="1" hangingPunct="1"/>
            <a:endParaRPr lang="et-EE" sz="120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Char char="•"/>
            </a:pPr>
            <a:endParaRPr lang="en-US" i="1" smtClean="0">
              <a:latin typeface="Arial" charset="0"/>
            </a:endParaRPr>
          </a:p>
        </p:txBody>
      </p:sp>
      <p:sp>
        <p:nvSpPr>
          <p:cNvPr id="568324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Mis on infovarade turvaohud?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971600" y="1143000"/>
            <a:ext cx="7181800" cy="107721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Oht  (</a:t>
            </a:r>
            <a:r>
              <a:rPr lang="et-EE" sz="3200" b="1" i="1" dirty="0">
                <a:solidFill>
                  <a:srgbClr val="0070C0"/>
                </a:solidFill>
                <a:latin typeface="Arial" charset="0"/>
              </a:rPr>
              <a:t>threat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) on  potentsiaalne (info)turbe rikkumine</a:t>
            </a:r>
            <a:endParaRPr lang="en-GB" sz="32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043608" y="3200400"/>
            <a:ext cx="7566992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3200" dirty="0">
                <a:latin typeface="Arial" charset="0"/>
              </a:rPr>
              <a:t>Oht on seega kas: 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tervikluse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käideldavuse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konfidentsiaalsuse rikkumine</a:t>
            </a:r>
            <a:endParaRPr lang="et-EE" sz="3200" i="1" dirty="0"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liigitamine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838200" y="1371600"/>
            <a:ext cx="776624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Ohte on </a:t>
            </a:r>
            <a:r>
              <a:rPr lang="et-EE" sz="2800" dirty="0" smtClean="0">
                <a:latin typeface="Arial" charset="0"/>
              </a:rPr>
              <a:t>võimalik süsteemselt käsitleda, neid liigitades:</a:t>
            </a:r>
            <a:endParaRPr lang="et-EE" sz="2800" dirty="0">
              <a:latin typeface="Arial" charset="0"/>
            </a:endParaRP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1.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Turvalisuse komponendi järgi </a:t>
            </a:r>
            <a:r>
              <a:rPr lang="et-EE" sz="2800" dirty="0">
                <a:latin typeface="Arial" charset="0"/>
              </a:rPr>
              <a:t>(mida ohustab)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2.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Allika järgi </a:t>
            </a:r>
            <a:r>
              <a:rPr lang="et-EE" sz="2800" dirty="0">
                <a:latin typeface="Arial" charset="0"/>
              </a:rPr>
              <a:t>(mis põhjustab)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3.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Kahjustuse olulisuse seisukohalt </a:t>
            </a:r>
            <a:r>
              <a:rPr lang="et-EE" sz="2800" dirty="0">
                <a:latin typeface="Arial" charset="0"/>
              </a:rPr>
              <a:t>(kui suure kahju tekitab)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95536" y="5229200"/>
            <a:ext cx="7766248" cy="95410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Praktikas kasutatakse reeglina enamikel juhtudel kasutatakse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kahte esimest liigitust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8208912" cy="45720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Jagatakse tavaliselt kaheks suureks klassiks:</a:t>
            </a:r>
          </a:p>
          <a:p>
            <a:pPr algn="l" eaLnBrk="1" hangingPunct="1"/>
            <a:endParaRPr lang="et-EE" sz="15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1.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Stiihilised ohud 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spontaneous threats, accidental threats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):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keskkonnaohud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tehnilised rikked ja defektid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inimohud</a:t>
            </a:r>
          </a:p>
          <a:p>
            <a:pPr marL="358775" indent="-358775" algn="l" eaLnBrk="1" hangingPunct="1"/>
            <a:endParaRPr lang="et-EE" sz="30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2.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deliberate acts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attacks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), mis on põhjustatud kellegi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tahtlikust tegevusest</a:t>
            </a:r>
            <a:endParaRPr lang="en-US" sz="30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323528" y="0"/>
            <a:ext cx="882047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jagunemine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allika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dirty="0" smtClean="0">
                <a:solidFill>
                  <a:schemeClr val="tx1"/>
                </a:solidFill>
              </a:rPr>
              <a:t/>
            </a:r>
            <a:br>
              <a:rPr lang="et-EE" b="1" u="sng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395536" y="2286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76518" name="Text Box 6"/>
          <p:cNvSpPr txBox="1">
            <a:spLocks noChangeArrowheads="1"/>
          </p:cNvSpPr>
          <p:nvPr/>
        </p:nvSpPr>
        <p:spPr bwMode="auto">
          <a:xfrm>
            <a:off x="467544" y="1196752"/>
            <a:ext cx="793122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deliberate acts, attacks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lähtuvad inimestest, kes on mitmesugustel motiividel ja ajenditel (isiklikud huvid, huligaansus, riiklik või eraluure jne) valmis sihilikult kahju tekitama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467544" y="3789040"/>
            <a:ext cx="8147248" cy="272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Ründeid </a:t>
            </a:r>
            <a:r>
              <a:rPr lang="et-EE" sz="2800" dirty="0" smtClean="0">
                <a:latin typeface="Arial" charset="0"/>
              </a:rPr>
              <a:t>jagatakse tavaliselt kahel viisil: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ründeobjektide</a:t>
            </a:r>
            <a:r>
              <a:rPr lang="et-EE" sz="2800" dirty="0" smtClean="0">
                <a:latin typeface="Arial" charset="0"/>
              </a:rPr>
              <a:t> järgi (mida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ründemeetodite</a:t>
            </a:r>
            <a:r>
              <a:rPr lang="et-EE" sz="2800" dirty="0" smtClean="0">
                <a:latin typeface="Arial" charset="0"/>
              </a:rPr>
              <a:t> järgi (kuidas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endParaRPr lang="et-EE" sz="12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NB! Rünnak on sõjanduse termin, infoturbes räägitakse rünnetest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Ründeallikad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9552" y="749300"/>
            <a:ext cx="8375848" cy="61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Neid on peamiselt neli: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1</a:t>
            </a:r>
            <a:r>
              <a:rPr lang="et-EE" sz="2600" dirty="0">
                <a:latin typeface="Arial" charset="0"/>
              </a:rPr>
              <a:t>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Infosüsteemide volitatud kasutajad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Selle sagedus on statistikas </a:t>
            </a:r>
            <a:r>
              <a:rPr lang="et-EE" sz="2600" dirty="0" smtClean="0">
                <a:latin typeface="Arial" charset="0"/>
              </a:rPr>
              <a:t>jätkuvalt napilt esikohal</a:t>
            </a:r>
            <a:r>
              <a:rPr lang="et-EE" sz="2600" dirty="0">
                <a:latin typeface="Arial" charset="0"/>
              </a:rPr>
              <a:t>, motiivideks on: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ebaseadusliku kasu taotlemine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ahistatute </a:t>
            </a:r>
            <a:r>
              <a:rPr lang="et-EE" sz="2600" dirty="0">
                <a:latin typeface="Arial" charset="0"/>
              </a:rPr>
              <a:t>kättemaks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poliitiline, ideoloogiline, ... 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2.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Majandus- ja sõjalise luure agendid 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3.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Kräkkerid</a:t>
            </a:r>
            <a:r>
              <a:rPr lang="et-EE" sz="2600" dirty="0">
                <a:latin typeface="Arial" charset="0"/>
              </a:rPr>
              <a:t> (osakaal </a:t>
            </a:r>
            <a:r>
              <a:rPr lang="sv-SE" sz="2600" dirty="0">
                <a:latin typeface="Arial" charset="0"/>
              </a:rPr>
              <a:t>järjest kasvav, </a:t>
            </a:r>
            <a:r>
              <a:rPr lang="et-EE" sz="2600" dirty="0" smtClean="0">
                <a:latin typeface="Arial" charset="0"/>
              </a:rPr>
              <a:t>kaasajal läbipõimunud muu kuritegeliku maailmaga)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4.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Muud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(eelkõige </a:t>
            </a:r>
            <a:r>
              <a:rPr lang="et-EE" sz="2600" dirty="0">
                <a:latin typeface="Arial" charset="0"/>
              </a:rPr>
              <a:t>kriminaalne element) </a:t>
            </a: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8079432" cy="4572000"/>
          </a:xfrm>
        </p:spPr>
        <p:txBody>
          <a:bodyPr>
            <a:normAutofit/>
          </a:bodyPr>
          <a:lstStyle/>
          <a:p>
            <a:pPr marL="609600" indent="-609600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Neid on peamiselt kolm: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Vahetu kontakt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rünnatava objekti infosüsteemide, taristu, personali vm objektiga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. Kaasajal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reeglina peamine liik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 sisaldavad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andmekandjad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(mälupulgad, välised kettad jms). K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on “nišiturul” naasnud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Ründekanalid</a:t>
            </a:r>
            <a:r>
              <a:rPr lang="et-EE" sz="44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i="1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556792"/>
            <a:ext cx="7363544" cy="4572000"/>
          </a:xfrm>
        </p:spPr>
        <p:txBody>
          <a:bodyPr>
            <a:normAutofit lnSpcReduction="10000"/>
          </a:bodyPr>
          <a:lstStyle/>
          <a:p>
            <a:pPr marL="277813" indent="-277813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Kaheksa klassikalist põhitüüpi:</a:t>
            </a:r>
          </a:p>
          <a:p>
            <a:pPr marL="277813" indent="-277813" algn="l" eaLnBrk="1" hangingPunct="1">
              <a:buClr>
                <a:schemeClr val="tx1"/>
              </a:buClr>
              <a:buSzTx/>
            </a:pPr>
            <a:endParaRPr lang="et-EE" sz="1300" dirty="0" smtClean="0">
              <a:solidFill>
                <a:schemeClr val="tx1"/>
              </a:solidFill>
              <a:latin typeface="Arial" charset="0"/>
            </a:endParaRP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füüsillised ründed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väärkasutus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blokeerimine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Infopüük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võltsing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süsteemi manipuleerimine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ründed turvamehhanismidele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</a:t>
            </a:r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Rünnete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objekt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827584" y="0"/>
            <a:ext cx="83164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Füüsilised ründed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029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132856"/>
            <a:ext cx="8604448" cy="4572000"/>
          </a:xfrm>
          <a:noFill/>
        </p:spPr>
        <p:txBody>
          <a:bodyPr/>
          <a:lstStyle/>
          <a:p>
            <a:pPr marL="377825" indent="-377825" algn="l" eaLnBrk="1" hangingPunct="1">
              <a:spcBef>
                <a:spcPts val="1200"/>
              </a:spcBef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füüsiline rünne taristule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vandalism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volitamatu sisenemine hoonesse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vargus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infotehniliste seadmete või tarvikute manipuleerimine või hävitamine</a:t>
            </a:r>
          </a:p>
          <a:p>
            <a:pPr marL="377825" indent="-377825"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sz="2800" dirty="0" smtClean="0">
              <a:solidFill>
                <a:schemeClr val="tx1"/>
              </a:solidFill>
            </a:endParaRPr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899592" y="836712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ründed ohustavad eelkõige infosüsteemide käideldavust ja terviklust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1636" name="Rectangle 4"/>
          <p:cNvSpPr>
            <a:spLocks noChangeArrowheads="1"/>
          </p:cNvSpPr>
          <p:nvPr/>
        </p:nvSpPr>
        <p:spPr bwMode="auto">
          <a:xfrm>
            <a:off x="683568" y="0"/>
            <a:ext cx="846043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väärkasutus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1637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1628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 ohustab kõiki turvalisuse komponente, eelkõige käideldavust ja konfidentsiaalsust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077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arvutisüsteemide volitamata kasutamine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kasutajaõiguste kuritarvitus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süsteemiülema õiguste kuritarvitus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taristuteenuste vargus</a:t>
            </a:r>
            <a:endParaRPr lang="en-GB" sz="2600" dirty="0"/>
          </a:p>
        </p:txBody>
      </p:sp>
      <p:sp>
        <p:nvSpPr>
          <p:cNvPr id="581639" name="Text Box 7"/>
          <p:cNvSpPr txBox="1">
            <a:spLocks noChangeArrowheads="1"/>
          </p:cNvSpPr>
          <p:nvPr/>
        </p:nvSpPr>
        <p:spPr bwMode="auto">
          <a:xfrm>
            <a:off x="467544" y="5301208"/>
            <a:ext cx="81534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väärkasutuse oht on eriti suur ümberkorraldus-, hoolde- või haldustööde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ajal, iseäranis väliste osapoolte kaasatuse korral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86000"/>
            <a:ext cx="8458200" cy="2743200"/>
          </a:xfrm>
        </p:spPr>
        <p:txBody>
          <a:bodyPr>
            <a:normAutofit fontScale="92500"/>
          </a:bodyPr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spcBef>
                <a:spcPts val="1200"/>
              </a:spcBef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Olulisim alaliik on teenuse halvamine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denial of service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), nt:</a:t>
            </a:r>
          </a:p>
          <a:p>
            <a:pPr marL="265113" indent="-265113" algn="l" eaLnBrk="1" hangingPunct="1">
              <a:spcBef>
                <a:spcPts val="1200"/>
              </a:spcBef>
              <a:buClr>
                <a:schemeClr val="tx1"/>
              </a:buClr>
              <a:buSzTx/>
              <a:buFont typeface="Arial" pitchFamily="34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programmide masskäivitus (protsessori ülekoormamine)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kataloogi või ketta täitmine kogu ulatuses 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võrgu ülekoormamine</a:t>
            </a:r>
          </a:p>
          <a:p>
            <a:pPr algn="l" eaLnBrk="1" hangingPunct="1"/>
            <a:endParaRPr lang="et-EE" sz="2600" b="1" dirty="0" smtClean="0">
              <a:latin typeface="Arial" charset="0"/>
            </a:endParaRPr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539552" y="0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blokeerimine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2661" name="Text Box 5"/>
          <p:cNvSpPr txBox="1">
            <a:spLocks noChangeArrowheads="1"/>
          </p:cNvSpPr>
          <p:nvPr/>
        </p:nvSpPr>
        <p:spPr bwMode="auto">
          <a:xfrm>
            <a:off x="609600" y="838200"/>
            <a:ext cx="82296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blokeerimine ohustab eelkõige käideldavust. </a:t>
            </a:r>
            <a:r>
              <a:rPr lang="et-EE" sz="2800" dirty="0">
                <a:latin typeface="Arial" charset="0"/>
              </a:rPr>
              <a:t>Võib olla sihilik või tekkida volitamatu kasutamise kõrvalnähuna</a:t>
            </a:r>
            <a:endParaRPr lang="en-GB" sz="2800" dirty="0"/>
          </a:p>
        </p:txBody>
      </p:sp>
      <p:sp>
        <p:nvSpPr>
          <p:cNvPr id="582662" name="Text Box 6"/>
          <p:cNvSpPr txBox="1">
            <a:spLocks noChangeArrowheads="1"/>
          </p:cNvSpPr>
          <p:nvPr/>
        </p:nvSpPr>
        <p:spPr bwMode="auto">
          <a:xfrm>
            <a:off x="467544" y="5029200"/>
            <a:ext cx="842493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 smtClean="0">
                <a:latin typeface="Arial" charset="0"/>
              </a:rPr>
              <a:t>Selle tavalisim tüüpvorm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hajus ummistusrünne</a:t>
            </a:r>
            <a:r>
              <a:rPr lang="et-EE" sz="2800" dirty="0" smtClean="0">
                <a:latin typeface="Arial" charset="0"/>
              </a:rPr>
              <a:t>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DDOS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Distributed Denial Of Service</a:t>
            </a:r>
            <a:r>
              <a:rPr lang="et-EE" sz="2800" dirty="0" smtClean="0">
                <a:latin typeface="Arial" charset="0"/>
              </a:rPr>
              <a:t>). On kergesti automatiseeritav ja raskesti tõrjutav </a:t>
            </a:r>
            <a:endParaRPr lang="en-GB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0626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lähtekoht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Lähtekoht: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andmete poolt kantaval teabel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(informatsioonil) on reeglina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mingi väärtus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omadused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nii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äriprotsessi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(põhiprotsessi) kui ka äriprotsessiga seotud erinevate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subjektide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(kas </a:t>
            </a:r>
            <a:r>
              <a:rPr lang="et-EE" sz="2800" dirty="0" smtClean="0">
                <a:latin typeface="Arial" charset="0"/>
              </a:rPr>
              <a:t>inimeste </a:t>
            </a:r>
            <a:r>
              <a:rPr lang="et-EE" sz="2800" dirty="0">
                <a:latin typeface="Arial" charset="0"/>
              </a:rPr>
              <a:t>või </a:t>
            </a:r>
            <a:r>
              <a:rPr lang="et-EE" sz="2800" dirty="0" smtClean="0">
                <a:latin typeface="Arial" charset="0"/>
              </a:rPr>
              <a:t>tehniliste süsteemide) </a:t>
            </a:r>
            <a:r>
              <a:rPr lang="et-EE" sz="2800" dirty="0">
                <a:latin typeface="Arial" charset="0"/>
              </a:rPr>
              <a:t>jaoks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395536" y="3717032"/>
            <a:ext cx="8208912" cy="30469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Küberturve ehk info</a:t>
            </a:r>
            <a:r>
              <a:rPr lang="sv-S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turve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ehk andmeturve tegeleb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</a:rPr>
              <a:t>poolt kantava informatsiooni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omaduste ja seeläbi ka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väärtuste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tagamisega mahus ja viisil, mida konkreetne äriprotsess vajab</a:t>
            </a:r>
            <a:endParaRPr lang="et-EE" sz="3200" b="1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348880"/>
            <a:ext cx="8280920" cy="4876800"/>
          </a:xfrm>
        </p:spPr>
        <p:txBody>
          <a:bodyPr>
            <a:normAutofit/>
          </a:bodyPr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pealtkuulamine ruumides (salamikrofon, telefoni kaugmikrofon, arvuti mikrofon)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andmesaadetiste pealtkuulamine, nt valel ruutimisel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salvestatud andmete volitamata lugemine või kopeerimine (nt väline hooldetöötaja)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Jääkinfo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residual information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 lugemine koopiamasinast, printerist, kõvakettalt, ruuterist vms</a:t>
            </a:r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611560" y="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683568" y="908720"/>
            <a:ext cx="691276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Infopüük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interception, eavesdropping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mingi volitamatu subjekti rünne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konfidentsiaalsusele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143000"/>
            <a:ext cx="7924800" cy="57150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 (järg):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võrguseadme mälus salvestatud andmete leke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liini kuulamine (opsüsteemi komplekti kuuluvate võrgudiagnostika vahenditega, spetsialiseeritud võrguanalüsaatoritega jne).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sissetung arvutitesse  hoolduskanali kaudu (kui see jäetakse lahti või pole piisavalt turvatud)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andme(kandja)te volitamata kopeerimine, (nt nende edasitoimetamise käigus)</a:t>
            </a:r>
          </a:p>
          <a:p>
            <a:pPr marL="377825" indent="-377825" algn="l" eaLnBrk="1" hangingPunct="1"/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611560" y="18864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204864"/>
            <a:ext cx="8763000" cy="6019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sõnumite salvestus ja taasesitus 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(nt paroolide hankimine, võltstellimus)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teesklusrünne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masquerade attack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sõnumite saatmine võltsrekvisiitidega (parool, kasutajatunnus vms) ja/või sobiva haruühenduse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suhtlemisosavus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social engineering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"oma inimeste" etendamine vahetult objektil või  suhtluskanali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sõnumi saamise või saatmise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salgamine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denial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 - mugav võimalus nt sisseantud tellimusest loobumiseks, desinformeerimiseks jne.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400" b="1" dirty="0" smtClean="0">
              <a:latin typeface="Arial" charset="0"/>
            </a:endParaRP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Võltsing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5733" name="Text Box 5"/>
          <p:cNvSpPr txBox="1">
            <a:spLocks noChangeArrowheads="1"/>
          </p:cNvSpPr>
          <p:nvPr/>
        </p:nvSpPr>
        <p:spPr bwMode="auto">
          <a:xfrm>
            <a:off x="539552" y="836712"/>
            <a:ext cx="8001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Võltsing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fabrication, faking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kujutab endast võltsitud objektide lisamist infosüsteemi. </a:t>
            </a:r>
            <a:r>
              <a:rPr lang="et-EE" sz="2600" dirty="0">
                <a:latin typeface="Arial" charset="0"/>
              </a:rPr>
              <a:t>Ta ohustab peamiselt terviklust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Süsteemide manipuleerimine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81534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Manipuleerimine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manipulation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ohustab suurelt osalt terviklust, vähemal määral ka muid valdkondi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604448" cy="572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andmete või tarkvara manipuleerimine (valeandmete sisestus, pääsuõiguste muutmine vms)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liinide manipuleerimine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andmeedastuse manipuleerimine protokollide turvaaukude kaudu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aparatuuri kaughoolde portide rünne </a:t>
            </a:r>
            <a:r>
              <a:rPr lang="et-EE" sz="2600" dirty="0" smtClean="0">
                <a:latin typeface="Arial" charset="0"/>
              </a:rPr>
              <a:t>(kaughaldusvahendid ja -kanalid </a:t>
            </a:r>
            <a:r>
              <a:rPr lang="et-EE" sz="2600" dirty="0">
                <a:latin typeface="Arial" charset="0"/>
              </a:rPr>
              <a:t>on olnud </a:t>
            </a:r>
            <a:r>
              <a:rPr lang="et-EE" sz="2600" dirty="0" smtClean="0">
                <a:latin typeface="Arial" charset="0"/>
              </a:rPr>
              <a:t>klassikaline ründekanal)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b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924944"/>
            <a:ext cx="8305800" cy="4495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Põhilisteks ründeobjektideks on pääsu reguleerimise mehhanismid ja krüptolahendused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nt: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süstemaatiline paroolide mõistatamine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PIN-koodi hõive rahaautomaadi klaviatuurile paigutatud kilega</a:t>
            </a:r>
            <a:endParaRPr lang="sv-S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paroolide vargus-hõive nn troojalasega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587780" name="Rectangle 4"/>
          <p:cNvSpPr>
            <a:spLocks noChangeArrowheads="1"/>
          </p:cNvSpPr>
          <p:nvPr/>
        </p:nvSpPr>
        <p:spPr bwMode="auto">
          <a:xfrm>
            <a:off x="395536" y="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 turvameh</a:t>
            </a:r>
            <a:r>
              <a:rPr lang="sv-S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anismidele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7781" name="Text Box 5"/>
          <p:cNvSpPr txBox="1">
            <a:spLocks noChangeArrowheads="1"/>
          </p:cNvSpPr>
          <p:nvPr/>
        </p:nvSpPr>
        <p:spPr bwMode="auto">
          <a:xfrm>
            <a:off x="467544" y="980728"/>
            <a:ext cx="791445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Ohustavad turbe kõiki kolme alamvaldkonda. Olemus sõltub turvamehhanismi tüübist ning mehhanismi ja ta töökeskkonna tegelikest või oletatavatest turvaaukudest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524000"/>
            <a:ext cx="8367464" cy="44958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Saab jagada laias laastus kolmeks: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legaalsed tüüptooted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oma (dokumenteeritud) omadustega, misa saab kasutada aga ka kurjal viisil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pahavara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kurivara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malware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sh viirused (kuid see pole ainus tüüp)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turvamehhanismide ründe programmid</a:t>
            </a:r>
          </a:p>
          <a:p>
            <a:pPr marL="377825" indent="-377825" algn="l" eaLnBrk="1" hangingPunct="1">
              <a:buClr>
                <a:schemeClr val="tx1"/>
              </a:buClr>
              <a:buSzTx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323528" y="332656"/>
            <a:ext cx="88204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Ründetarkvara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85800"/>
            <a:ext cx="8007424" cy="4495800"/>
          </a:xfrm>
        </p:spPr>
        <p:txBody>
          <a:bodyPr>
            <a:normAutofit lnSpcReduction="10000"/>
          </a:bodyPr>
          <a:lstStyle/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loogikapomm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logical bomb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trooja hobune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trojan horse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worm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makroviirus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macro 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hüpermeediumi aktiivsisu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pipett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dropper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): programm, mis installeerib viiruse või trooja hobuse)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Parasiittarkvara ehk pahavara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89830" name="Text Box 6"/>
          <p:cNvSpPr txBox="1">
            <a:spLocks noChangeArrowheads="1"/>
          </p:cNvSpPr>
          <p:nvPr/>
        </p:nvSpPr>
        <p:spPr bwMode="auto">
          <a:xfrm>
            <a:off x="395536" y="5301208"/>
            <a:ext cx="8382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Kaasajal on levinud läbipõimunud vormid ja viisid, mida on raske eeltoodu alla tihti lahterdada.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Põhjus: 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opsüsteemi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 ja rakendustarkvara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tüüp-puudused</a:t>
            </a:r>
            <a:endParaRPr lang="en-GB" sz="26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Nõrkused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(turvaaugud)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539552" y="1219200"/>
            <a:ext cx="837584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Nõrkused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vulnerabilities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kaitstava objekti suvalised nõrgad kohad, mille kaudu saavad realiseerida objekti ähvaradavad ohud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827584" y="3212976"/>
            <a:ext cx="8064896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Jaotatakse peamiselt neljaks klassiks: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aristu nõrkused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personali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 nõrkused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3733800"/>
            <a:ext cx="7848600" cy="4495800"/>
          </a:xfrm>
        </p:spPr>
        <p:txBody>
          <a:bodyPr/>
          <a:lstStyle/>
          <a:p>
            <a:pPr algn="l" eaLnBrk="1" hangingPunct="1"/>
            <a:endParaRPr lang="et-EE" smtClean="0">
              <a:latin typeface="Arial" charset="0"/>
            </a:endParaRPr>
          </a:p>
          <a:p>
            <a:pPr algn="l" eaLnBrk="1" hangingPunct="1"/>
            <a:endParaRPr lang="et-EE" smtClean="0">
              <a:latin typeface="Arial" charset="0"/>
            </a:endParaRP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Taristu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67544" y="2060848"/>
            <a:ext cx="8075240" cy="409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1. Kaitstava objekti ebasoodne asukoht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Reeglina suurendab mitmesuguste ohtude realiseerumistõenäosust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2. Primitiivne või amortiseerunud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Ei võimalda nt realiseerida turvameetmeid (füüsilisi ja infotehnilisi)</a:t>
            </a:r>
          </a:p>
          <a:p>
            <a:pPr marL="377825" indent="-377825">
              <a:spcBef>
                <a:spcPct val="50000"/>
              </a:spcBef>
            </a:pPr>
            <a:endParaRPr lang="en-GB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Infotehnilised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539552" y="1271855"/>
            <a:ext cx="7924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piiratud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ressursid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aparatuuri või sideliinide väär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paigaldus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vead, defektid  või dokumenteerimata omadused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programmides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protokollide ja sideprotseduuride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andmehalduse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vahendite ja meetmete tülikus</a:t>
            </a:r>
            <a:r>
              <a:rPr lang="et-EE" sz="2800" dirty="0">
                <a:latin typeface="Arial" charset="0"/>
              </a:rPr>
              <a:t> (NB! Ka turvamehhanism ise võib </a:t>
            </a:r>
            <a:r>
              <a:rPr lang="et-EE" sz="2800" dirty="0" smtClean="0">
                <a:latin typeface="Arial" charset="0"/>
              </a:rPr>
              <a:t>tihti kahjustada </a:t>
            </a:r>
            <a:r>
              <a:rPr lang="et-EE" sz="2800" dirty="0">
                <a:latin typeface="Arial" charset="0"/>
              </a:rPr>
              <a:t>käideldavust)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3133165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Küber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cyber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ehk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information security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</a:t>
            </a:r>
            <a:r>
              <a:rPr lang="et-EE" sz="2600" dirty="0" smtClean="0">
                <a:latin typeface="Arial" charset="0"/>
                <a:cs typeface="Arial" charset="0"/>
              </a:rPr>
              <a:t>nii </a:t>
            </a:r>
            <a:r>
              <a:rPr lang="et-EE" sz="2600" dirty="0">
                <a:latin typeface="Arial" charset="0"/>
                <a:cs typeface="Arial" charset="0"/>
              </a:rPr>
              <a:t>paber- kui ka digitaalkujul </a:t>
            </a:r>
            <a:r>
              <a:rPr lang="et-EE" sz="2600" dirty="0" smtClean="0">
                <a:latin typeface="Arial" charset="0"/>
                <a:cs typeface="Arial" charset="0"/>
              </a:rPr>
              <a:t>olevate andmete korral. Kui me räägime küberturbest, siis tihti me paberkandja välistame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99592" y="1628800"/>
            <a:ext cx="7630616" cy="406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Väärad menetlused </a:t>
            </a:r>
            <a:r>
              <a:rPr lang="et-EE" sz="2800" dirty="0">
                <a:latin typeface="Arial" charset="0"/>
              </a:rPr>
              <a:t>(tulenevad tihti teadmatusest või mugavusest ja on sageli süstemaatilised)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Teadmatus ja motivatsioonitus </a:t>
            </a:r>
            <a:r>
              <a:rPr lang="et-EE" sz="2800" dirty="0">
                <a:latin typeface="Arial" charset="0"/>
              </a:rPr>
              <a:t>(laieneb reeglina kogu organisatsiooni töötajatele)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Turvanõuete eiramine </a:t>
            </a:r>
            <a:r>
              <a:rPr lang="et-EE" sz="2800" dirty="0">
                <a:latin typeface="Arial" charset="0"/>
              </a:rPr>
              <a:t>(nii hooletusest kui ka sihilik</a:t>
            </a:r>
            <a:r>
              <a:rPr lang="et-EE" sz="2800" b="1" dirty="0">
                <a:latin typeface="Arial" charset="0"/>
              </a:rPr>
              <a:t>)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 nõrkused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39552" y="1077956"/>
            <a:ext cx="8223448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Töökorralduse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reeglid, uue olukorraga kohanemine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Ressursihalduse puudused </a:t>
            </a:r>
            <a:r>
              <a:rPr lang="et-EE" sz="2800" b="1" dirty="0">
                <a:latin typeface="Arial" charset="0"/>
              </a:rPr>
              <a:t>(a</a:t>
            </a:r>
            <a:r>
              <a:rPr lang="et-EE" sz="2800" dirty="0">
                <a:latin typeface="Arial" charset="0"/>
              </a:rPr>
              <a:t>rvutid, side, hooldus testimine, andmekandjad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Dokumenteerimise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IT seadmed, sideliinid, andmekandjad jms)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Turvameetmete valimise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meetmeid rakendatakse valesti või vales kohas/konfiguratsioonis)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Turvasüsteemide halduse puudused </a:t>
            </a:r>
            <a:r>
              <a:rPr lang="et-EE" sz="2800" dirty="0">
                <a:latin typeface="Arial" charset="0"/>
              </a:rPr>
              <a:t>(turvameetmete järelevalve ja revisjon)</a:t>
            </a: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 nõrkuste koosmõju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6998" name="Text Box 6"/>
          <p:cNvSpPr txBox="1">
            <a:spLocks noChangeArrowheads="1"/>
          </p:cNvSpPr>
          <p:nvPr/>
        </p:nvSpPr>
        <p:spPr bwMode="auto">
          <a:xfrm>
            <a:off x="683568" y="1219200"/>
            <a:ext cx="7488832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Üldreegel: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hud kasutavad reeglina ära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mõningaid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tüüpilisi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nõrkusi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115616" y="2476500"/>
            <a:ext cx="7342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</a:rPr>
              <a:t>Infosüsteemi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terviku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turvalisus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nõrgem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sedavõrd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kuivõrd</a:t>
            </a:r>
            <a:r>
              <a:rPr lang="en-US" sz="2800" dirty="0">
                <a:latin typeface="Arial" charset="0"/>
              </a:rPr>
              <a:t>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187624" y="3645024"/>
            <a:ext cx="7346776" cy="240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ohtude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esinemise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tõenäosus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 smtClean="0">
                <a:latin typeface="Arial" charset="0"/>
              </a:rPr>
              <a:t>suurem</a:t>
            </a:r>
            <a:endParaRPr lang="et-EE" sz="2800" dirty="0" smtClean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nõrkusi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mida</a:t>
            </a:r>
            <a:r>
              <a:rPr lang="en-US" sz="2800" dirty="0">
                <a:latin typeface="Arial" charset="0"/>
              </a:rPr>
              <a:t> need </a:t>
            </a:r>
            <a:r>
              <a:rPr lang="en-US" sz="2800" dirty="0" err="1">
                <a:latin typeface="Arial" charset="0"/>
              </a:rPr>
              <a:t>ära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kasutavad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rohkem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need on </a:t>
            </a:r>
            <a:r>
              <a:rPr lang="en-US" sz="2800" dirty="0" err="1">
                <a:latin typeface="Arial" charset="0"/>
              </a:rPr>
              <a:t>tõsisemad</a:t>
            </a:r>
            <a:endParaRPr lang="en-GB" sz="2800" dirty="0">
              <a:latin typeface="Arial" charset="0"/>
            </a:endParaRPr>
          </a:p>
          <a:p>
            <a:pPr marL="381000" indent="-3810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C:\DOKUM\PEDALOE\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936" y="1484784"/>
            <a:ext cx="8416552" cy="429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1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 descr="C:\DOKUM\PEDALOE\a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47800"/>
            <a:ext cx="874846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2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C:\DOKUM\PEDALOE\a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66800"/>
            <a:ext cx="853244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467544" y="30480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3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51520" y="3140968"/>
            <a:ext cx="85918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Käideldavus on tavaliselt andmete olulisim omadus ehk küberturbe olulisim komponent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halvim mis andmetega võib juhtuda, on see et ta pole (volitatud subjektidele) kättesaadav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Terviklus on käideldavuse järgi olulisuselt teine andmete omadus </a:t>
            </a:r>
            <a:r>
              <a:rPr lang="et-EE" sz="2600" dirty="0" smtClean="0">
                <a:latin typeface="Arial" charset="0"/>
              </a:rPr>
              <a:t>(küberturbe </a:t>
            </a:r>
            <a:r>
              <a:rPr lang="et-EE" sz="2600" dirty="0">
                <a:latin typeface="Arial" charset="0"/>
              </a:rPr>
              <a:t>komponent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Andmed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äriprotsessis reeglina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selle loojaga, loomisajaga, kontekstiga jm sarnasega</a:t>
            </a:r>
            <a:r>
              <a:rPr lang="et-EE" sz="2600" dirty="0">
                <a:latin typeface="Arial" charset="0"/>
              </a:rPr>
              <a:t>; nimetatud seose rikkumisel on halvad </a:t>
            </a:r>
            <a:r>
              <a:rPr lang="et-EE" sz="2600" dirty="0" smtClean="0">
                <a:latin typeface="Arial" charset="0"/>
              </a:rPr>
              <a:t>tagajärjed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78676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800" dirty="0">
                <a:latin typeface="Arial" charset="0"/>
              </a:rPr>
              <a:t>Oli ajalooliselt andmeturbe olulisim </a:t>
            </a:r>
            <a:r>
              <a:rPr lang="et-EE" sz="2800" dirty="0" smtClean="0">
                <a:latin typeface="Arial" charset="0"/>
              </a:rPr>
              <a:t>komponent, kuid</a:t>
            </a:r>
            <a:r>
              <a:rPr lang="et-EE" sz="2800" dirty="0">
                <a:latin typeface="Arial" charset="0"/>
              </a:rPr>
              <a:t> k</a:t>
            </a:r>
            <a:r>
              <a:rPr lang="et-EE" sz="2800" dirty="0" smtClean="0">
                <a:latin typeface="Arial" charset="0"/>
              </a:rPr>
              <a:t>aasajal </a:t>
            </a:r>
            <a:r>
              <a:rPr lang="et-EE" sz="2800" dirty="0">
                <a:latin typeface="Arial" charset="0"/>
              </a:rPr>
              <a:t>on ta vaid üks kolmest olulisest </a:t>
            </a:r>
            <a:r>
              <a:rPr lang="et-EE" sz="2800" dirty="0" smtClean="0">
                <a:latin typeface="Arial" charset="0"/>
              </a:rPr>
              <a:t>komponendist</a:t>
            </a:r>
            <a:endParaRPr lang="et-EE" sz="28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dirty="0" smtClean="0">
                <a:latin typeface="Arial" charset="0"/>
                <a:cs typeface="Times New Roman" charset="0"/>
              </a:rPr>
              <a:t>Mitte </a:t>
            </a:r>
            <a:r>
              <a:rPr lang="et-EE" sz="2800" dirty="0">
                <a:latin typeface="Arial" charset="0"/>
                <a:cs typeface="Times New Roman" charset="0"/>
              </a:rPr>
              <a:t>ü</a:t>
            </a:r>
            <a:r>
              <a:rPr lang="et-EE" sz="2800" dirty="0">
                <a:latin typeface="Arial" charset="0"/>
              </a:rPr>
              <a:t>hegi</a:t>
            </a:r>
            <a:r>
              <a:rPr lang="et-EE" sz="2800" dirty="0">
                <a:latin typeface="Arial" charset="0"/>
                <a:cs typeface="Times New Roman" charset="0"/>
              </a:rPr>
              <a:t> </a:t>
            </a:r>
            <a:r>
              <a:rPr lang="et-EE" sz="2800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dirty="0" smtClean="0">
                <a:latin typeface="Arial" charset="0"/>
              </a:rPr>
              <a:t>tme ega turvameetmete komplekti </a:t>
            </a:r>
            <a:r>
              <a:rPr lang="et-EE" sz="2800" dirty="0">
                <a:latin typeface="Arial" charset="0"/>
              </a:rPr>
              <a:t>rakendamine</a:t>
            </a:r>
            <a:r>
              <a:rPr lang="et-EE" sz="2800" dirty="0">
                <a:latin typeface="Arial" charset="0"/>
                <a:cs typeface="Times New Roman" charset="0"/>
              </a:rPr>
              <a:t> ei loo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kunagi</a:t>
            </a:r>
            <a:r>
              <a:rPr lang="et-EE" sz="2800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vähendavad turvariski</a:t>
            </a:r>
            <a:r>
              <a:rPr lang="et-EE" sz="2800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turvameetmete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oodatav summmaarne (majanduslik) kahju</a:t>
            </a:r>
            <a:r>
              <a:rPr lang="et-EE" sz="26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1564</Words>
  <Application>Microsoft Office PowerPoint</Application>
  <PresentationFormat>On-screen Show (4:3)</PresentationFormat>
  <Paragraphs>237</Paragraphs>
  <Slides>35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Turvaohud (järg). Turvanõrkused </vt:lpstr>
      <vt:lpstr>Küberturbe lähtekoht</vt:lpstr>
      <vt:lpstr>Küberturbe komponendid </vt:lpstr>
      <vt:lpstr>Käideldavus </vt:lpstr>
      <vt:lpstr>Terviklus </vt:lpstr>
      <vt:lpstr>Konfidentsiaalsus </vt:lpstr>
      <vt:lpstr>Turbe kahjustumise standardmudel </vt:lpstr>
      <vt:lpstr>Turvalisus ja (aktsepteeritav) jääkrisk</vt:lpstr>
      <vt:lpstr>Slide 9</vt:lpstr>
      <vt:lpstr> </vt:lpstr>
      <vt:lpstr>Slide 11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30</cp:revision>
  <dcterms:created xsi:type="dcterms:W3CDTF">2016-08-30T18:22:58Z</dcterms:created>
  <dcterms:modified xsi:type="dcterms:W3CDTF">2018-02-15T10:05:40Z</dcterms:modified>
</cp:coreProperties>
</file>