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2"/>
  </p:notesMasterIdLst>
  <p:sldIdLst>
    <p:sldId id="258" r:id="rId2"/>
    <p:sldId id="297" r:id="rId3"/>
    <p:sldId id="298" r:id="rId4"/>
    <p:sldId id="261" r:id="rId5"/>
    <p:sldId id="262" r:id="rId6"/>
    <p:sldId id="263" r:id="rId7"/>
    <p:sldId id="266" r:id="rId8"/>
    <p:sldId id="267" r:id="rId9"/>
    <p:sldId id="268" r:id="rId10"/>
    <p:sldId id="338" r:id="rId11"/>
    <p:sldId id="339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26" r:id="rId49"/>
    <p:sldId id="327" r:id="rId50"/>
    <p:sldId id="328" r:id="rId5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22.02.2018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dirty="0" smtClean="0">
                <a:solidFill>
                  <a:srgbClr val="C00000"/>
                </a:solidFill>
              </a:rPr>
              <a:t>Nõrkused. Turvameetmed</a:t>
            </a:r>
            <a:r>
              <a:rPr lang="et-EE" b="1" dirty="0">
                <a:solidFill>
                  <a:srgbClr val="C00000"/>
                </a:solidFill>
              </a:rPr>
              <a:t/>
            </a:r>
            <a:br>
              <a:rPr lang="et-EE" b="1" dirty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4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22. veebruar 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685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endParaRPr lang="en-US" b="1" u="sng" dirty="0" smtClean="0">
              <a:solidFill>
                <a:schemeClr val="tx1"/>
              </a:solidFill>
            </a:endParaRPr>
          </a:p>
        </p:txBody>
      </p:sp>
      <p:sp>
        <p:nvSpPr>
          <p:cNvPr id="569348" name="Rectangle 4"/>
          <p:cNvSpPr>
            <a:spLocks noChangeArrowheads="1"/>
          </p:cNvSpPr>
          <p:nvPr/>
        </p:nvSpPr>
        <p:spPr bwMode="auto">
          <a:xfrm>
            <a:off x="395536" y="304800"/>
            <a:ext cx="87484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Ohtude liigitamine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838200" y="1371600"/>
            <a:ext cx="7766248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Ohte on </a:t>
            </a:r>
            <a:r>
              <a:rPr lang="et-EE" sz="2800" dirty="0" smtClean="0">
                <a:latin typeface="Arial" charset="0"/>
              </a:rPr>
              <a:t>võimalik süsteemselt käsitleda, neid liigitades:</a:t>
            </a:r>
            <a:endParaRPr lang="et-EE" sz="2800" dirty="0">
              <a:latin typeface="Arial" charset="0"/>
            </a:endParaRPr>
          </a:p>
          <a:p>
            <a:pPr marL="576263" indent="-57626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1.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Turvalisuse komponendi järgi </a:t>
            </a:r>
            <a:r>
              <a:rPr lang="et-EE" sz="2800" dirty="0">
                <a:latin typeface="Arial" charset="0"/>
              </a:rPr>
              <a:t>(mida ohustab)</a:t>
            </a:r>
          </a:p>
          <a:p>
            <a:pPr marL="576263" indent="-57626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2.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Allika järgi </a:t>
            </a:r>
            <a:r>
              <a:rPr lang="et-EE" sz="2800" dirty="0">
                <a:latin typeface="Arial" charset="0"/>
              </a:rPr>
              <a:t>(mis põhjustab)</a:t>
            </a:r>
          </a:p>
          <a:p>
            <a:pPr marL="576263" indent="-57626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3.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Kahjustuse olulisuse seisukohalt </a:t>
            </a:r>
            <a:r>
              <a:rPr lang="et-EE" sz="2800" dirty="0">
                <a:latin typeface="Arial" charset="0"/>
              </a:rPr>
              <a:t>(kui suure kahju tekitab)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838200" y="5486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395536" y="5229200"/>
            <a:ext cx="7766248" cy="95410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Praktikas kasutatakse reeglina enamikel juhtudel kasutatakse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kahte esimest liigitust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9144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u="sng" smtClean="0">
                <a:solidFill>
                  <a:schemeClr val="tx1"/>
                </a:solidFill>
              </a:rPr>
              <a:t/>
            </a:r>
            <a:br>
              <a:rPr lang="et-EE" b="1" u="sng" smtClean="0">
                <a:solidFill>
                  <a:schemeClr val="tx1"/>
                </a:solidFill>
              </a:rPr>
            </a:br>
            <a:endParaRPr lang="en-US" b="1" u="sng" smtClean="0">
              <a:solidFill>
                <a:schemeClr val="tx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628800"/>
            <a:ext cx="8208912" cy="4572000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t-EE" dirty="0" smtClean="0">
                <a:solidFill>
                  <a:schemeClr val="tx1"/>
                </a:solidFill>
                <a:latin typeface="Arial" charset="0"/>
              </a:rPr>
              <a:t>Jagatakse tavaliselt kaheks suureks klassiks:</a:t>
            </a:r>
          </a:p>
          <a:p>
            <a:pPr algn="l" eaLnBrk="1" hangingPunct="1"/>
            <a:endParaRPr lang="et-EE" sz="1500" dirty="0" smtClean="0">
              <a:solidFill>
                <a:schemeClr val="tx1"/>
              </a:solidFill>
              <a:latin typeface="Arial" charset="0"/>
            </a:endParaRPr>
          </a:p>
          <a:p>
            <a:pPr marL="358775" indent="-358775" algn="l" eaLnBrk="1" hangingPunct="1"/>
            <a:r>
              <a:rPr lang="et-EE" dirty="0" smtClean="0">
                <a:solidFill>
                  <a:schemeClr val="tx1"/>
                </a:solidFill>
                <a:latin typeface="Arial" charset="0"/>
              </a:rPr>
              <a:t>1. </a:t>
            </a:r>
            <a:r>
              <a:rPr lang="et-EE" sz="3000" b="1" dirty="0" smtClean="0">
                <a:solidFill>
                  <a:srgbClr val="0070C0"/>
                </a:solidFill>
                <a:latin typeface="Arial" charset="0"/>
              </a:rPr>
              <a:t>Stiihilised ohud 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t-EE" sz="3000" i="1" dirty="0" smtClean="0">
                <a:solidFill>
                  <a:schemeClr val="tx1"/>
                </a:solidFill>
                <a:latin typeface="Arial" charset="0"/>
              </a:rPr>
              <a:t>spontaneous threats, accidental threats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):</a:t>
            </a:r>
          </a:p>
          <a:p>
            <a:pPr marL="898525" indent="-35877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 keskkonnaohud</a:t>
            </a:r>
          </a:p>
          <a:p>
            <a:pPr marL="898525" indent="-35877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 tehnilised rikked ja defektid</a:t>
            </a:r>
          </a:p>
          <a:p>
            <a:pPr marL="898525" indent="-358775" algn="l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 inimohud</a:t>
            </a:r>
          </a:p>
          <a:p>
            <a:pPr marL="358775" indent="-358775" algn="l" eaLnBrk="1" hangingPunct="1"/>
            <a:endParaRPr lang="et-EE" sz="3000" dirty="0" smtClean="0">
              <a:solidFill>
                <a:schemeClr val="tx1"/>
              </a:solidFill>
              <a:latin typeface="Arial" charset="0"/>
            </a:endParaRPr>
          </a:p>
          <a:p>
            <a:pPr marL="358775" indent="-358775" algn="l" eaLnBrk="1" hangingPunct="1"/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2. </a:t>
            </a:r>
            <a:r>
              <a:rPr lang="et-EE" sz="3000" b="1" dirty="0" smtClean="0">
                <a:solidFill>
                  <a:srgbClr val="0070C0"/>
                </a:solidFill>
                <a:latin typeface="Arial" charset="0"/>
              </a:rPr>
              <a:t>Ründed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et-EE" sz="3000" i="1" dirty="0" smtClean="0">
                <a:solidFill>
                  <a:schemeClr val="tx1"/>
                </a:solidFill>
                <a:latin typeface="Arial" charset="0"/>
              </a:rPr>
              <a:t>deliberate acts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t-EE" sz="3000" i="1" dirty="0" smtClean="0">
                <a:solidFill>
                  <a:schemeClr val="tx1"/>
                </a:solidFill>
                <a:latin typeface="Arial" charset="0"/>
              </a:rPr>
              <a:t>attacks</a:t>
            </a:r>
            <a:r>
              <a:rPr lang="et-EE" sz="3000" dirty="0" smtClean="0">
                <a:solidFill>
                  <a:schemeClr val="tx1"/>
                </a:solidFill>
                <a:latin typeface="Arial" charset="0"/>
              </a:rPr>
              <a:t>), mis on põhjustatud kellegi </a:t>
            </a:r>
            <a:r>
              <a:rPr lang="et-EE" sz="3000" b="1" dirty="0" smtClean="0">
                <a:solidFill>
                  <a:srgbClr val="0070C0"/>
                </a:solidFill>
                <a:latin typeface="Arial" charset="0"/>
              </a:rPr>
              <a:t>tahtlikust tegevusest</a:t>
            </a:r>
            <a:endParaRPr lang="en-US" sz="3000" b="1" dirty="0" smtClean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70372" name="Rectangle 4"/>
          <p:cNvSpPr>
            <a:spLocks noChangeArrowheads="1"/>
          </p:cNvSpPr>
          <p:nvPr/>
        </p:nvSpPr>
        <p:spPr bwMode="auto">
          <a:xfrm>
            <a:off x="323528" y="0"/>
            <a:ext cx="882047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Ohtude jagunemine </a:t>
            </a:r>
          </a:p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allika järgi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2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Nõrkused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(turvaaugud)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90854" name="Text Box 6"/>
          <p:cNvSpPr txBox="1">
            <a:spLocks noChangeArrowheads="1"/>
          </p:cNvSpPr>
          <p:nvPr/>
        </p:nvSpPr>
        <p:spPr bwMode="auto">
          <a:xfrm>
            <a:off x="539552" y="1219200"/>
            <a:ext cx="8375848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Nõrkused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vulnerabilities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kaitstava objekti suvalised nõrgad kohad, mille kaudu saavad realiseerida objekti ähvaradavad ohud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827584" y="3212976"/>
            <a:ext cx="8064896" cy="259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Jaotatakse peamiselt neljaks klassiks: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aristu nõrkused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infotehnilised nõrkused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personali nõrkused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organisatsiooni nõrkused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609600" y="3733800"/>
            <a:ext cx="7848600" cy="4495800"/>
          </a:xfrm>
        </p:spPr>
        <p:txBody>
          <a:bodyPr/>
          <a:lstStyle/>
          <a:p>
            <a:pPr algn="l" eaLnBrk="1" hangingPunct="1"/>
            <a:endParaRPr lang="et-EE" smtClean="0">
              <a:latin typeface="Arial" charset="0"/>
            </a:endParaRPr>
          </a:p>
          <a:p>
            <a:pPr algn="l" eaLnBrk="1" hangingPunct="1"/>
            <a:endParaRPr lang="et-EE" smtClean="0">
              <a:latin typeface="Arial" charset="0"/>
            </a:endParaRPr>
          </a:p>
        </p:txBody>
      </p:sp>
      <p:sp>
        <p:nvSpPr>
          <p:cNvPr id="591876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Taristu nõrkused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467544" y="2060848"/>
            <a:ext cx="8075240" cy="409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1. Kaitstava objekti ebasoodne asukoht</a:t>
            </a:r>
          </a:p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solidFill>
                  <a:srgbClr val="0070C0"/>
                </a:solidFill>
                <a:latin typeface="Arial" charset="0"/>
              </a:rPr>
              <a:t>    </a:t>
            </a:r>
            <a:r>
              <a:rPr lang="et-EE" sz="2800" dirty="0">
                <a:latin typeface="Arial" charset="0"/>
              </a:rPr>
              <a:t>Reeglina suurendab mitmesuguste ohtude realiseerumistõenäosust</a:t>
            </a:r>
          </a:p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2. Primitiivne või amortiseerunud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taristu</a:t>
            </a:r>
            <a:endParaRPr lang="et-EE" sz="28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solidFill>
                  <a:srgbClr val="0070C0"/>
                </a:solidFill>
                <a:latin typeface="Arial" charset="0"/>
              </a:rPr>
              <a:t>    </a:t>
            </a:r>
            <a:r>
              <a:rPr lang="et-EE" sz="2800" dirty="0">
                <a:latin typeface="Arial" charset="0"/>
              </a:rPr>
              <a:t>Ei võimalda nt realiseerida turvameetmeid (füüsilisi ja infotehnilisi)</a:t>
            </a:r>
          </a:p>
          <a:p>
            <a:pPr marL="377825" indent="-377825">
              <a:spcBef>
                <a:spcPct val="50000"/>
              </a:spcBef>
            </a:pPr>
            <a:endParaRPr lang="en-GB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1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0" name="Rectangle 4"/>
          <p:cNvSpPr>
            <a:spLocks noChangeArrowheads="1"/>
          </p:cNvSpPr>
          <p:nvPr/>
        </p:nvSpPr>
        <p:spPr bwMode="auto">
          <a:xfrm>
            <a:off x="395536" y="304800"/>
            <a:ext cx="87484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Infotehnilised nõrkused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539552" y="1271855"/>
            <a:ext cx="792480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piiratud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ressursid</a:t>
            </a:r>
            <a:endParaRPr lang="et-EE" sz="10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aparatuuri või sideliinide väär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paigaldus</a:t>
            </a:r>
            <a:endParaRPr lang="et-EE" sz="10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vead, defektid  või dokumenteerimata omadused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programmides</a:t>
            </a:r>
            <a:endParaRPr lang="et-EE" sz="10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protokollide ja sideprotseduuride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puudused</a:t>
            </a:r>
            <a:endParaRPr lang="et-EE" sz="10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andmehalduse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puudused</a:t>
            </a:r>
            <a:endParaRPr lang="et-EE" sz="1000" b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vahendite ja meetmete tülikus</a:t>
            </a:r>
            <a:r>
              <a:rPr lang="et-EE" sz="2800" dirty="0">
                <a:latin typeface="Arial" charset="0"/>
              </a:rPr>
              <a:t> (NB! Ka turvamehhanism ise võib </a:t>
            </a:r>
            <a:r>
              <a:rPr lang="et-EE" sz="2800" dirty="0" smtClean="0">
                <a:latin typeface="Arial" charset="0"/>
              </a:rPr>
              <a:t>tihti kahjustada </a:t>
            </a:r>
            <a:r>
              <a:rPr lang="et-EE" sz="2800" dirty="0">
                <a:latin typeface="Arial" charset="0"/>
              </a:rPr>
              <a:t>käideldavust)</a:t>
            </a:r>
          </a:p>
          <a:p>
            <a:pPr marL="377825" indent="-377825">
              <a:spcBef>
                <a:spcPct val="50000"/>
              </a:spcBef>
              <a:buFontTx/>
              <a:buChar char="•"/>
            </a:pPr>
            <a:endParaRPr lang="en-GB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4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Personali nõrkused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899592" y="1628800"/>
            <a:ext cx="7630616" cy="406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Väärad menetlused </a:t>
            </a:r>
            <a:r>
              <a:rPr lang="et-EE" sz="2800" dirty="0">
                <a:latin typeface="Arial" charset="0"/>
              </a:rPr>
              <a:t>(tulenevad tihti teadmatusest või mugavusest ja on sageli süstemaatilised)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Teadmatus ja motivatsioonitus </a:t>
            </a:r>
            <a:r>
              <a:rPr lang="et-EE" sz="2800" dirty="0">
                <a:latin typeface="Arial" charset="0"/>
              </a:rPr>
              <a:t>(laieneb reeglina kogu organisatsiooni töötajatele)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</a:pPr>
            <a:endParaRPr lang="et-EE" sz="10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Turvanõuete eiramine </a:t>
            </a:r>
            <a:r>
              <a:rPr lang="et-EE" sz="2800" dirty="0">
                <a:latin typeface="Arial" charset="0"/>
              </a:rPr>
              <a:t>(nii hooletusest kui ka sihilik</a:t>
            </a:r>
            <a:r>
              <a:rPr lang="et-EE" sz="2800" b="1" dirty="0">
                <a:latin typeface="Arial" charset="0"/>
              </a:rPr>
              <a:t>)</a:t>
            </a:r>
          </a:p>
          <a:p>
            <a:pPr marL="277813" indent="-277813">
              <a:spcBef>
                <a:spcPct val="50000"/>
              </a:spcBef>
            </a:pPr>
            <a:endParaRPr lang="en-GB" b="1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8" name="Rectangle 4"/>
          <p:cNvSpPr>
            <a:spLocks noChangeArrowheads="1"/>
          </p:cNvSpPr>
          <p:nvPr/>
        </p:nvSpPr>
        <p:spPr bwMode="auto">
          <a:xfrm>
            <a:off x="395536" y="304800"/>
            <a:ext cx="874846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Organisatsiooni nõrkused 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539552" y="1077956"/>
            <a:ext cx="8223448" cy="578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Töökorralduse puudused </a:t>
            </a:r>
            <a:r>
              <a:rPr lang="et-EE" sz="2800" b="1" dirty="0">
                <a:latin typeface="Arial" charset="0"/>
              </a:rPr>
              <a:t>(</a:t>
            </a:r>
            <a:r>
              <a:rPr lang="et-EE" sz="2800" dirty="0">
                <a:latin typeface="Arial" charset="0"/>
              </a:rPr>
              <a:t>reeglid, uue olukorraga kohanemine jms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10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Ressursihalduse puudused </a:t>
            </a:r>
            <a:r>
              <a:rPr lang="et-EE" sz="2800" b="1" dirty="0">
                <a:latin typeface="Arial" charset="0"/>
              </a:rPr>
              <a:t>(a</a:t>
            </a:r>
            <a:r>
              <a:rPr lang="et-EE" sz="2800" dirty="0">
                <a:latin typeface="Arial" charset="0"/>
              </a:rPr>
              <a:t>rvutid, side, hooldus testimine, andmekandjad jms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10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Dokumenteerimise puudused </a:t>
            </a:r>
            <a:r>
              <a:rPr lang="et-EE" sz="2800" b="1" dirty="0">
                <a:latin typeface="Arial" charset="0"/>
              </a:rPr>
              <a:t>(</a:t>
            </a:r>
            <a:r>
              <a:rPr lang="et-EE" sz="2800" dirty="0">
                <a:latin typeface="Arial" charset="0"/>
              </a:rPr>
              <a:t>IT seadmed, sideliinid, andmekandjad jms) 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Turvameetmete valimise puudused </a:t>
            </a:r>
            <a:r>
              <a:rPr lang="et-EE" sz="2800" b="1" dirty="0">
                <a:latin typeface="Arial" charset="0"/>
              </a:rPr>
              <a:t>(</a:t>
            </a:r>
            <a:r>
              <a:rPr lang="et-EE" sz="2800" dirty="0">
                <a:latin typeface="Arial" charset="0"/>
              </a:rPr>
              <a:t>meetmeid rakendatakse valesti või vales kohas/konfiguratsioonis)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Turvasüsteemide halduse puudused </a:t>
            </a:r>
            <a:r>
              <a:rPr lang="et-EE" sz="2800" dirty="0">
                <a:latin typeface="Arial" charset="0"/>
              </a:rPr>
              <a:t>(turvameetmete järelevalve ja revisjon)</a:t>
            </a:r>
          </a:p>
          <a:p>
            <a:pPr marL="277813" indent="-277813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6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Ohtude ja nõrkuste koosmõju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596998" name="Text Box 6"/>
          <p:cNvSpPr txBox="1">
            <a:spLocks noChangeArrowheads="1"/>
          </p:cNvSpPr>
          <p:nvPr/>
        </p:nvSpPr>
        <p:spPr bwMode="auto">
          <a:xfrm>
            <a:off x="683568" y="1219200"/>
            <a:ext cx="7488832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Üldreegel: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o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hud kasutavad reeglina ära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mõningaid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tüüpilisi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nõrkusi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115616" y="2476500"/>
            <a:ext cx="73425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dirty="0" err="1" smtClean="0">
                <a:latin typeface="Arial" charset="0"/>
              </a:rPr>
              <a:t>Infosüsteemi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kui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terviku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turvalisus</a:t>
            </a:r>
            <a:r>
              <a:rPr lang="en-US" sz="2800" dirty="0">
                <a:latin typeface="Arial" charset="0"/>
              </a:rPr>
              <a:t> on </a:t>
            </a:r>
            <a:r>
              <a:rPr lang="en-US" sz="2800" dirty="0" err="1">
                <a:latin typeface="Arial" charset="0"/>
              </a:rPr>
              <a:t>nõrgem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sedavõrd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kuivõrd</a:t>
            </a:r>
            <a:r>
              <a:rPr lang="en-US" sz="2800" dirty="0">
                <a:latin typeface="Arial" charset="0"/>
              </a:rPr>
              <a:t>: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1187624" y="3645024"/>
            <a:ext cx="7346776" cy="240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err="1">
                <a:latin typeface="Arial" charset="0"/>
              </a:rPr>
              <a:t>ohtude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esinemise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tõenäosus</a:t>
            </a:r>
            <a:r>
              <a:rPr lang="en-US" sz="2800" dirty="0">
                <a:latin typeface="Arial" charset="0"/>
              </a:rPr>
              <a:t> on </a:t>
            </a:r>
            <a:r>
              <a:rPr lang="en-US" sz="2800" dirty="0" err="1" smtClean="0">
                <a:latin typeface="Arial" charset="0"/>
              </a:rPr>
              <a:t>suurem</a:t>
            </a:r>
            <a:endParaRPr lang="et-EE" sz="2800" dirty="0" smtClean="0">
              <a:latin typeface="Arial" charset="0"/>
            </a:endParaRPr>
          </a:p>
          <a:p>
            <a:pPr marL="381000" indent="-3810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sz="2800" dirty="0">
              <a:latin typeface="Arial" charset="0"/>
            </a:endParaRPr>
          </a:p>
          <a:p>
            <a:pPr marL="381000" indent="-3810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 dirty="0" err="1">
                <a:latin typeface="Arial" charset="0"/>
              </a:rPr>
              <a:t>nõrkusi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mida</a:t>
            </a:r>
            <a:r>
              <a:rPr lang="en-US" sz="2800" dirty="0">
                <a:latin typeface="Arial" charset="0"/>
              </a:rPr>
              <a:t> need </a:t>
            </a:r>
            <a:r>
              <a:rPr lang="en-US" sz="2800" dirty="0" err="1">
                <a:latin typeface="Arial" charset="0"/>
              </a:rPr>
              <a:t>ära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kasutavad</a:t>
            </a:r>
            <a:r>
              <a:rPr lang="en-US" sz="2800" dirty="0">
                <a:latin typeface="Arial" charset="0"/>
              </a:rPr>
              <a:t> on </a:t>
            </a:r>
            <a:r>
              <a:rPr lang="en-US" sz="2800" dirty="0" err="1">
                <a:latin typeface="Arial" charset="0"/>
              </a:rPr>
              <a:t>rohkem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ja</a:t>
            </a:r>
            <a:r>
              <a:rPr lang="en-US" sz="2800" dirty="0">
                <a:latin typeface="Arial" charset="0"/>
              </a:rPr>
              <a:t> need on </a:t>
            </a:r>
            <a:r>
              <a:rPr lang="en-US" sz="2800" dirty="0" err="1">
                <a:latin typeface="Arial" charset="0"/>
              </a:rPr>
              <a:t>tõsisemad</a:t>
            </a:r>
            <a:endParaRPr lang="en-GB" sz="2800" dirty="0">
              <a:latin typeface="Arial" charset="0"/>
            </a:endParaRPr>
          </a:p>
          <a:p>
            <a:pPr marL="381000" indent="-381000"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 descr="C:\DOKUM\PEDALOE\a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936" y="1484784"/>
            <a:ext cx="8416552" cy="429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8020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Ohud ja nõrkused: näide 1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 descr="C:\DOKUM\PEDALOE\a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47800"/>
            <a:ext cx="874846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9044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Ohud ja nõrkused: näide 2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81000"/>
            <a:ext cx="8062664" cy="685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Küberturbe lähtekoht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95536" y="1340768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Lähtekoht:</a:t>
            </a:r>
            <a:r>
              <a:rPr lang="et-EE" sz="2800" dirty="0"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andmete poolt kantaval teabel</a:t>
            </a:r>
            <a:r>
              <a:rPr lang="et-EE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t-EE" sz="2800" dirty="0">
                <a:latin typeface="Arial" charset="0"/>
                <a:cs typeface="Times New Roman" pitchFamily="18" charset="0"/>
              </a:rPr>
              <a:t>(informatsioonil) on reeglina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mingi väärtus ja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omadused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nii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äriprotsessi</a:t>
            </a:r>
            <a:r>
              <a:rPr lang="et-EE" sz="2800" dirty="0" smtClean="0">
                <a:latin typeface="Arial" charset="0"/>
                <a:cs typeface="Times New Roman" pitchFamily="18" charset="0"/>
              </a:rPr>
              <a:t> (põhiprotsessi) kui ka äriprotsessiga seotud erinevate</a:t>
            </a:r>
            <a:r>
              <a:rPr lang="et-EE" sz="2800" dirty="0" smtClean="0"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subjektide</a:t>
            </a:r>
            <a:r>
              <a:rPr lang="et-EE" sz="2800" dirty="0" smtClean="0"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(kas </a:t>
            </a:r>
            <a:r>
              <a:rPr lang="et-EE" sz="2800" dirty="0" smtClean="0">
                <a:latin typeface="Arial" charset="0"/>
              </a:rPr>
              <a:t>inimeste </a:t>
            </a:r>
            <a:r>
              <a:rPr lang="et-EE" sz="2800" dirty="0">
                <a:latin typeface="Arial" charset="0"/>
              </a:rPr>
              <a:t>või </a:t>
            </a:r>
            <a:r>
              <a:rPr lang="et-EE" sz="2800" dirty="0" smtClean="0">
                <a:latin typeface="Arial" charset="0"/>
              </a:rPr>
              <a:t>tehniliste süsteemide) </a:t>
            </a:r>
            <a:r>
              <a:rPr lang="et-EE" sz="2800" dirty="0">
                <a:latin typeface="Arial" charset="0"/>
              </a:rPr>
              <a:t>jaoks</a:t>
            </a:r>
            <a:r>
              <a:rPr lang="et-EE" sz="2800" dirty="0">
                <a:latin typeface="Arial" charset="0"/>
                <a:cs typeface="Times New Roman" pitchFamily="18" charset="0"/>
              </a:rPr>
              <a:t> </a:t>
            </a:r>
            <a:r>
              <a:rPr lang="et-EE" sz="2800" dirty="0">
                <a:latin typeface="Arial" charset="0"/>
                <a:cs typeface="Arial" charset="0"/>
              </a:rPr>
              <a:t> </a:t>
            </a:r>
            <a:endParaRPr lang="et-EE" sz="28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457200" y="4876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46471" name="Text Box 7"/>
          <p:cNvSpPr txBox="1">
            <a:spLocks noChangeArrowheads="1"/>
          </p:cNvSpPr>
          <p:nvPr/>
        </p:nvSpPr>
        <p:spPr bwMode="auto">
          <a:xfrm>
            <a:off x="395536" y="3717032"/>
            <a:ext cx="8208912" cy="30469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t-EE" sz="3200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Küberturve ehk info</a:t>
            </a:r>
            <a:r>
              <a:rPr lang="sv-S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turve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 ehk andmeturve tegeleb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andmete </a:t>
            </a:r>
            <a:r>
              <a:rPr lang="et-EE" sz="3200" b="1" dirty="0" smtClean="0">
                <a:solidFill>
                  <a:srgbClr val="0070C0"/>
                </a:solidFill>
                <a:latin typeface="Arial" charset="0"/>
              </a:rPr>
              <a:t>poolt kantava informatsiooni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omaduste ja seeläbi ka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32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väärtuste </a:t>
            </a:r>
            <a:r>
              <a:rPr lang="et-EE" sz="3200" b="1" dirty="0" smtClean="0">
                <a:solidFill>
                  <a:srgbClr val="0070C0"/>
                </a:solidFill>
                <a:latin typeface="Arial" charset="0"/>
                <a:cs typeface="Times New Roman" charset="0"/>
              </a:rPr>
              <a:t>tagamisega mahus ja viisil, mida konkreetne äriprotsess vajab</a:t>
            </a:r>
            <a:endParaRPr lang="et-EE" sz="3200" b="1" dirty="0">
              <a:solidFill>
                <a:srgbClr val="0070C0"/>
              </a:solidFill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C:\DOKUM\PEDALOE\a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66800"/>
            <a:ext cx="853244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0068" name="Rectangle 4"/>
          <p:cNvSpPr>
            <a:spLocks noChangeArrowheads="1"/>
          </p:cNvSpPr>
          <p:nvPr/>
        </p:nvSpPr>
        <p:spPr bwMode="auto">
          <a:xfrm>
            <a:off x="467544" y="304800"/>
            <a:ext cx="86764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Ohud ja nõrkused: näide 3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2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899592" y="2132856"/>
            <a:ext cx="8244408" cy="299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Modifitseerivad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nõrkusi ehk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turvaauke, </a:t>
            </a:r>
            <a:r>
              <a:rPr lang="et-EE" sz="2800" dirty="0" smtClean="0">
                <a:latin typeface="Arial" charset="0"/>
              </a:rPr>
              <a:t>vähendades nende ärakasutatavust ohtude poolt</a:t>
            </a:r>
            <a:endParaRPr lang="et-EE" sz="2800" dirty="0">
              <a:latin typeface="Arial" charset="0"/>
            </a:endParaRPr>
          </a:p>
          <a:p>
            <a:pPr marL="377825" indent="-377825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Seeläbi võimaldavad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vähendada süsteemi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jääkriski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3200" b="1" dirty="0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27584" y="1412776"/>
            <a:ext cx="7642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</a:pPr>
            <a:r>
              <a:rPr lang="et-EE" sz="3200" b="1" dirty="0" smtClean="0">
                <a:latin typeface="Arial" charset="0"/>
              </a:rPr>
              <a:t>(</a:t>
            </a:r>
            <a:r>
              <a:rPr lang="et-EE" sz="3200" b="1" i="1" dirty="0" smtClean="0">
                <a:latin typeface="Arial" charset="0"/>
              </a:rPr>
              <a:t>safeguards, security measures</a:t>
            </a:r>
            <a:r>
              <a:rPr lang="et-EE" sz="3200" b="1" dirty="0" smtClean="0">
                <a:latin typeface="Arial" charset="0"/>
              </a:rPr>
              <a:t>)</a:t>
            </a:r>
            <a:endParaRPr lang="en-GB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403648" y="4941168"/>
            <a:ext cx="6264696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NB! Turvameetmed ei muuda kunagi ohtusid </a:t>
            </a:r>
            <a:r>
              <a:rPr lang="et-EE" sz="2800" dirty="0" smtClean="0">
                <a:latin typeface="Arial" charset="0"/>
              </a:rPr>
              <a:t>– nendega tuleb lihtsalt leppida kui väliste teguritega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6" name="Rectangle 4"/>
          <p:cNvSpPr>
            <a:spLocks noChangeArrowheads="1"/>
          </p:cNvSpPr>
          <p:nvPr/>
        </p:nvSpPr>
        <p:spPr bwMode="auto">
          <a:xfrm>
            <a:off x="685800" y="228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Turvameetmete liigitus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971600" y="1844824"/>
            <a:ext cx="81724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otstarbe järgi </a:t>
            </a:r>
            <a:r>
              <a:rPr lang="et-EE" sz="2800" dirty="0">
                <a:latin typeface="Arial" charset="0"/>
              </a:rPr>
              <a:t>(tõkestab ohu, peletab ründe, korvab defekti jne.)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meetmega mõjutatav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turvakomponendi järgi </a:t>
            </a:r>
            <a:r>
              <a:rPr lang="et-EE" sz="2800" dirty="0">
                <a:latin typeface="Arial" charset="0"/>
              </a:rPr>
              <a:t>(käideldavus, terviklus, konfidentsiaalsus) 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varade tüübi järgi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teostusviisi järgi </a:t>
            </a:r>
            <a:r>
              <a:rPr lang="et-EE" sz="2800" dirty="0">
                <a:latin typeface="Arial" charset="0"/>
              </a:rPr>
              <a:t>(protseduur, tehniline seade, programm, ehitustarind jne) järgi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meetmega saadava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turbe tugevuse järgi</a:t>
            </a:r>
          </a:p>
          <a:p>
            <a:pPr marL="277813" indent="-277813">
              <a:spcBef>
                <a:spcPts val="1200"/>
              </a:spcBef>
            </a:pPr>
            <a:endParaRPr lang="en-GB" dirty="0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899592" y="1219200"/>
            <a:ext cx="786340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>
                <a:latin typeface="Arial" charset="0"/>
              </a:rPr>
              <a:t>Turvameetmeid saab </a:t>
            </a:r>
            <a:r>
              <a:rPr lang="et-EE" sz="2800" b="1" dirty="0" smtClean="0">
                <a:latin typeface="Arial" charset="0"/>
              </a:rPr>
              <a:t>liigitada viiel moel:</a:t>
            </a:r>
            <a:endParaRPr lang="en-GB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362200"/>
            <a:ext cx="7696200" cy="5257800"/>
          </a:xfrm>
        </p:spPr>
        <p:txBody>
          <a:bodyPr/>
          <a:lstStyle/>
          <a:p>
            <a:pPr algn="l" eaLnBrk="1" hangingPunct="1"/>
            <a:endParaRPr lang="et-EE" sz="2800" dirty="0" smtClean="0">
              <a:latin typeface="Arial" charset="0"/>
            </a:endParaRPr>
          </a:p>
          <a:p>
            <a:pPr eaLnBrk="1" hangingPunct="1"/>
            <a:endParaRPr lang="et-EE" sz="2800" dirty="0" smtClean="0">
              <a:latin typeface="Arial" charset="0"/>
            </a:endParaRPr>
          </a:p>
          <a:p>
            <a:pPr algn="l" eaLnBrk="1" hangingPunct="1"/>
            <a:endParaRPr lang="et-EE" sz="2800" dirty="0" smtClean="0">
              <a:latin typeface="Arial" charset="0"/>
            </a:endParaRPr>
          </a:p>
        </p:txBody>
      </p:sp>
      <p:sp>
        <p:nvSpPr>
          <p:cNvPr id="603140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Turvameetmete otstarve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755576" y="1196752"/>
            <a:ext cx="8208912" cy="596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Otstarbe järgi jagatakse </a:t>
            </a:r>
            <a:r>
              <a:rPr lang="et-EE" sz="2800" dirty="0" smtClean="0">
                <a:latin typeface="Arial" charset="0"/>
              </a:rPr>
              <a:t>turvameetmed kolmeks: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profülaktilised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meetmed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preventive safeguards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turvarikete tuvastusmeetmed </a:t>
            </a:r>
            <a:r>
              <a:rPr lang="et-EE" sz="2800" dirty="0" smtClean="0">
                <a:latin typeface="Arial" charset="0"/>
              </a:rPr>
              <a:t>ehk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avastusmeetmed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identifying safeguards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rikke-eelse oleku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taastemeetmed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reconstructive safeguards</a:t>
            </a:r>
            <a:r>
              <a:rPr lang="et-EE" sz="2800" dirty="0" smtClean="0">
                <a:latin typeface="Arial" charset="0"/>
              </a:rPr>
              <a:t>)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2800" dirty="0" smtClean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sv-SE" sz="2800" dirty="0" smtClean="0">
                <a:latin typeface="Arial" charset="0"/>
              </a:rPr>
              <a:t>Mitmed</a:t>
            </a:r>
            <a:r>
              <a:rPr lang="et-EE" sz="2800" dirty="0" smtClean="0">
                <a:latin typeface="Arial" charset="0"/>
              </a:rPr>
              <a:t> turvameetmed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polüfunktsionaalsed</a:t>
            </a:r>
            <a:r>
              <a:rPr lang="sv-SE" sz="2800" dirty="0" smtClean="0">
                <a:latin typeface="Arial" charset="0"/>
              </a:rPr>
              <a:t>, st täidavad mitut otstarvet</a:t>
            </a:r>
            <a:r>
              <a:rPr lang="et-EE" sz="2800" dirty="0" smtClean="0">
                <a:latin typeface="Arial" charset="0"/>
              </a:rPr>
              <a:t> (nt veaparanduskoodid)</a:t>
            </a:r>
            <a:endParaRPr lang="en-GB" sz="2800" dirty="0" smtClean="0"/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2800" b="1" dirty="0">
              <a:latin typeface="Arial" charset="0"/>
            </a:endParaRPr>
          </a:p>
          <a:p>
            <a:pPr marL="277813" indent="-277813">
              <a:spcBef>
                <a:spcPct val="50000"/>
              </a:spcBef>
            </a:pP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533900"/>
            <a:ext cx="6858000" cy="4648200"/>
          </a:xfrm>
        </p:spPr>
        <p:txBody>
          <a:bodyPr/>
          <a:lstStyle/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2800" dirty="0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endParaRPr lang="et-EE" sz="2800" dirty="0" smtClean="0">
              <a:latin typeface="Arial" charset="0"/>
            </a:endParaRPr>
          </a:p>
          <a:p>
            <a:pPr eaLnBrk="1" hangingPunct="1"/>
            <a:endParaRPr lang="et-EE" dirty="0" smtClean="0">
              <a:latin typeface="Arial" charset="0"/>
            </a:endParaRPr>
          </a:p>
          <a:p>
            <a:pPr algn="l" eaLnBrk="1" hangingPunct="1"/>
            <a:endParaRPr lang="et-EE" sz="2800" dirty="0" smtClean="0">
              <a:latin typeface="Arial" charset="0"/>
            </a:endParaRPr>
          </a:p>
        </p:txBody>
      </p:sp>
      <p:sp>
        <p:nvSpPr>
          <p:cNvPr id="604164" name="Rectangle 4"/>
          <p:cNvSpPr>
            <a:spLocks noChangeArrowheads="1"/>
          </p:cNvSpPr>
          <p:nvPr/>
        </p:nvSpPr>
        <p:spPr bwMode="auto">
          <a:xfrm>
            <a:off x="611560" y="548680"/>
            <a:ext cx="74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Profülaktilised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turvameetmed, 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539552" y="1844824"/>
            <a:ext cx="792703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Profülaktilised turvameetmed võimaldavad ennetada </a:t>
            </a:r>
            <a:r>
              <a:rPr lang="et-EE" sz="2800" dirty="0" smtClean="0">
                <a:latin typeface="Arial" charset="0"/>
              </a:rPr>
              <a:t>turvarikkeid, täpsemalt: </a:t>
            </a:r>
            <a:endParaRPr lang="et-EE" sz="2800" dirty="0">
              <a:latin typeface="Arial" charset="0"/>
            </a:endParaRPr>
          </a:p>
          <a:p>
            <a:pPr marL="3587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sulgeda turvaauke</a:t>
            </a:r>
          </a:p>
          <a:p>
            <a:pPr marL="3587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ära hoida ründeid</a:t>
            </a:r>
          </a:p>
          <a:p>
            <a:pPr marL="3587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vähendada ohtude realiseerumise tõenäosust</a:t>
            </a:r>
          </a:p>
          <a:p>
            <a:pPr marL="3587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kahandada turvarikete toimet infovaradele </a:t>
            </a:r>
          </a:p>
          <a:p>
            <a:pPr marL="3587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hõlbustada objekti taastet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533900"/>
            <a:ext cx="6858000" cy="4648200"/>
          </a:xfrm>
        </p:spPr>
        <p:txBody>
          <a:bodyPr/>
          <a:lstStyle/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2800" dirty="0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endParaRPr lang="et-EE" sz="2800" dirty="0" smtClean="0">
              <a:latin typeface="Arial" charset="0"/>
            </a:endParaRPr>
          </a:p>
          <a:p>
            <a:pPr eaLnBrk="1" hangingPunct="1"/>
            <a:endParaRPr lang="et-EE" dirty="0" smtClean="0">
              <a:latin typeface="Arial" charset="0"/>
            </a:endParaRPr>
          </a:p>
          <a:p>
            <a:pPr algn="l" eaLnBrk="1" hangingPunct="1"/>
            <a:endParaRPr lang="et-EE" sz="2800" dirty="0" smtClean="0">
              <a:latin typeface="Arial" charset="0"/>
            </a:endParaRPr>
          </a:p>
        </p:txBody>
      </p:sp>
      <p:sp>
        <p:nvSpPr>
          <p:cNvPr id="604164" name="Rectangle 4"/>
          <p:cNvSpPr>
            <a:spLocks noChangeArrowheads="1"/>
          </p:cNvSpPr>
          <p:nvPr/>
        </p:nvSpPr>
        <p:spPr bwMode="auto">
          <a:xfrm>
            <a:off x="683568" y="764704"/>
            <a:ext cx="741459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Profülaktilised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turvameetmed, II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827584" y="2276872"/>
            <a:ext cx="8066856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 smtClean="0">
                <a:latin typeface="Arial" charset="0"/>
              </a:rPr>
              <a:t>Profülaktilised turvameetmed jagunevad kolmeks:</a:t>
            </a:r>
            <a:endParaRPr lang="et-EE" sz="2600" dirty="0">
              <a:latin typeface="Arial" charset="0"/>
            </a:endParaRPr>
          </a:p>
          <a:p>
            <a:pPr marL="450850" indent="-184150">
              <a:spcBef>
                <a:spcPts val="24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tugevdusmeetmed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reinforcable safeguards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latin typeface="Arial" charset="0"/>
            </a:endParaRPr>
          </a:p>
          <a:p>
            <a:pPr marL="450850" indent="-184150">
              <a:spcBef>
                <a:spcPts val="24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peletusmeetmed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scaring safeguards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solidFill>
                <a:schemeClr val="folHlink"/>
              </a:solidFill>
              <a:latin typeface="Arial" charset="0"/>
            </a:endParaRPr>
          </a:p>
          <a:p>
            <a:pPr marL="450850" indent="-184150">
              <a:spcBef>
                <a:spcPts val="24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eraldusmeetmed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separative safeguards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solidFill>
                <a:schemeClr val="folHlink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2600" dirty="0">
              <a:solidFill>
                <a:schemeClr val="folHlink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04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48200" y="4267200"/>
            <a:ext cx="6477000" cy="4648200"/>
          </a:xfrm>
        </p:spPr>
        <p:txBody>
          <a:bodyPr/>
          <a:lstStyle/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2800" dirty="0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r>
              <a:rPr lang="et-EE" sz="2800" dirty="0" smtClean="0">
                <a:latin typeface="Arial" charset="0"/>
              </a:rPr>
              <a:t> </a:t>
            </a:r>
          </a:p>
        </p:txBody>
      </p:sp>
      <p:sp>
        <p:nvSpPr>
          <p:cNvPr id="605188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Tugevdusmeetmed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05190" name="Text Box 6"/>
          <p:cNvSpPr txBox="1">
            <a:spLocks noChangeArrowheads="1"/>
          </p:cNvSpPr>
          <p:nvPr/>
        </p:nvSpPr>
        <p:spPr bwMode="auto">
          <a:xfrm>
            <a:off x="683568" y="1196752"/>
            <a:ext cx="8305800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Tugevdusmeetmed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reinforcable safeguards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) on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abinõud kaitstava objekti kõige levinumate, peamiselt stiihilistel ohtudel toimimist võimaldavate turvaaukude sulgemiseks või kahandamiseks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755576" y="3886200"/>
            <a:ext cx="7702624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Jagunevad tavaliselt neljaks:</a:t>
            </a:r>
            <a:endParaRPr lang="et-EE" sz="2800" dirty="0">
              <a:latin typeface="Arial" charset="0"/>
            </a:endParaRPr>
          </a:p>
          <a:p>
            <a:pPr marL="531813" indent="-173038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kord</a:t>
            </a:r>
            <a:r>
              <a:rPr lang="et-EE" sz="2800" dirty="0">
                <a:latin typeface="Arial" charset="0"/>
              </a:rPr>
              <a:t> (süstemaatilisus)</a:t>
            </a:r>
          </a:p>
          <a:p>
            <a:pPr marL="531813" indent="-173038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turvateadlikkus</a:t>
            </a:r>
          </a:p>
          <a:p>
            <a:pPr marL="531813" indent="-173038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töötingimused</a:t>
            </a:r>
          </a:p>
          <a:p>
            <a:pPr marL="531813" indent="-173038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ennetav kontroll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836712"/>
            <a:ext cx="8352928" cy="6021288"/>
          </a:xfrm>
        </p:spPr>
        <p:txBody>
          <a:bodyPr>
            <a:normAutofit fontScale="92500" lnSpcReduction="20000"/>
          </a:bodyPr>
          <a:lstStyle/>
          <a:p>
            <a:pPr marL="277813" indent="-277813" algn="l" eaLnBrk="1" hangingPunct="1"/>
            <a:r>
              <a:rPr lang="et-EE" sz="2400" dirty="0" smtClean="0">
                <a:latin typeface="Arial" charset="0"/>
              </a:rPr>
              <a:t> </a:t>
            </a:r>
          </a:p>
          <a:p>
            <a:pPr marL="277813" indent="-277813" algn="l" eaLnBrk="1" hangingPunct="1">
              <a:spcBef>
                <a:spcPts val="1200"/>
              </a:spcBef>
            </a:pPr>
            <a:r>
              <a:rPr lang="et-EE" sz="3100" dirty="0" smtClean="0">
                <a:solidFill>
                  <a:schemeClr val="tx1"/>
                </a:solidFill>
                <a:latin typeface="Arial" charset="0"/>
              </a:rPr>
              <a:t>Koosneb tavaliselt järgmistest komponentidest:</a:t>
            </a:r>
          </a:p>
          <a:p>
            <a:pPr marL="277813" indent="-277813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3100" dirty="0" smtClean="0">
                <a:solidFill>
                  <a:schemeClr val="tx1"/>
                </a:solidFill>
                <a:latin typeface="Arial" charset="0"/>
              </a:rPr>
              <a:t>sisekorra eeskirjad</a:t>
            </a:r>
          </a:p>
          <a:p>
            <a:pPr marL="277813" indent="-277813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3100" dirty="0" smtClean="0">
                <a:solidFill>
                  <a:schemeClr val="tx1"/>
                </a:solidFill>
                <a:latin typeface="Arial" charset="0"/>
              </a:rPr>
              <a:t>täpsed ametijuhendid</a:t>
            </a:r>
          </a:p>
          <a:p>
            <a:pPr marL="277813" indent="-277813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3100" dirty="0" smtClean="0">
                <a:solidFill>
                  <a:schemeClr val="tx1"/>
                </a:solidFill>
                <a:latin typeface="Arial" charset="0"/>
              </a:rPr>
              <a:t>standardite järgimine</a:t>
            </a:r>
          </a:p>
          <a:p>
            <a:pPr marL="277813" indent="-277813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3100" dirty="0" smtClean="0">
                <a:solidFill>
                  <a:schemeClr val="tx1"/>
                </a:solidFill>
                <a:latin typeface="Arial" charset="0"/>
              </a:rPr>
              <a:t>taristu ja töövahendite regulaarne hooldus</a:t>
            </a:r>
          </a:p>
          <a:p>
            <a:pPr marL="277813" indent="-277813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3100" dirty="0" smtClean="0">
                <a:solidFill>
                  <a:schemeClr val="tx1"/>
                </a:solidFill>
                <a:latin typeface="Arial" charset="0"/>
              </a:rPr>
              <a:t>kindlaksmääratud hankeprotseduurid</a:t>
            </a:r>
          </a:p>
          <a:p>
            <a:pPr marL="277813" indent="-277813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3100" dirty="0" smtClean="0">
                <a:solidFill>
                  <a:schemeClr val="tx1"/>
                </a:solidFill>
                <a:latin typeface="Arial" charset="0"/>
              </a:rPr>
              <a:t>töövahendite dokumenteerimine</a:t>
            </a:r>
          </a:p>
          <a:p>
            <a:pPr marL="277813" indent="-277813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3100" dirty="0" smtClean="0">
                <a:solidFill>
                  <a:schemeClr val="tx1"/>
                </a:solidFill>
                <a:latin typeface="Arial" charset="0"/>
              </a:rPr>
              <a:t>andmekandjate ja kaabelduse märgistus</a:t>
            </a:r>
          </a:p>
          <a:p>
            <a:pPr marL="277813" indent="-277813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3100" dirty="0" smtClean="0">
                <a:solidFill>
                  <a:schemeClr val="tx1"/>
                </a:solidFill>
                <a:latin typeface="Arial" charset="0"/>
              </a:rPr>
              <a:t>versioonihaldus</a:t>
            </a:r>
          </a:p>
          <a:p>
            <a:pPr marL="277813" indent="-277813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3100" dirty="0" smtClean="0">
                <a:solidFill>
                  <a:schemeClr val="tx1"/>
                </a:solidFill>
                <a:latin typeface="Arial" charset="0"/>
              </a:rPr>
              <a:t>ressursivarude käigushoid</a:t>
            </a:r>
          </a:p>
          <a:p>
            <a:pPr marL="277813" indent="-277813" algn="l" eaLnBrk="1" hangingPunct="1">
              <a:spcBef>
                <a:spcPts val="12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3100" dirty="0" smtClean="0">
                <a:solidFill>
                  <a:schemeClr val="tx1"/>
                </a:solidFill>
                <a:latin typeface="Arial" charset="0"/>
              </a:rPr>
              <a:t>üldine turvapoliitika, turvaplaan, turvajuhendid</a:t>
            </a:r>
          </a:p>
          <a:p>
            <a:pPr marL="277813" indent="-277813" eaLnBrk="1" hangingPunct="1"/>
            <a:endParaRPr lang="et-EE" sz="31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06212" name="Rectangle 4"/>
          <p:cNvSpPr>
            <a:spLocks noChangeArrowheads="1"/>
          </p:cNvSpPr>
          <p:nvPr/>
        </p:nvSpPr>
        <p:spPr bwMode="auto">
          <a:xfrm>
            <a:off x="467544" y="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Tugevdusmeetmed: kord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828800"/>
            <a:ext cx="8460432" cy="4343400"/>
          </a:xfrm>
        </p:spPr>
        <p:txBody>
          <a:bodyPr>
            <a:normAutofit/>
          </a:bodyPr>
          <a:lstStyle/>
          <a:p>
            <a:pPr marL="277813" indent="-277813" algn="l" eaLnBrk="1" hangingPunct="1"/>
            <a:r>
              <a:rPr lang="et-EE" sz="2400" dirty="0" smtClean="0">
                <a:latin typeface="Arial" charset="0"/>
              </a:rPr>
              <a:t> 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Koosneb tavaliselt neljast tegurist: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mikrokliima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 (temperatuur, õhuniiskus, õhu puhtus)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töökoha ergonoomiline ehitus ja kujundus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asutuse sotsiaalne kliima</a:t>
            </a: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, positiivsed inimsuhted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objektiivne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edutamis- ja ergutuspoliitika </a:t>
            </a:r>
          </a:p>
        </p:txBody>
      </p:sp>
      <p:sp>
        <p:nvSpPr>
          <p:cNvPr id="608260" name="Rectangle 4"/>
          <p:cNvSpPr>
            <a:spLocks noChangeArrowheads="1"/>
          </p:cNvSpPr>
          <p:nvPr/>
        </p:nvSpPr>
        <p:spPr bwMode="auto">
          <a:xfrm>
            <a:off x="467544" y="304800"/>
            <a:ext cx="867645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Tugevdusmeetmed: töötingimused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514600" y="3505200"/>
            <a:ext cx="7848600" cy="4343400"/>
          </a:xfrm>
        </p:spPr>
        <p:txBody>
          <a:bodyPr/>
          <a:lstStyle/>
          <a:p>
            <a:pPr algn="l" eaLnBrk="1" hangingPunct="1"/>
            <a:r>
              <a:rPr lang="et-EE" sz="2400" smtClean="0">
                <a:latin typeface="Arial" charset="0"/>
              </a:rPr>
              <a:t> </a:t>
            </a:r>
          </a:p>
          <a:p>
            <a:pPr algn="l" eaLnBrk="1" hangingPunct="1">
              <a:buFont typeface="Wingdings" pitchFamily="2" charset="2"/>
              <a:buChar char="l"/>
            </a:pPr>
            <a:r>
              <a:rPr lang="et-EE" smtClean="0">
                <a:latin typeface="Arial" charset="0"/>
              </a:rPr>
              <a:t> </a:t>
            </a:r>
          </a:p>
        </p:txBody>
      </p:sp>
      <p:sp>
        <p:nvSpPr>
          <p:cNvPr id="609284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Tugevdusmeetmed: </a:t>
            </a:r>
          </a:p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ennetav kontroll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899592" y="1524000"/>
            <a:ext cx="8244408" cy="539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8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Koosneb tavaliselt neljast tegurist:</a:t>
            </a: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infotehniliste </a:t>
            </a:r>
            <a:r>
              <a:rPr lang="et-EE" sz="2800" dirty="0">
                <a:latin typeface="Arial" charset="0"/>
              </a:rPr>
              <a:t>toodete ja turvamehhanismide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verifitseerimine ja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testimine</a:t>
            </a:r>
            <a:endParaRPr lang="et-EE" sz="1200" dirty="0">
              <a:latin typeface="Arial" charset="0"/>
            </a:endParaRP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regulaarne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turbealase operatiivteabe jälgimine</a:t>
            </a:r>
            <a:r>
              <a:rPr lang="et-EE" sz="2800" dirty="0">
                <a:latin typeface="Arial" charset="0"/>
              </a:rPr>
              <a:t> (eriti Internetis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1200" dirty="0">
              <a:latin typeface="Arial" charset="0"/>
            </a:endParaRP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turvamehhanismide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testründed </a:t>
            </a:r>
            <a:endParaRPr lang="et-EE" sz="1200" dirty="0">
              <a:latin typeface="Arial" charset="0"/>
            </a:endParaRP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süsteemide auditeerimine </a:t>
            </a:r>
            <a:r>
              <a:rPr lang="et-EE" sz="2800" dirty="0">
                <a:latin typeface="Arial" charset="0"/>
              </a:rPr>
              <a:t>standardmetoodikate alusel</a:t>
            </a:r>
          </a:p>
          <a:p>
            <a:pPr marL="277813" indent="-277813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2800" b="1" dirty="0">
              <a:latin typeface="Arial" charset="0"/>
            </a:endParaRPr>
          </a:p>
          <a:p>
            <a:pPr marL="277813" indent="-277813"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138864" cy="10668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Küber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>turbe </a:t>
            </a:r>
            <a:r>
              <a:rPr lang="et-EE" b="1" dirty="0" smtClean="0">
                <a:solidFill>
                  <a:srgbClr val="C00000"/>
                </a:solidFill>
              </a:rPr>
              <a:t>komponendid</a:t>
            </a:r>
            <a:r>
              <a:rPr lang="et-EE" b="1" dirty="0" smtClean="0">
                <a:solidFill>
                  <a:srgbClr val="FF9933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FF9933"/>
                </a:solidFill>
                <a:cs typeface="Times New Roman" charset="0"/>
              </a:rPr>
            </a:br>
            <a:endParaRPr lang="en-GB" b="1" dirty="0" smtClean="0">
              <a:solidFill>
                <a:srgbClr val="FF9933"/>
              </a:solidFill>
              <a:cs typeface="Times New Roman" charset="0"/>
            </a:endParaRP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382000" cy="3133165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Küber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tur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ve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cyber 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  <a:cs typeface="Arial" charset="0"/>
              </a:rPr>
              <a:t>security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)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ehk 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info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tur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ve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(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information security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)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sv-SE" sz="2600" b="1" u="sng" dirty="0">
                <a:solidFill>
                  <a:srgbClr val="0070C0"/>
                </a:solidFill>
                <a:latin typeface="Arial" charset="0"/>
              </a:rPr>
              <a:t>andme</a:t>
            </a:r>
            <a:r>
              <a:rPr lang="et-EE" sz="2600" b="1" u="sng" dirty="0" smtClean="0">
                <a:solidFill>
                  <a:srgbClr val="0070C0"/>
                </a:solidFill>
                <a:latin typeface="Arial" charset="0"/>
              </a:rPr>
              <a:t>turve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sv-SE" sz="2600" b="1" i="1" dirty="0">
                <a:solidFill>
                  <a:srgbClr val="0070C0"/>
                </a:solidFill>
                <a:latin typeface="Arial" charset="0"/>
              </a:rPr>
              <a:t>data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</a:rPr>
              <a:t> security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) 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on tavaliselt vaadeldav kolme järgmise omaduse kombinatsioonina: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käideldavus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terviklus</a:t>
            </a:r>
          </a:p>
          <a:p>
            <a:pPr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konfidentsiaalsus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457200" y="4011067"/>
            <a:ext cx="86868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t-EE" sz="2600" dirty="0">
                <a:latin typeface="Arial" charset="0"/>
                <a:cs typeface="Arial" charset="0"/>
              </a:rPr>
              <a:t>Need kolm omadust peavad olema tagatud </a:t>
            </a:r>
            <a:r>
              <a:rPr lang="et-EE" sz="2600" dirty="0" smtClean="0">
                <a:latin typeface="Arial" charset="0"/>
                <a:cs typeface="Arial" charset="0"/>
              </a:rPr>
              <a:t>nii </a:t>
            </a:r>
            <a:r>
              <a:rPr lang="et-EE" sz="2600" dirty="0">
                <a:latin typeface="Arial" charset="0"/>
                <a:cs typeface="Arial" charset="0"/>
              </a:rPr>
              <a:t>paber- kui ka digitaalkujul </a:t>
            </a:r>
            <a:r>
              <a:rPr lang="et-EE" sz="2600" dirty="0" smtClean="0">
                <a:latin typeface="Arial" charset="0"/>
                <a:cs typeface="Arial" charset="0"/>
              </a:rPr>
              <a:t>olevate andmete korral. Kui me räägime küberturbest, siis tihti me paberkandja välistame</a:t>
            </a:r>
          </a:p>
          <a:p>
            <a:pPr>
              <a:spcBef>
                <a:spcPts val="600"/>
              </a:spcBef>
            </a:pPr>
            <a:r>
              <a:rPr lang="et-EE" sz="2600" dirty="0" smtClean="0">
                <a:latin typeface="Arial" charset="0"/>
                <a:cs typeface="Arial" charset="0"/>
              </a:rPr>
              <a:t>NB! </a:t>
            </a:r>
            <a:r>
              <a:rPr lang="et-EE" sz="2600" dirty="0" smtClean="0">
                <a:latin typeface="Arial" charset="0"/>
              </a:rPr>
              <a:t>Andmete (teabe) turvalisus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ei ole pelgalt selle salastatus</a:t>
            </a:r>
            <a:r>
              <a:rPr lang="et-EE" sz="2600" dirty="0" smtClean="0">
                <a:latin typeface="Arial" charset="0"/>
              </a:rPr>
              <a:t> (konfidentsiaalsus) nagu ekslikult arvatakse (see oli nii ajaloolises plaanis)</a:t>
            </a:r>
            <a:endParaRPr lang="en-GB" sz="2600" dirty="0" smtClean="0">
              <a:latin typeface="Times New Roman" charset="0"/>
            </a:endParaRPr>
          </a:p>
          <a:p>
            <a:endParaRPr lang="et-EE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564904"/>
            <a:ext cx="8604448" cy="3810000"/>
          </a:xfrm>
        </p:spPr>
        <p:txBody>
          <a:bodyPr>
            <a:normAutofit/>
          </a:bodyPr>
          <a:lstStyle/>
          <a:p>
            <a:pPr marL="277813" indent="-277813" algn="l" eaLnBrk="1" hangingPunct="1">
              <a:spcBef>
                <a:spcPts val="1800"/>
              </a:spcBef>
            </a:pPr>
            <a:r>
              <a:rPr lang="et-EE" dirty="0" smtClean="0">
                <a:solidFill>
                  <a:schemeClr val="tx1"/>
                </a:solidFill>
                <a:latin typeface="Arial" charset="0"/>
              </a:rPr>
              <a:t>Koosneb tavaliselt neljast alamliigist: 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b="1" dirty="0" smtClean="0">
                <a:solidFill>
                  <a:srgbClr val="0070C0"/>
                </a:solidFill>
                <a:latin typeface="Arial" charset="0"/>
              </a:rPr>
              <a:t>töötajate sobiv valimine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b="1" dirty="0" smtClean="0">
                <a:solidFill>
                  <a:srgbClr val="0070C0"/>
                </a:solidFill>
                <a:latin typeface="Arial" charset="0"/>
              </a:rPr>
              <a:t>regulaarne koolitus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b="1" dirty="0" smtClean="0">
                <a:solidFill>
                  <a:srgbClr val="0070C0"/>
                </a:solidFill>
                <a:latin typeface="Arial" charset="0"/>
              </a:rPr>
              <a:t>teavitusüritused 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b="1" dirty="0" smtClean="0">
                <a:solidFill>
                  <a:srgbClr val="0070C0"/>
                </a:solidFill>
                <a:latin typeface="Arial" charset="0"/>
              </a:rPr>
              <a:t>proovihäired</a:t>
            </a:r>
          </a:p>
        </p:txBody>
      </p:sp>
      <p:sp>
        <p:nvSpPr>
          <p:cNvPr id="607236" name="Rectangle 4"/>
          <p:cNvSpPr>
            <a:spLocks noChangeArrowheads="1"/>
          </p:cNvSpPr>
          <p:nvPr/>
        </p:nvSpPr>
        <p:spPr bwMode="auto">
          <a:xfrm>
            <a:off x="395536" y="620688"/>
            <a:ext cx="829545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Tugevdusmeetmed: turvateadlikkus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ehk </a:t>
            </a: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motivatsioon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057400" y="4686300"/>
            <a:ext cx="7848600" cy="4343400"/>
          </a:xfrm>
        </p:spPr>
        <p:txBody>
          <a:bodyPr/>
          <a:lstStyle/>
          <a:p>
            <a:pPr algn="l" eaLnBrk="1" hangingPunct="1"/>
            <a:endParaRPr lang="et-EE" sz="1000" i="1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endParaRPr lang="et-EE" sz="2800" smtClean="0">
              <a:latin typeface="Arial" charset="0"/>
            </a:endParaRPr>
          </a:p>
          <a:p>
            <a:pPr eaLnBrk="1" hangingPunct="1"/>
            <a:endParaRPr lang="et-EE" smtClean="0">
              <a:latin typeface="Arial" charset="0"/>
            </a:endParaRPr>
          </a:p>
        </p:txBody>
      </p:sp>
      <p:sp>
        <p:nvSpPr>
          <p:cNvPr id="610308" name="Rectangle 4"/>
          <p:cNvSpPr>
            <a:spLocks noChangeArrowheads="1"/>
          </p:cNvSpPr>
          <p:nvPr/>
        </p:nvSpPr>
        <p:spPr bwMode="auto">
          <a:xfrm>
            <a:off x="685800" y="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Peletusmeetmed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10310" name="Text Box 6"/>
          <p:cNvSpPr txBox="1">
            <a:spLocks noChangeArrowheads="1"/>
          </p:cNvSpPr>
          <p:nvPr/>
        </p:nvSpPr>
        <p:spPr bwMode="auto">
          <a:xfrm>
            <a:off x="899592" y="838200"/>
            <a:ext cx="8015808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Peletusmeetmed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scaring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safeguards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kahandavad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rünnete üritamise tõenäosust. </a:t>
            </a:r>
            <a:r>
              <a:rPr lang="et-EE" sz="2800" dirty="0">
                <a:latin typeface="Arial" charset="0"/>
              </a:rPr>
              <a:t>Peletav toime on reeglina turvameetmete kasulik lisaomadus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ainuüksi teadmine turvameetmete </a:t>
            </a:r>
            <a:r>
              <a:rPr lang="et-EE" sz="2800" dirty="0" smtClean="0">
                <a:latin typeface="Arial" charset="0"/>
              </a:rPr>
              <a:t>olemasolust vähendab tihti  </a:t>
            </a:r>
            <a:r>
              <a:rPr lang="et-EE" sz="2800" dirty="0">
                <a:latin typeface="Arial" charset="0"/>
              </a:rPr>
              <a:t>ründeindu, eriti kui oodatav saak ei korva ründaja riski</a:t>
            </a:r>
            <a:endParaRPr lang="en-GB" dirty="0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187624" y="3717032"/>
            <a:ext cx="7731968" cy="314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Näited: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kehtestatud sanktsioonid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hoiatav märgistus dokumentidel, andmekandjatel, kuvadel, ruumide ustel jne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nähtavad turvavahendid – valvur, telekaamera, territooriumi valgustatus, turvauksed, kaartlukud</a:t>
            </a:r>
          </a:p>
          <a:p>
            <a:pPr marL="277813" indent="-277813">
              <a:spcBef>
                <a:spcPct val="50000"/>
              </a:spcBef>
            </a:pPr>
            <a:endParaRPr lang="en-GB" b="1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2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Eraldusmeetmed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11334" name="Text Box 6"/>
          <p:cNvSpPr txBox="1">
            <a:spLocks noChangeArrowheads="1"/>
          </p:cNvSpPr>
          <p:nvPr/>
        </p:nvSpPr>
        <p:spPr bwMode="auto">
          <a:xfrm>
            <a:off x="827584" y="1124744"/>
            <a:ext cx="8136904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Eraldusmeetmete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tõkestusmeetmete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separative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safeguards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korral eraldatakse eri turbetaset ja/või pääse vajavad süsteemid üksteisest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539552" y="3356992"/>
            <a:ext cx="76962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7813">
              <a:spcBef>
                <a:spcPts val="12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Eraldusmeetmeid saab realiseerida kolmel erineval viisil:</a:t>
            </a:r>
            <a:endParaRPr lang="et-EE" sz="2800" dirty="0">
              <a:latin typeface="Arial" charset="0"/>
            </a:endParaRPr>
          </a:p>
          <a:p>
            <a:pPr marL="6254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ruumiline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isoleerimine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spatial isolation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6254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ajaline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isoleerimine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temporal isolation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625475" indent="-266700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loogiline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isoleerimine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logical isolation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277813">
              <a:spcBef>
                <a:spcPct val="50000"/>
              </a:spcBef>
            </a:pPr>
            <a:endParaRPr lang="en-GB" sz="2800" b="1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19700" y="2514600"/>
            <a:ext cx="7848600" cy="4343400"/>
          </a:xfrm>
        </p:spPr>
        <p:txBody>
          <a:bodyPr/>
          <a:lstStyle/>
          <a:p>
            <a:pPr marL="914400" lvl="2" indent="0" eaLnBrk="1" hangingPunct="1"/>
            <a:endParaRPr lang="et-EE" sz="2800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endParaRPr lang="et-EE" sz="2800" b="1" smtClean="0">
              <a:latin typeface="Arial" charset="0"/>
            </a:endParaRPr>
          </a:p>
        </p:txBody>
      </p:sp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Ruumiline isoleerimine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899592" y="1196752"/>
            <a:ext cx="7634808" cy="541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Näited: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erineva </a:t>
            </a:r>
            <a:r>
              <a:rPr lang="et-EE" sz="2800" dirty="0">
                <a:latin typeface="Arial" charset="0"/>
              </a:rPr>
              <a:t>salastusastmega andmete töötlus mitmel eraldi arvutil</a:t>
            </a:r>
            <a:r>
              <a:rPr lang="et-EE" sz="2800" dirty="0">
                <a:cs typeface="Times New Roman" pitchFamily="18" charset="0"/>
              </a:rPr>
              <a:t> </a:t>
            </a:r>
            <a:endParaRPr lang="et-EE" sz="2800" dirty="0"/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/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ühel andmekandjal ainult võrdse salastusastmega või samadele kasutajatele määratud andmed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salastuselt erinevate andmekandjate säilitus eri kohtades ja erinevatel tingimustel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eraldi füüsilised sideliinid erineva salastusega teabe edastuseks</a:t>
            </a:r>
            <a:endParaRPr lang="en-GB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2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235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80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Ajaline isoleerimine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827584" y="1484784"/>
            <a:ext cx="8020000" cy="381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Näited: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arvuti </a:t>
            </a:r>
            <a:r>
              <a:rPr lang="et-EE" sz="2800" dirty="0">
                <a:latin typeface="Arial" charset="0"/>
              </a:rPr>
              <a:t>kasutamine eri aegadel eri tundlikkusega andmete töötluseks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cs typeface="Times New Roman" pitchFamily="18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erineva tarkvara kasutamine eri aegadel samas arvutis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ruumi kasutamine eri aegadel erineva tundlikkusastmega üritusteks</a:t>
            </a:r>
            <a:endParaRPr lang="en-GB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4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Loogiline isoleerimine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14407" name="Text Box 7"/>
          <p:cNvSpPr txBox="1">
            <a:spLocks noChangeArrowheads="1"/>
          </p:cNvSpPr>
          <p:nvPr/>
        </p:nvSpPr>
        <p:spPr bwMode="auto">
          <a:xfrm>
            <a:off x="971600" y="1143000"/>
            <a:ext cx="779140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Loogiline isoleerimine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infovarade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jaotamine (nt andmete tükeldamine) piisavalt väikesteks elementideks, mida saab eraldi või rühmitatult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töödelda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</a:rPr>
              <a:t> 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395536" y="3356992"/>
            <a:ext cx="8001000" cy="378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30313" lvl="2" indent="-315913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Jaguneb peamiselt kolmeks alamliigiks:</a:t>
            </a:r>
            <a:endParaRPr lang="et-EE" sz="2800" dirty="0">
              <a:latin typeface="Arial" charset="0"/>
            </a:endParaRPr>
          </a:p>
          <a:p>
            <a:pPr marL="1230313" lvl="2" indent="-3159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pääsu reguleerimine </a:t>
            </a:r>
            <a:r>
              <a:rPr lang="et-EE" sz="2800" dirty="0">
                <a:latin typeface="Arial" charset="0"/>
              </a:rPr>
              <a:t>(nt paroolkaitse, kaartlukk)</a:t>
            </a:r>
          </a:p>
          <a:p>
            <a:pPr marL="1230313" lvl="2" indent="-3159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teenusevahendus</a:t>
            </a:r>
            <a:r>
              <a:rPr lang="et-EE" sz="2800" dirty="0">
                <a:latin typeface="Arial" charset="0"/>
              </a:rPr>
              <a:t> (nt tulemüür, andmebaasi päringuprotsessor)</a:t>
            </a:r>
          </a:p>
          <a:p>
            <a:pPr marL="1230313" lvl="2" indent="-3159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salastamine</a:t>
            </a:r>
            <a:r>
              <a:rPr lang="et-EE" sz="2800" dirty="0">
                <a:latin typeface="Arial" charset="0"/>
              </a:rPr>
              <a:t> (krüpteerimine, peitmine,hävitamine) </a:t>
            </a:r>
          </a:p>
          <a:p>
            <a:pPr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8" name="Rectangle 4"/>
          <p:cNvSpPr>
            <a:spLocks noChangeArrowheads="1"/>
          </p:cNvSpPr>
          <p:nvPr/>
        </p:nvSpPr>
        <p:spPr bwMode="auto">
          <a:xfrm>
            <a:off x="685800" y="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Tuvastavad turvameetmed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45059" name="Text Box 6"/>
          <p:cNvSpPr txBox="1">
            <a:spLocks noChangeArrowheads="1"/>
          </p:cNvSpPr>
          <p:nvPr/>
        </p:nvSpPr>
        <p:spPr bwMode="auto">
          <a:xfrm>
            <a:off x="609600" y="762000"/>
            <a:ext cx="8229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 smtClean="0">
                <a:latin typeface="Arial" charset="0"/>
              </a:rPr>
              <a:t>Turvakahju </a:t>
            </a:r>
            <a:r>
              <a:rPr lang="et-EE" sz="2600" dirty="0">
                <a:latin typeface="Arial" charset="0"/>
              </a:rPr>
              <a:t>minimeerimise seisukohalt </a:t>
            </a:r>
            <a:r>
              <a:rPr lang="et-EE" sz="2600" dirty="0" smtClean="0">
                <a:latin typeface="Arial" charset="0"/>
              </a:rPr>
              <a:t>saab eesmärgid jagada järmisse pingeritta: </a:t>
            </a:r>
            <a:endParaRPr lang="et-EE" sz="26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turvarikke </a:t>
            </a:r>
            <a:r>
              <a:rPr lang="et-EE" sz="2600" dirty="0">
                <a:latin typeface="Arial" charset="0"/>
              </a:rPr>
              <a:t>vältimine 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turvarikke </a:t>
            </a:r>
            <a:r>
              <a:rPr lang="et-EE" sz="2600" dirty="0">
                <a:latin typeface="Arial" charset="0"/>
              </a:rPr>
              <a:t>kohene tuvastamine 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turvarikke </a:t>
            </a:r>
            <a:r>
              <a:rPr lang="et-EE" sz="2600" dirty="0">
                <a:latin typeface="Arial" charset="0"/>
              </a:rPr>
              <a:t>kohene registreerimine ja hilisem tuvastamine 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turvarikke </a:t>
            </a:r>
            <a:r>
              <a:rPr lang="et-EE" sz="2600" dirty="0">
                <a:latin typeface="Arial" charset="0"/>
              </a:rPr>
              <a:t>tõestamine hiljem</a:t>
            </a:r>
          </a:p>
          <a:p>
            <a:pPr marL="277813" indent="-277813">
              <a:spcBef>
                <a:spcPct val="50000"/>
              </a:spcBef>
            </a:pPr>
            <a:endParaRPr lang="en-GB" sz="2800" b="1" dirty="0"/>
          </a:p>
        </p:txBody>
      </p:sp>
      <p:sp>
        <p:nvSpPr>
          <p:cNvPr id="45060" name="Text Box 7"/>
          <p:cNvSpPr txBox="1">
            <a:spLocks noChangeArrowheads="1"/>
          </p:cNvSpPr>
          <p:nvPr/>
        </p:nvSpPr>
        <p:spPr bwMode="auto">
          <a:xfrm>
            <a:off x="755576" y="4352699"/>
            <a:ext cx="8388424" cy="25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Siit lähtuvalt saab tuvastavad </a:t>
            </a:r>
            <a:r>
              <a:rPr lang="et-EE" sz="2800" dirty="0">
                <a:latin typeface="Arial" charset="0"/>
              </a:rPr>
              <a:t>turvameetmed </a:t>
            </a:r>
            <a:r>
              <a:rPr lang="et-EE" sz="2800" dirty="0" smtClean="0">
                <a:latin typeface="Arial" charset="0"/>
              </a:rPr>
              <a:t>jagada kolmeks tasemeks:</a:t>
            </a:r>
            <a:endParaRPr lang="et-EE" sz="2800" dirty="0">
              <a:latin typeface="Arial" charset="0"/>
            </a:endParaRPr>
          </a:p>
          <a:p>
            <a:pPr marL="450850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peratiivtuvastus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operative identification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latin typeface="Arial" charset="0"/>
            </a:endParaRPr>
          </a:p>
          <a:p>
            <a:pPr marL="450850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järeltuvastus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post-identification</a:t>
            </a:r>
            <a:r>
              <a:rPr lang="et-EE" sz="2800" dirty="0" smtClean="0">
                <a:latin typeface="Arial" charset="0"/>
              </a:rPr>
              <a:t>)</a:t>
            </a:r>
            <a:endParaRPr lang="et-EE" sz="2800" dirty="0">
              <a:solidFill>
                <a:schemeClr val="folHlink"/>
              </a:solidFill>
              <a:latin typeface="Arial" charset="0"/>
            </a:endParaRPr>
          </a:p>
          <a:p>
            <a:pPr marL="450850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õendtuvastus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(</a:t>
            </a:r>
            <a:r>
              <a:rPr lang="et-EE" sz="2800" i="1" dirty="0" smtClean="0">
                <a:latin typeface="Arial" charset="0"/>
              </a:rPr>
              <a:t>evidence-based identification</a:t>
            </a:r>
            <a:r>
              <a:rPr lang="et-EE" sz="2800" dirty="0" smtClean="0">
                <a:latin typeface="Arial" charset="0"/>
              </a:rPr>
              <a:t>)</a:t>
            </a:r>
            <a:endParaRPr lang="en-GB" sz="28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2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Operatiivtuvastus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16454" name="Text Box 6"/>
          <p:cNvSpPr txBox="1">
            <a:spLocks noChangeArrowheads="1"/>
          </p:cNvSpPr>
          <p:nvPr/>
        </p:nvSpPr>
        <p:spPr bwMode="auto">
          <a:xfrm>
            <a:off x="899592" y="1143000"/>
            <a:ext cx="8015808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Operatiivtuvastus hõlmab meetmeid, mis võimaldavad turvaintsidente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kohe nende tekkimisel tuvastada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ja neile kohe reageerida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1043608" y="3048000"/>
            <a:ext cx="7566992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200"/>
              </a:spcBef>
              <a:buClr>
                <a:schemeClr val="tx1"/>
              </a:buClr>
            </a:pPr>
            <a:r>
              <a:rPr lang="et-EE" sz="2600" dirty="0">
                <a:latin typeface="Arial" charset="0"/>
              </a:rPr>
              <a:t>Näited: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valvur</a:t>
            </a:r>
            <a:r>
              <a:rPr lang="et-EE" sz="2600" dirty="0" smtClean="0">
                <a:latin typeface="Arial" charset="0"/>
              </a:rPr>
              <a:t>, </a:t>
            </a:r>
            <a:r>
              <a:rPr lang="et-EE" sz="2600" dirty="0">
                <a:latin typeface="Arial" charset="0"/>
              </a:rPr>
              <a:t>tuletõrje- ja valvesignalisatsioon, keskkonnaseire </a:t>
            </a:r>
            <a:r>
              <a:rPr lang="et-EE" sz="2600" dirty="0" smtClean="0">
                <a:latin typeface="Arial" charset="0"/>
              </a:rPr>
              <a:t>jm taristumeetmed</a:t>
            </a:r>
            <a:endParaRPr lang="et-EE" sz="26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keelatud operatsiooni blokeerimisele, nurjunud autentimiskatsele vms kaasnev vea- või hoiatusteade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silumisvahendite teated tarkvara väljatöötamisel</a:t>
            </a:r>
          </a:p>
          <a:p>
            <a:pPr marL="277813" indent="-277813">
              <a:spcBef>
                <a:spcPct val="50000"/>
              </a:spcBef>
            </a:pPr>
            <a:endParaRPr lang="en-GB" sz="2600" b="1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6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Järeltuvastus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17478" name="Text Box 6"/>
          <p:cNvSpPr txBox="1">
            <a:spLocks noChangeArrowheads="1"/>
          </p:cNvSpPr>
          <p:nvPr/>
        </p:nvSpPr>
        <p:spPr bwMode="auto">
          <a:xfrm>
            <a:off x="899592" y="1268760"/>
            <a:ext cx="6120680" cy="1411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Järeltuvastus toimub otseselt või kaudselt turvariketega seotud sündmuste registreerimise alusel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1043608" y="3048000"/>
            <a:ext cx="75669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6863" indent="-296863">
              <a:spcBef>
                <a:spcPts val="1200"/>
              </a:spcBef>
              <a:buClr>
                <a:schemeClr val="tx1"/>
              </a:buClr>
            </a:pPr>
            <a:r>
              <a:rPr lang="et-EE" sz="2800" dirty="0">
                <a:latin typeface="Arial" charset="0"/>
              </a:rPr>
              <a:t>Näited: </a:t>
            </a:r>
          </a:p>
          <a:p>
            <a:pPr marL="296863" indent="-29686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arvutite ja lukusüsteemide logifailid. logifailide </a:t>
            </a:r>
            <a:r>
              <a:rPr lang="et-EE" sz="2800" dirty="0" smtClean="0">
                <a:latin typeface="Arial" charset="0"/>
              </a:rPr>
              <a:t>analüüsivahendid</a:t>
            </a:r>
            <a:endParaRPr lang="et-EE" sz="2800" dirty="0">
              <a:latin typeface="Arial" charset="0"/>
            </a:endParaRPr>
          </a:p>
          <a:p>
            <a:pPr marL="296863" indent="-29686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diagnostika- </a:t>
            </a:r>
            <a:r>
              <a:rPr lang="et-EE" sz="2800" dirty="0">
                <a:latin typeface="Arial" charset="0"/>
              </a:rPr>
              <a:t>ja testimisvahendid</a:t>
            </a:r>
          </a:p>
          <a:p>
            <a:pPr marL="296863" indent="-29686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läbivaatuse, verifitseerimise ja auditeerimise meetodid</a:t>
            </a:r>
          </a:p>
          <a:p>
            <a:pPr marL="296863" indent="-296863">
              <a:spcBef>
                <a:spcPct val="50000"/>
              </a:spcBef>
            </a:pPr>
            <a:endParaRPr lang="en-GB" sz="2800" b="1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500" name="Rectangle 4"/>
          <p:cNvSpPr>
            <a:spLocks noChangeArrowheads="1"/>
          </p:cNvSpPr>
          <p:nvPr/>
        </p:nvSpPr>
        <p:spPr bwMode="auto">
          <a:xfrm>
            <a:off x="685800" y="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Tõendtuvastus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18502" name="Text Box 6"/>
          <p:cNvSpPr txBox="1">
            <a:spLocks noChangeArrowheads="1"/>
          </p:cNvSpPr>
          <p:nvPr/>
        </p:nvSpPr>
        <p:spPr bwMode="auto">
          <a:xfrm>
            <a:off x="899592" y="980728"/>
            <a:ext cx="7973888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Tõendtuvastus põhineb mitmesugustel andmekogumitele lisatavatel turvaelementidel, mis võimaldavad kontrollida terviklust ja/või konfidentsiaalsust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1187624" y="2971800"/>
            <a:ext cx="7776864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400" dirty="0">
                <a:latin typeface="Arial" charset="0"/>
              </a:rPr>
              <a:t>Näited: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400" dirty="0">
                <a:latin typeface="Arial" charset="0"/>
              </a:rPr>
              <a:t>paarsusbitt, kontrollsumma, tsükkelkood, </a:t>
            </a:r>
            <a:r>
              <a:rPr lang="et-EE" sz="2400" dirty="0" smtClean="0">
                <a:latin typeface="Arial" charset="0"/>
              </a:rPr>
              <a:t>krüptoräsi</a:t>
            </a:r>
            <a:endParaRPr lang="et-EE" sz="24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400" dirty="0" smtClean="0">
                <a:latin typeface="Arial" charset="0"/>
              </a:rPr>
              <a:t>digiallkiri </a:t>
            </a:r>
            <a:r>
              <a:rPr lang="et-EE" sz="2400" dirty="0">
                <a:latin typeface="Arial" charset="0"/>
              </a:rPr>
              <a:t>ja ajatempel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400" dirty="0">
                <a:latin typeface="Arial" charset="0"/>
              </a:rPr>
              <a:t>steganograafiline vesimärk (lisatakse originaali loomisel)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400" dirty="0">
                <a:latin typeface="Arial" charset="0"/>
              </a:rPr>
              <a:t>steganograafiline sõrmejälg (tekib kopeerimisel)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400" dirty="0">
                <a:latin typeface="Arial" charset="0"/>
              </a:rPr>
              <a:t>füüsilised (nähtavad või vähemärgatavad turvakiled, -niidid, -pitserid, värvust muutvad märgised jms</a:t>
            </a:r>
            <a:r>
              <a:rPr lang="et-EE" b="1" dirty="0">
                <a:latin typeface="Arial" charset="0"/>
              </a:rPr>
              <a:t>)</a:t>
            </a:r>
            <a:endParaRPr lang="en-GB" b="1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282880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Käideldavus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323528" y="914400"/>
            <a:ext cx="8515672" cy="1815882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käideldavus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availability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andmete poolt kantava teabe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õigeaegne ning mugav kättesaadavus ning kasutatavus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äriprotsessis määratud isikutele ja/või subjektidele</a:t>
            </a:r>
            <a:endParaRPr lang="en-GB" dirty="0">
              <a:solidFill>
                <a:srgbClr val="0070C0"/>
              </a:solidFill>
              <a:latin typeface="Times New Roman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51520" y="3140968"/>
            <a:ext cx="85918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Käideldavus on tavaliselt andmete olulisim omadus ehk küberturbe olulisim komponent </a:t>
            </a:r>
            <a:r>
              <a:rPr lang="et-EE" sz="2800" dirty="0" smtClean="0">
                <a:latin typeface="Arial" charset="0"/>
                <a:cs typeface="Arial" charset="0"/>
              </a:rPr>
              <a:t>–</a:t>
            </a:r>
            <a:r>
              <a:rPr lang="et-EE" sz="2800" dirty="0" smtClean="0">
                <a:latin typeface="Arial" charset="0"/>
              </a:rPr>
              <a:t> halvim mis andmetega võib juhtuda, on see et ta pole (volitatud subjektidele) kättesaadav</a:t>
            </a:r>
            <a:endParaRPr lang="et-EE" sz="28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038600"/>
            <a:ext cx="7848600" cy="4876800"/>
          </a:xfrm>
        </p:spPr>
        <p:txBody>
          <a:bodyPr/>
          <a:lstStyle/>
          <a:p>
            <a:pPr algn="l" eaLnBrk="1" hangingPunct="1"/>
            <a:endParaRPr lang="et-EE" sz="1000" dirty="0" smtClean="0">
              <a:latin typeface="Arial" charset="0"/>
            </a:endParaRPr>
          </a:p>
          <a:p>
            <a:pPr algn="l" eaLnBrk="1" hangingPunct="1"/>
            <a:endParaRPr lang="et-EE" sz="2400" dirty="0" smtClean="0">
              <a:latin typeface="Arial" charset="0"/>
            </a:endParaRPr>
          </a:p>
        </p:txBody>
      </p:sp>
      <p:sp>
        <p:nvSpPr>
          <p:cNvPr id="619524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Taastavad turvameetmed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19526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7848600" cy="1838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Objekti (infovara) turvalisust kahjustanud turvaintsidendi järel tuleb </a:t>
            </a:r>
            <a:r>
              <a:rPr lang="et-EE" sz="2800" dirty="0">
                <a:solidFill>
                  <a:srgbClr val="0070C0"/>
                </a:solidFill>
                <a:latin typeface="Arial" charset="0"/>
              </a:rPr>
              <a:t>taastada objekti normaalne 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</a:rPr>
              <a:t>talitlus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-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seda kiiremini ja seda suuremas ulatuses, mida olulisem on objekt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755576" y="3573016"/>
            <a:ext cx="8208912" cy="2840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8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Taastavad turvameetmed jagunevad kolmeks: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v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arundamine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i="1" dirty="0" smtClean="0">
                <a:latin typeface="Arial" charset="0"/>
              </a:rPr>
              <a:t>(backuping)</a:t>
            </a:r>
            <a:endParaRPr lang="et-EE" sz="2800" i="1" dirty="0">
              <a:latin typeface="Arial" charset="0"/>
            </a:endParaRP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nnistamine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i="1" dirty="0" smtClean="0">
                <a:latin typeface="Arial" charset="0"/>
              </a:rPr>
              <a:t>(renovation)</a:t>
            </a:r>
            <a:endParaRPr lang="et-EE" sz="2800" dirty="0">
              <a:solidFill>
                <a:schemeClr val="folHlink"/>
              </a:solidFill>
              <a:latin typeface="Arial" charset="0"/>
            </a:endParaRP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sendamine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i="1" dirty="0" smtClean="0">
                <a:latin typeface="Arial" charset="0"/>
              </a:rPr>
              <a:t>(replacing)</a:t>
            </a:r>
            <a:endParaRPr lang="et-EE" sz="2800" dirty="0">
              <a:solidFill>
                <a:schemeClr val="folHlink"/>
              </a:solidFill>
              <a:latin typeface="Arial" charset="0"/>
            </a:endParaRPr>
          </a:p>
          <a:p>
            <a:pPr marL="277813" indent="-277813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8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Varundamine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20550" name="Text Box 6"/>
          <p:cNvSpPr txBox="1">
            <a:spLocks noChangeArrowheads="1"/>
          </p:cNvSpPr>
          <p:nvPr/>
        </p:nvSpPr>
        <p:spPr bwMode="auto">
          <a:xfrm>
            <a:off x="971600" y="1600200"/>
            <a:ext cx="8020000" cy="95410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Varundamine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(backuping)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on taaste peamine ja tähtsaim eeldus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1115616" y="2996952"/>
            <a:ext cx="7346776" cy="465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800"/>
              </a:spcBef>
              <a:buClr>
                <a:schemeClr val="tx1"/>
              </a:buClr>
            </a:pPr>
            <a:r>
              <a:rPr lang="et-EE" sz="2800" dirty="0">
                <a:latin typeface="Arial" charset="0"/>
              </a:rPr>
              <a:t>Näiteid:</a:t>
            </a: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üksteist replikeerivad serverid (paralleelselt töös hoitav arvutisüsteem)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RAID-kettasüsteem </a:t>
            </a:r>
          </a:p>
          <a:p>
            <a:pPr marL="277813" indent="-277813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andmete regulaarne (tavaliselt mitte harvemini kui kord nädalas) varukopeerimine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2800" b="1" dirty="0">
              <a:latin typeface="Arial" charset="0"/>
            </a:endParaRPr>
          </a:p>
          <a:p>
            <a:pPr marL="277813" indent="-277813"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2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Ennistamine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21574" name="Text Box 6"/>
          <p:cNvSpPr txBox="1">
            <a:spLocks noChangeArrowheads="1"/>
          </p:cNvSpPr>
          <p:nvPr/>
        </p:nvSpPr>
        <p:spPr bwMode="auto">
          <a:xfrm>
            <a:off x="899592" y="1143000"/>
            <a:ext cx="7939608" cy="95410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Ennistamine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(renovation)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rikete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, tõrgete ja defektide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kõrvaldamine tark- või riistvarast 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1043608" y="2348880"/>
            <a:ext cx="810039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ts val="12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Näited: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aparatuuri remont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tarkvara parandamine ja modifitseerimine, sh versioonihalduse meetmeid rakendades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operatsioonide tagasivõtt rakendusprogrammides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taristu remont</a:t>
            </a:r>
            <a:endParaRPr lang="et-EE" sz="2600" dirty="0">
              <a:latin typeface="Arial" charset="0"/>
            </a:endParaRP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kurivara kõrvaldamine </a:t>
            </a:r>
            <a:r>
              <a:rPr lang="et-EE" sz="2600" dirty="0">
                <a:latin typeface="Arial" charset="0"/>
              </a:rPr>
              <a:t>viirusetõrjeprogrammiga</a:t>
            </a:r>
          </a:p>
          <a:p>
            <a:pPr marL="277813" indent="-277813">
              <a:spcBef>
                <a:spcPts val="1200"/>
              </a:spcBef>
              <a:buClr>
                <a:schemeClr val="tx1"/>
              </a:buClr>
              <a:buFontTx/>
              <a:buChar char="•"/>
            </a:pPr>
            <a:r>
              <a:rPr lang="et-EE" sz="2600" dirty="0">
                <a:latin typeface="Arial" charset="0"/>
              </a:rPr>
              <a:t>andmeedastuse bitivigade automaatne kõrvaldamine veaparanduskoodiga</a:t>
            </a:r>
            <a:endParaRPr lang="en-GB" sz="2600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Asendamine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22598" name="Text Box 6"/>
          <p:cNvSpPr txBox="1">
            <a:spLocks noChangeArrowheads="1"/>
          </p:cNvSpPr>
          <p:nvPr/>
        </p:nvSpPr>
        <p:spPr bwMode="auto">
          <a:xfrm>
            <a:off x="755576" y="1196752"/>
            <a:ext cx="6984776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Need seadmed (riistvara), mida ei ole võimalik ennistada (parandada), tuleb asendada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(replacing)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899592" y="2924944"/>
            <a:ext cx="7566992" cy="369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tx1"/>
              </a:buClr>
            </a:pPr>
            <a:r>
              <a:rPr lang="et-EE" sz="2800" dirty="0">
                <a:latin typeface="Arial" charset="0"/>
              </a:rPr>
              <a:t>Näiteid: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aegsasti sõlmitud kiirtarne- või </a:t>
            </a:r>
            <a:r>
              <a:rPr lang="et-EE" sz="2800" dirty="0" smtClean="0">
                <a:latin typeface="Arial" charset="0"/>
              </a:rPr>
              <a:t>üürilepingud (vastavalt äripoole poolt määratud käideldavudstasemele)</a:t>
            </a:r>
            <a:endParaRPr lang="et-EE" sz="2800" dirty="0">
              <a:latin typeface="Arial" charset="0"/>
            </a:endParaRP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asendusplaanid töötajate võimalike ootamatute ajutiste väljalangemiste või alalise lahkumise puhuks</a:t>
            </a:r>
          </a:p>
          <a:p>
            <a:pPr marL="277813" indent="-277813"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676400"/>
            <a:ext cx="8460432" cy="48006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None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Saksa etalonturbe metoodika BSI (ja Eesti avaliku sektori standard ISKE) kohaselt: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üldkomponendid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taristu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IT süsteemid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võrgud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rakendused</a:t>
            </a:r>
          </a:p>
        </p:txBody>
      </p:sp>
      <p:sp>
        <p:nvSpPr>
          <p:cNvPr id="623620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Turvameetmete liigitus </a:t>
            </a:r>
          </a:p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varade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järgi, 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700808"/>
            <a:ext cx="7848600" cy="4800600"/>
          </a:xfrm>
        </p:spPr>
        <p:txBody>
          <a:bodyPr/>
          <a:lstStyle/>
          <a:p>
            <a:pPr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None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ISO infoturvet puudutav standardipere 27000: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füüsiline keskkond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personal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haldus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riistvara ja tarkvara</a:t>
            </a:r>
          </a:p>
          <a:p>
            <a:pPr marL="277813" indent="-277813" algn="l" eaLnBrk="1" hangingPunct="1">
              <a:spcBef>
                <a:spcPts val="1800"/>
              </a:spcBef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solidFill>
                  <a:schemeClr val="tx1"/>
                </a:solidFill>
                <a:latin typeface="Arial" charset="0"/>
              </a:rPr>
              <a:t>side</a:t>
            </a:r>
          </a:p>
        </p:txBody>
      </p:sp>
      <p:sp>
        <p:nvSpPr>
          <p:cNvPr id="624644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Turvameetmete liigitus</a:t>
            </a:r>
          </a:p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varade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järgi, II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8" name="Rectangle 4"/>
          <p:cNvSpPr>
            <a:spLocks noChangeArrowheads="1"/>
          </p:cNvSpPr>
          <p:nvPr/>
        </p:nvSpPr>
        <p:spPr bwMode="auto">
          <a:xfrm>
            <a:off x="685800" y="404664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Turvameetmete liigitus teostusviisi järgi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683568" y="1628800"/>
            <a:ext cx="8460432" cy="402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</a:pPr>
            <a:r>
              <a:rPr lang="et-EE" sz="2800" dirty="0" smtClean="0">
                <a:latin typeface="Arial" charset="0"/>
              </a:rPr>
              <a:t>Jagatakse tüüpselt kolmeks: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organisatsioonilised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dirty="0" smtClean="0">
                <a:latin typeface="Arial" charset="0"/>
              </a:rPr>
              <a:t>ehk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halduslikud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turvameetmed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i="1" dirty="0" smtClean="0">
                <a:latin typeface="Arial" charset="0"/>
              </a:rPr>
              <a:t>(organisational safeguards)</a:t>
            </a:r>
            <a:endParaRPr lang="et-EE" sz="2800" i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solidFill>
                <a:schemeClr val="folHlink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füüsilised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turvameetmed </a:t>
            </a:r>
            <a:r>
              <a:rPr lang="et-EE" sz="2800" i="1" dirty="0" smtClean="0">
                <a:latin typeface="Arial" charset="0"/>
              </a:rPr>
              <a:t>(physical safeguards)</a:t>
            </a:r>
            <a:endParaRPr lang="et-EE" sz="2800" dirty="0">
              <a:solidFill>
                <a:schemeClr val="folHlink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200" dirty="0">
              <a:solidFill>
                <a:schemeClr val="folHlink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infotehnilised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turvameetmed</a:t>
            </a:r>
            <a:r>
              <a:rPr lang="et-EE" sz="2800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800" i="1" dirty="0" smtClean="0">
                <a:latin typeface="Arial" charset="0"/>
              </a:rPr>
              <a:t>(IT-related safeguards)</a:t>
            </a:r>
            <a:endParaRPr lang="et-EE" sz="2800" dirty="0">
              <a:solidFill>
                <a:schemeClr val="folHlink"/>
              </a:solidFill>
              <a:latin typeface="Arial" charset="0"/>
            </a:endParaRPr>
          </a:p>
          <a:p>
            <a:pPr marL="377825" indent="-377825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endParaRPr lang="en-GB" sz="28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625671" name="Text Box 7"/>
          <p:cNvSpPr txBox="1">
            <a:spLocks noChangeArrowheads="1"/>
          </p:cNvSpPr>
          <p:nvPr/>
        </p:nvSpPr>
        <p:spPr bwMode="auto">
          <a:xfrm>
            <a:off x="1259632" y="5229200"/>
            <a:ext cx="7416824" cy="138499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dirty="0">
                <a:latin typeface="Arial" charset="0"/>
              </a:rPr>
              <a:t>Olulisimad on organisatsioonilised meetmed, ilma milleta ei toimi reeglina ei füüsilised ega ka infotehnilised meetmed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96200" y="5105400"/>
            <a:ext cx="8534400" cy="4648200"/>
          </a:xfrm>
        </p:spPr>
        <p:txBody>
          <a:bodyPr/>
          <a:lstStyle/>
          <a:p>
            <a:pPr algn="l" eaLnBrk="1" hangingPunct="1"/>
            <a:endParaRPr lang="en-US" sz="1000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r>
              <a:rPr lang="en-US" sz="2400" smtClean="0">
                <a:latin typeface="Arial" charset="0"/>
              </a:rPr>
              <a:t> </a:t>
            </a:r>
          </a:p>
        </p:txBody>
      </p:sp>
      <p:sp>
        <p:nvSpPr>
          <p:cNvPr id="626692" name="Rectangle 4"/>
          <p:cNvSpPr>
            <a:spLocks noChangeArrowheads="1"/>
          </p:cNvSpPr>
          <p:nvPr/>
        </p:nvSpPr>
        <p:spPr bwMode="auto">
          <a:xfrm>
            <a:off x="395536" y="90872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Organisatsioonilised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turvameetmed, ametlik definitsioon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26694" name="Text Box 6"/>
          <p:cNvSpPr txBox="1">
            <a:spLocks noChangeArrowheads="1"/>
          </p:cNvSpPr>
          <p:nvPr/>
        </p:nvSpPr>
        <p:spPr bwMode="auto">
          <a:xfrm>
            <a:off x="539552" y="2420888"/>
            <a:ext cx="754380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Organisatsioonilised turvameetmed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sisaldavad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töökorralduse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turbesüsteemide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kavandamise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halduse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ja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turvaintsidentide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käsitluse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tegevused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ning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toimingud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46085" name="Text Box 7"/>
          <p:cNvSpPr txBox="1">
            <a:spLocks noChangeArrowheads="1"/>
          </p:cNvSpPr>
          <p:nvPr/>
        </p:nvSpPr>
        <p:spPr bwMode="auto">
          <a:xfrm>
            <a:off x="683568" y="4525054"/>
            <a:ext cx="8136904" cy="233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dirty="0" err="1">
                <a:latin typeface="Arial" charset="0"/>
              </a:rPr>
              <a:t>Organisatsioonilis</a:t>
            </a:r>
            <a:r>
              <a:rPr lang="et-EE" sz="2800" dirty="0">
                <a:latin typeface="Arial" charset="0"/>
              </a:rPr>
              <a:t>i meetmeid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tuleb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rakendada</a:t>
            </a:r>
            <a:r>
              <a:rPr lang="en-US" sz="2800" dirty="0"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alati enne füüsilisi ja infotehnilisi meetmeid</a:t>
            </a:r>
            <a:r>
              <a:rPr lang="et-EE" sz="2800" dirty="0" smtClean="0">
                <a:latin typeface="Arial" charset="0"/>
              </a:rPr>
              <a:t> -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alates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turvapoliitika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sõnastamisest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riskianalüüsist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tur</a:t>
            </a:r>
            <a:r>
              <a:rPr lang="et-EE" sz="2800" dirty="0" smtClean="0">
                <a:latin typeface="Arial" charset="0"/>
              </a:rPr>
              <a:t>va</a:t>
            </a:r>
            <a:r>
              <a:rPr lang="en-US" sz="2800" dirty="0" err="1" smtClean="0">
                <a:latin typeface="Arial" charset="0"/>
              </a:rPr>
              <a:t>plaani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koostamisest</a:t>
            </a:r>
            <a:endParaRPr lang="en-US" sz="28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sz="2800" b="1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96200" y="5105400"/>
            <a:ext cx="8534400" cy="4648200"/>
          </a:xfrm>
        </p:spPr>
        <p:txBody>
          <a:bodyPr/>
          <a:lstStyle/>
          <a:p>
            <a:pPr algn="l" eaLnBrk="1" hangingPunct="1"/>
            <a:endParaRPr lang="en-US" sz="1000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r>
              <a:rPr lang="en-US" sz="2400" smtClean="0">
                <a:latin typeface="Arial" charset="0"/>
              </a:rPr>
              <a:t> </a:t>
            </a:r>
          </a:p>
        </p:txBody>
      </p:sp>
      <p:sp>
        <p:nvSpPr>
          <p:cNvPr id="633859" name="Rectangle 3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Organisatsioonilised </a:t>
            </a:r>
            <a:r>
              <a:rPr lang="et-EE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turvameetmed, “vaba” käsitlus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71600" y="1916832"/>
            <a:ext cx="59436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Hõlmavad neli asja</a:t>
            </a:r>
            <a:r>
              <a:rPr lang="sv-SE" sz="2800" dirty="0" smtClean="0">
                <a:latin typeface="Arial" charset="0"/>
              </a:rPr>
              <a:t>:</a:t>
            </a:r>
            <a:endParaRPr lang="sv-SE" sz="2800" dirty="0">
              <a:latin typeface="Arial" charset="0"/>
            </a:endParaRPr>
          </a:p>
          <a:p>
            <a:pPr marL="712788" indent="-357188">
              <a:spcBef>
                <a:spcPts val="18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</a:pP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kes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mida peab tegema</a:t>
            </a:r>
          </a:p>
          <a:p>
            <a:pPr marL="712788" indent="-357188">
              <a:spcBef>
                <a:spcPts val="18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</a:pP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kes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mida ei tohi teha</a:t>
            </a:r>
          </a:p>
          <a:p>
            <a:pPr marL="712788" indent="-357188">
              <a:spcBef>
                <a:spcPts val="18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</a:pP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mis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juhtub siis, kui keegi midagi keelatut teeb</a:t>
            </a:r>
          </a:p>
          <a:p>
            <a:pPr marL="712788" indent="-357188">
              <a:spcBef>
                <a:spcPts val="18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</a:pP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mis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juhtub siis, kui keegi midagi vajalikku tegemata jätab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Füüsilised turvameetmed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899592" y="1340768"/>
            <a:ext cx="8244408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Füüsilised turvameetmed </a:t>
            </a:r>
            <a:r>
              <a:rPr lang="en-US" sz="2800" dirty="0" err="1" smtClean="0">
                <a:latin typeface="Arial" charset="0"/>
              </a:rPr>
              <a:t>hõlmavad</a:t>
            </a:r>
            <a:r>
              <a:rPr lang="et-EE" sz="2800" dirty="0" smtClean="0">
                <a:latin typeface="Arial" charset="0"/>
              </a:rPr>
              <a:t> kolme valdkonda:</a:t>
            </a:r>
            <a:r>
              <a:rPr lang="en-US" sz="2800" dirty="0" smtClean="0">
                <a:latin typeface="Arial" charset="0"/>
              </a:rPr>
              <a:t> </a:t>
            </a:r>
            <a:endParaRPr lang="et-EE" sz="2800" dirty="0">
              <a:latin typeface="Arial" charset="0"/>
            </a:endParaRPr>
          </a:p>
          <a:p>
            <a:pPr marL="890588" indent="-531813"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o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</a:rPr>
              <a:t>bjekti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taristut  </a:t>
            </a:r>
            <a:r>
              <a:rPr lang="et-EE" sz="2800" dirty="0" smtClean="0">
                <a:latin typeface="Arial" charset="0"/>
              </a:rPr>
              <a:t>- </a:t>
            </a:r>
            <a:r>
              <a:rPr lang="en-US" sz="2800" dirty="0" err="1" smtClean="0">
                <a:latin typeface="Arial" charset="0"/>
              </a:rPr>
              <a:t>ehituslik</a:t>
            </a:r>
            <a:r>
              <a:rPr lang="et-EE" sz="2800" dirty="0">
                <a:latin typeface="Arial" charset="0"/>
              </a:rPr>
              <a:t>ud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piirde</a:t>
            </a:r>
            <a:r>
              <a:rPr lang="et-EE" sz="2800" dirty="0" smtClean="0">
                <a:latin typeface="Arial" charset="0"/>
              </a:rPr>
              <a:t>d. </a:t>
            </a:r>
            <a:r>
              <a:rPr lang="en-US" sz="2800" dirty="0" err="1" smtClean="0">
                <a:latin typeface="Arial" charset="0"/>
              </a:rPr>
              <a:t>kommunikatsioon</a:t>
            </a:r>
            <a:r>
              <a:rPr lang="et-EE" sz="2800" dirty="0" smtClean="0">
                <a:latin typeface="Arial" charset="0"/>
              </a:rPr>
              <a:t>id</a:t>
            </a:r>
            <a:r>
              <a:rPr lang="et-EE" sz="2800" dirty="0">
                <a:latin typeface="Arial" charset="0"/>
              </a:rPr>
              <a:t>,</a:t>
            </a:r>
            <a:r>
              <a:rPr lang="en-US" sz="2800" dirty="0" err="1" smtClean="0">
                <a:latin typeface="Arial" charset="0"/>
              </a:rPr>
              <a:t>kütte</a:t>
            </a:r>
            <a:r>
              <a:rPr lang="en-US" sz="2800" dirty="0" smtClean="0">
                <a:latin typeface="Arial" charset="0"/>
              </a:rPr>
              <a:t>- </a:t>
            </a:r>
            <a:r>
              <a:rPr lang="en-US" sz="2800" dirty="0" err="1">
                <a:latin typeface="Arial" charset="0"/>
              </a:rPr>
              <a:t>ja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kliimaseadmed</a:t>
            </a:r>
            <a:r>
              <a:rPr lang="et-EE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turvauks</a:t>
            </a:r>
            <a:r>
              <a:rPr lang="et-EE" sz="2800" dirty="0">
                <a:latin typeface="Arial" charset="0"/>
              </a:rPr>
              <a:t>ed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ja</a:t>
            </a:r>
            <a:r>
              <a:rPr lang="en-US" sz="2800" dirty="0">
                <a:latin typeface="Arial" charset="0"/>
              </a:rPr>
              <a:t> –</a:t>
            </a:r>
            <a:r>
              <a:rPr lang="en-US" sz="2800" dirty="0" err="1">
                <a:latin typeface="Arial" charset="0"/>
              </a:rPr>
              <a:t>aknad</a:t>
            </a:r>
            <a:r>
              <a:rPr lang="et-EE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seif</a:t>
            </a:r>
            <a:r>
              <a:rPr lang="et-EE" sz="2800" dirty="0">
                <a:latin typeface="Arial" charset="0"/>
              </a:rPr>
              <a:t>id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barjäär</a:t>
            </a:r>
            <a:r>
              <a:rPr lang="et-EE" sz="2800" dirty="0" smtClean="0">
                <a:latin typeface="Arial" charset="0"/>
              </a:rPr>
              <a:t>id, </a:t>
            </a:r>
            <a:r>
              <a:rPr lang="en-US" sz="2800" dirty="0" err="1" smtClean="0">
                <a:latin typeface="Arial" charset="0"/>
              </a:rPr>
              <a:t>tõkkepu</a:t>
            </a:r>
            <a:r>
              <a:rPr lang="et-EE" sz="2800" dirty="0">
                <a:latin typeface="Arial" charset="0"/>
              </a:rPr>
              <a:t>u</a:t>
            </a:r>
            <a:r>
              <a:rPr lang="en-US" sz="2800" dirty="0">
                <a:latin typeface="Arial" charset="0"/>
              </a:rPr>
              <a:t>d, </a:t>
            </a:r>
            <a:r>
              <a:rPr lang="en-US" sz="2800" dirty="0" err="1">
                <a:latin typeface="Arial" charset="0"/>
              </a:rPr>
              <a:t>väravad</a:t>
            </a:r>
            <a:r>
              <a:rPr lang="en-US" sz="2800" dirty="0">
                <a:latin typeface="Arial" charset="0"/>
              </a:rPr>
              <a:t> </a:t>
            </a:r>
          </a:p>
          <a:p>
            <a:pPr marL="890588" indent="-531813"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</a:rPr>
              <a:t>ehaanilisi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</a:rPr>
              <a:t>komponente</a:t>
            </a:r>
            <a:r>
              <a:rPr lang="et-EE" sz="2800" dirty="0" smtClean="0">
                <a:latin typeface="Arial" charset="0"/>
              </a:rPr>
              <a:t> -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lukud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sildid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viidad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pakendid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märgised</a:t>
            </a:r>
            <a:r>
              <a:rPr lang="en-US" sz="2800" dirty="0">
                <a:latin typeface="Arial" charset="0"/>
              </a:rPr>
              <a:t> </a:t>
            </a:r>
          </a:p>
          <a:p>
            <a:pPr marL="890588" indent="-531813"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0070C0"/>
                </a:solidFill>
                <a:latin typeface="Arial" charset="0"/>
              </a:rPr>
              <a:t>pääslatöötaja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</a:t>
            </a:r>
            <a:r>
              <a:rPr lang="en-US" sz="2800" b="1" dirty="0" smtClean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Arial" charset="0"/>
              </a:rPr>
              <a:t>turvameh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j</a:t>
            </a:r>
            <a:r>
              <a:rPr lang="et-EE" sz="2800" dirty="0" smtClean="0">
                <a:latin typeface="Arial" charset="0"/>
              </a:rPr>
              <a:t>ms</a:t>
            </a:r>
            <a:endParaRPr lang="en-US" sz="28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28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28600"/>
            <a:ext cx="8354888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Terviklus</a:t>
            </a:r>
            <a:r>
              <a:rPr lang="et-EE" b="1" dirty="0" smtClean="0">
                <a:cs typeface="Times New Roman" charset="0"/>
              </a:rPr>
              <a:t/>
            </a:r>
            <a:br>
              <a:rPr lang="et-EE" b="1" dirty="0" smtClean="0">
                <a:cs typeface="Times New Roman" charset="0"/>
              </a:rPr>
            </a:br>
            <a:endParaRPr lang="en-GB" b="1" dirty="0" smtClean="0">
              <a:cs typeface="Times New Roman" charset="0"/>
            </a:endParaRPr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323528" y="990600"/>
            <a:ext cx="8591872" cy="2677656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terviklus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integrity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andmete (andmete poolt kantava teabe) 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pärinemine autentsest allikast ning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 poolne veendumine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, et need pole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hiljem volitamatult muutunud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ja/või neid pole hiljem volitamatult muudetud</a:t>
            </a:r>
            <a:endParaRPr lang="en-GB" sz="2800" dirty="0">
              <a:solidFill>
                <a:srgbClr val="0070C0"/>
              </a:solidFill>
              <a:latin typeface="Times New Roman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3872567"/>
            <a:ext cx="8839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600" dirty="0">
                <a:latin typeface="Arial" charset="0"/>
              </a:rPr>
              <a:t>Terviklus on käideldavuse järgi olulisuselt teine andmete omadus </a:t>
            </a:r>
            <a:r>
              <a:rPr lang="et-EE" sz="2600" dirty="0" smtClean="0">
                <a:latin typeface="Arial" charset="0"/>
              </a:rPr>
              <a:t>(küberturbe </a:t>
            </a:r>
            <a:r>
              <a:rPr lang="et-EE" sz="2600" dirty="0">
                <a:latin typeface="Arial" charset="0"/>
              </a:rPr>
              <a:t>komponent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latin typeface="Arial" charset="0"/>
            </a:endParaRPr>
          </a:p>
          <a:p>
            <a:pPr eaLnBrk="0" hangingPunct="0">
              <a:spcBef>
                <a:spcPts val="12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Andmed on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äriprotsessis reeglina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seotud selle loojaga, loomisajaga, kontekstiga jm sarnasega</a:t>
            </a:r>
            <a:r>
              <a:rPr lang="et-EE" sz="2600" dirty="0">
                <a:latin typeface="Arial" charset="0"/>
              </a:rPr>
              <a:t>; nimetatud seose rikkumisel on halvad </a:t>
            </a:r>
            <a:r>
              <a:rPr lang="et-EE" sz="2600" dirty="0" smtClean="0">
                <a:latin typeface="Arial" charset="0"/>
              </a:rPr>
              <a:t>tagajärjed</a:t>
            </a:r>
            <a:endParaRPr lang="et-EE" sz="2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657600"/>
            <a:ext cx="8534400" cy="5029200"/>
          </a:xfrm>
        </p:spPr>
        <p:txBody>
          <a:bodyPr/>
          <a:lstStyle/>
          <a:p>
            <a:pPr algn="l" eaLnBrk="1" hangingPunct="1"/>
            <a:endParaRPr lang="en-US" sz="1000" smtClean="0">
              <a:latin typeface="Arial" charset="0"/>
            </a:endParaRPr>
          </a:p>
          <a:p>
            <a:pPr algn="l" eaLnBrk="1" hangingPunct="1">
              <a:buFont typeface="Wingdings" pitchFamily="2" charset="2"/>
              <a:buChar char="l"/>
            </a:pPr>
            <a:endParaRPr lang="et-EE" sz="2800" smtClean="0">
              <a:latin typeface="Arial" charset="0"/>
            </a:endParaRPr>
          </a:p>
          <a:p>
            <a:pPr algn="l" eaLnBrk="1" hangingPunct="1"/>
            <a:endParaRPr lang="en-US" sz="1000" smtClean="0">
              <a:latin typeface="Arial" charset="0"/>
            </a:endParaRPr>
          </a:p>
        </p:txBody>
      </p:sp>
      <p:sp>
        <p:nvSpPr>
          <p:cNvPr id="628740" name="Rectangle 4"/>
          <p:cNvSpPr>
            <a:spLocks noChangeArrowheads="1"/>
          </p:cNvSpPr>
          <p:nvPr/>
        </p:nvSpPr>
        <p:spPr bwMode="auto">
          <a:xfrm>
            <a:off x="685800" y="3048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Infotehnilised turvameetmed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sp>
        <p:nvSpPr>
          <p:cNvPr id="628742" name="Text Box 6"/>
          <p:cNvSpPr txBox="1">
            <a:spLocks noChangeArrowheads="1"/>
          </p:cNvSpPr>
          <p:nvPr/>
        </p:nvSpPr>
        <p:spPr bwMode="auto">
          <a:xfrm>
            <a:off x="827584" y="1219200"/>
            <a:ext cx="7783016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Infotehnilised turvameetmed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on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kasutusel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peamiselt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loogilise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eraldamise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ja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turvarikete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tuvastuse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funktsioonide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charset="0"/>
              </a:rPr>
              <a:t>teostamiseks</a:t>
            </a:r>
            <a:r>
              <a:rPr lang="en-US" sz="2800" b="1" dirty="0">
                <a:solidFill>
                  <a:srgbClr val="0070C0"/>
                </a:solidFill>
                <a:latin typeface="Arial" charset="0"/>
              </a:rPr>
              <a:t> 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827584" y="3124200"/>
            <a:ext cx="7859216" cy="369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7813" indent="-277813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Hõlmavad peamiselt kahte praktilist </a:t>
            </a:r>
            <a:r>
              <a:rPr lang="et-EE" sz="2800" dirty="0">
                <a:latin typeface="Arial" charset="0"/>
              </a:rPr>
              <a:t>vahendit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tarkvarapõhine pääsu reguleerimine </a:t>
            </a:r>
            <a:r>
              <a:rPr lang="et-EE" sz="2800" dirty="0">
                <a:latin typeface="Arial" charset="0"/>
              </a:rPr>
              <a:t>andmetele ja infosüsteemidesse + autentimistehnika</a:t>
            </a:r>
          </a:p>
          <a:p>
            <a:pPr marL="277813" indent="-277813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krüptograafia võtted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teabe teisendamine loetamatule </a:t>
            </a:r>
            <a:r>
              <a:rPr lang="et-EE" sz="2800" dirty="0" smtClean="0">
                <a:latin typeface="Arial" charset="0"/>
              </a:rPr>
              <a:t>kujule konfidentsiaalsuse ja/või tervikluse kaitseks</a:t>
            </a:r>
            <a:endParaRPr lang="en-US" sz="2800" dirty="0">
              <a:latin typeface="Arial" charset="0"/>
            </a:endParaRPr>
          </a:p>
          <a:p>
            <a:pPr marL="277813" indent="-277813">
              <a:spcBef>
                <a:spcPct val="50000"/>
              </a:spcBef>
            </a:pPr>
            <a:endParaRPr lang="en-GB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138864" cy="10668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</a:rPr>
              <a:t>Konfidentsiaalsus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82307" name="Text Box 3"/>
          <p:cNvSpPr txBox="1">
            <a:spLocks noChangeArrowheads="1"/>
          </p:cNvSpPr>
          <p:nvPr/>
        </p:nvSpPr>
        <p:spPr bwMode="auto">
          <a:xfrm>
            <a:off x="395536" y="836712"/>
            <a:ext cx="8443664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Andmete konfidentsiaalsus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confidentiality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salastatus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salastus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on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andmete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poolt kantava teabe kättesaadavus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ainult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äriprotsessis poolt määratud isikutele ja/või subjektidele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(ning kättesaamatus kõikidele ülejäänutele)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" y="3749457"/>
            <a:ext cx="7867600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1200"/>
              </a:spcBef>
            </a:pPr>
            <a:r>
              <a:rPr lang="et-EE" sz="2800" dirty="0">
                <a:latin typeface="Arial" charset="0"/>
              </a:rPr>
              <a:t>Oli ajalooliselt andmeturbe olulisim </a:t>
            </a:r>
            <a:r>
              <a:rPr lang="et-EE" sz="2800" dirty="0" smtClean="0">
                <a:latin typeface="Arial" charset="0"/>
              </a:rPr>
              <a:t>komponent, kuid</a:t>
            </a:r>
            <a:r>
              <a:rPr lang="et-EE" sz="2800" dirty="0">
                <a:latin typeface="Arial" charset="0"/>
              </a:rPr>
              <a:t> k</a:t>
            </a:r>
            <a:r>
              <a:rPr lang="et-EE" sz="2800" dirty="0" smtClean="0">
                <a:latin typeface="Arial" charset="0"/>
              </a:rPr>
              <a:t>aasajal </a:t>
            </a:r>
            <a:r>
              <a:rPr lang="et-EE" sz="2800" dirty="0">
                <a:latin typeface="Arial" charset="0"/>
              </a:rPr>
              <a:t>on ta vaid üks kolmest olulisest </a:t>
            </a:r>
            <a:r>
              <a:rPr lang="et-EE" sz="2800" dirty="0" smtClean="0">
                <a:latin typeface="Arial" charset="0"/>
              </a:rPr>
              <a:t>komponendist</a:t>
            </a:r>
            <a:endParaRPr lang="et-EE" sz="2800" dirty="0">
              <a:latin typeface="Arial" charset="0"/>
            </a:endParaRPr>
          </a:p>
          <a:p>
            <a:pPr eaLnBrk="0" hangingPunct="0">
              <a:spcBef>
                <a:spcPts val="1200"/>
              </a:spcBef>
            </a:pP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8964488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</a:t>
            </a:r>
            <a:r>
              <a:rPr lang="et-EE" b="1" dirty="0" smtClean="0">
                <a:solidFill>
                  <a:srgbClr val="C00000"/>
                </a:solidFill>
              </a:rPr>
              <a:t>be kahjustumise standardmudel</a:t>
            </a:r>
            <a:r>
              <a:rPr lang="et-EE" b="1" dirty="0" smtClean="0">
                <a:solidFill>
                  <a:srgbClr val="C00000"/>
                </a:solidFill>
                <a:cs typeface="Times New Roman" charset="0"/>
              </a:rPr>
              <a:t/>
            </a:r>
            <a:br>
              <a:rPr lang="et-EE" b="1" dirty="0" smtClean="0">
                <a:solidFill>
                  <a:srgbClr val="C00000"/>
                </a:solidFill>
                <a:cs typeface="Times New Roman" charset="0"/>
              </a:rPr>
            </a:b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1052736"/>
            <a:ext cx="9144000" cy="555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Infovaradele (infosüsteemile) mõjuvad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ohud</a:t>
            </a:r>
            <a:r>
              <a:rPr lang="et-EE" sz="2600" dirty="0">
                <a:latin typeface="Arial" charset="0"/>
              </a:rPr>
              <a:t>  </a:t>
            </a:r>
            <a:r>
              <a:rPr lang="et-EE" sz="2600" i="1" dirty="0">
                <a:latin typeface="Arial" charset="0"/>
              </a:rPr>
              <a:t>(threat)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Ohud võivad ära kasutada süsteemi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turvaauke</a:t>
            </a:r>
            <a:r>
              <a:rPr lang="et-EE" sz="2600" dirty="0">
                <a:latin typeface="Arial" charset="0"/>
              </a:rPr>
              <a:t> 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nõrkusi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(vulnerabilities)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Ohud koos nõrkustega määravad ära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riski</a:t>
            </a:r>
            <a:r>
              <a:rPr lang="et-EE" sz="2600" dirty="0" smtClean="0">
                <a:latin typeface="Arial" charset="0"/>
              </a:rPr>
              <a:t> ehk</a:t>
            </a:r>
            <a:r>
              <a:rPr lang="et-EE" sz="2600" u="sng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turvariski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 smtClean="0">
                <a:latin typeface="Arial" charset="0"/>
              </a:rPr>
              <a:t>risk, security risk</a:t>
            </a:r>
            <a:r>
              <a:rPr lang="et-EE" sz="2600" dirty="0" smtClean="0">
                <a:latin typeface="Arial" charset="0"/>
              </a:rPr>
              <a:t>)</a:t>
            </a:r>
            <a:endParaRPr lang="et-EE" sz="26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Ohu realiseerumisel tekib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turvakadu</a:t>
            </a:r>
            <a:r>
              <a:rPr lang="et-EE" sz="2600" dirty="0" smtClean="0">
                <a:latin typeface="Arial" charset="0"/>
              </a:rPr>
              <a:t> ehk</a:t>
            </a:r>
            <a:r>
              <a:rPr lang="et-EE" sz="2600" u="sng" dirty="0" smtClean="0"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turvarike</a:t>
            </a:r>
            <a:r>
              <a:rPr lang="et-EE" sz="2600" dirty="0" smtClean="0">
                <a:latin typeface="Arial" charset="0"/>
              </a:rPr>
              <a:t> ehk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turvaintsident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(security </a:t>
            </a:r>
            <a:r>
              <a:rPr lang="et-EE" sz="2600" i="1" dirty="0" smtClean="0">
                <a:latin typeface="Arial" charset="0"/>
              </a:rPr>
              <a:t>loss, security breach, security incident)</a:t>
            </a:r>
            <a:endParaRPr lang="et-EE" sz="2600" i="1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endParaRPr lang="et-EE" sz="1000" dirty="0">
              <a:latin typeface="Arial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lang="et-EE" sz="2600" dirty="0">
                <a:latin typeface="Arial" charset="0"/>
              </a:rPr>
              <a:t>Riski vähendamiseks tuleb turvaauke lappida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turvameetmeid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(security </a:t>
            </a:r>
            <a:r>
              <a:rPr lang="et-EE" sz="2600" i="1" dirty="0" smtClean="0">
                <a:latin typeface="Arial" charset="0"/>
              </a:rPr>
              <a:t>measures, safeguards)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kasutades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28600"/>
            <a:ext cx="8138864" cy="609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t-EE" b="1" dirty="0" smtClean="0">
                <a:solidFill>
                  <a:srgbClr val="C00000"/>
                </a:solidFill>
                <a:cs typeface="Arial" charset="0"/>
              </a:rPr>
              <a:t>Turva</a:t>
            </a:r>
            <a:r>
              <a:rPr lang="et-EE" b="1" dirty="0" smtClean="0">
                <a:solidFill>
                  <a:srgbClr val="C00000"/>
                </a:solidFill>
              </a:rPr>
              <a:t>lisus ja (aktsepteeritav) jääkrisk</a:t>
            </a:r>
            <a:endParaRPr lang="en-GB" b="1" dirty="0" smtClean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95536" y="3645024"/>
            <a:ext cx="8915400" cy="177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Absoluutse turbe asemel räägitakse alati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aktsepteeritavast jääkriskist</a:t>
            </a:r>
            <a:r>
              <a:rPr lang="et-EE" sz="2600" dirty="0">
                <a:latin typeface="Arial" charset="0"/>
              </a:rPr>
              <a:t>, mis vastab </a:t>
            </a:r>
            <a:r>
              <a:rPr lang="et-EE" sz="2600" dirty="0" smtClean="0">
                <a:latin typeface="Arial" charset="0"/>
              </a:rPr>
              <a:t>konkreetse olukorra (äriprotsessi) </a:t>
            </a:r>
            <a:r>
              <a:rPr lang="et-EE" sz="2600" dirty="0">
                <a:latin typeface="Arial" charset="0"/>
              </a:rPr>
              <a:t>mõistlikule turvatasemele</a:t>
            </a:r>
          </a:p>
          <a:p>
            <a:pPr eaLnBrk="0" hangingPunct="0">
              <a:spcBef>
                <a:spcPct val="20000"/>
              </a:spcBef>
            </a:pPr>
            <a:endParaRPr lang="et-EE" sz="26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492549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534400" cy="2246769"/>
          </a:xfrm>
          <a:prstGeom prst="rect">
            <a:avLst/>
          </a:prstGeom>
          <a:noFill/>
          <a:ln w="3175" cmpd="dbl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t-EE" sz="2800" dirty="0" smtClean="0">
                <a:latin typeface="Arial" charset="0"/>
                <a:cs typeface="Times New Roman" charset="0"/>
              </a:rPr>
              <a:t>Mitte </a:t>
            </a:r>
            <a:r>
              <a:rPr lang="et-EE" sz="2800" dirty="0">
                <a:latin typeface="Arial" charset="0"/>
                <a:cs typeface="Times New Roman" charset="0"/>
              </a:rPr>
              <a:t>ü</a:t>
            </a:r>
            <a:r>
              <a:rPr lang="et-EE" sz="2800" dirty="0">
                <a:latin typeface="Arial" charset="0"/>
              </a:rPr>
              <a:t>hegi</a:t>
            </a:r>
            <a:r>
              <a:rPr lang="et-EE" sz="2800" dirty="0">
                <a:latin typeface="Arial" charset="0"/>
                <a:cs typeface="Times New Roman" charset="0"/>
              </a:rPr>
              <a:t> </a:t>
            </a:r>
            <a:r>
              <a:rPr lang="et-EE" sz="2800" dirty="0" smtClean="0">
                <a:latin typeface="Arial" charset="0"/>
                <a:cs typeface="Times New Roman" charset="0"/>
              </a:rPr>
              <a:t>turvamee</a:t>
            </a:r>
            <a:r>
              <a:rPr lang="et-EE" sz="2800" dirty="0" smtClean="0">
                <a:latin typeface="Arial" charset="0"/>
              </a:rPr>
              <a:t>tme ega turvameetmete komplekti </a:t>
            </a:r>
            <a:r>
              <a:rPr lang="et-EE" sz="2800" dirty="0">
                <a:latin typeface="Arial" charset="0"/>
              </a:rPr>
              <a:t>rakendamine</a:t>
            </a:r>
            <a:r>
              <a:rPr lang="et-EE" sz="2800" dirty="0">
                <a:latin typeface="Arial" charset="0"/>
                <a:cs typeface="Times New Roman" charset="0"/>
              </a:rPr>
              <a:t> ei loo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kunagi</a:t>
            </a:r>
            <a:r>
              <a:rPr lang="et-EE" sz="2800" dirty="0">
                <a:latin typeface="Arial" charset="0"/>
                <a:cs typeface="Times New Roman" charset="0"/>
              </a:rPr>
              <a:t> absoluutset turvalisust. Need vaid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vähendavad turvariski</a:t>
            </a:r>
            <a:r>
              <a:rPr lang="et-EE" sz="2800" dirty="0">
                <a:latin typeface="Arial" charset="0"/>
                <a:cs typeface="Times New Roman" charset="0"/>
              </a:rPr>
              <a:t>, st tõenäosust, et andmete terviklus, käideldavus või konfidentsiaalsus saavad kahjustatud</a:t>
            </a:r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323528" y="5157192"/>
            <a:ext cx="828288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t-EE" sz="2600" dirty="0">
                <a:latin typeface="Arial" charset="0"/>
              </a:rPr>
              <a:t>Reeglina mõeldakse selle all olukorda, kus </a:t>
            </a:r>
            <a:r>
              <a:rPr lang="et-EE" sz="2600" dirty="0" smtClean="0">
                <a:latin typeface="Arial" charset="0"/>
              </a:rPr>
              <a:t>rakendatud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turvameetmete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koguhind </a:t>
            </a:r>
            <a:r>
              <a:rPr lang="et-EE" sz="2600" dirty="0" smtClean="0">
                <a:latin typeface="Arial" charset="0"/>
              </a:rPr>
              <a:t>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oodatav summmaarne (majanduslik) kahju</a:t>
            </a:r>
            <a:r>
              <a:rPr lang="et-EE" sz="26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on omavahel </a:t>
            </a:r>
            <a:r>
              <a:rPr lang="et-EE" sz="2600" dirty="0" smtClean="0">
                <a:latin typeface="Arial" charset="0"/>
              </a:rPr>
              <a:t>ligikaudu võrdsed</a:t>
            </a:r>
            <a:endParaRPr lang="et-EE" sz="26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90600"/>
            <a:ext cx="8534400" cy="4648200"/>
          </a:xfrm>
        </p:spPr>
        <p:txBody>
          <a:bodyPr/>
          <a:lstStyle/>
          <a:p>
            <a:pPr algn="l" eaLnBrk="1" hangingPunct="1"/>
            <a:r>
              <a:rPr lang="et-EE" sz="2800" smtClean="0">
                <a:latin typeface="Arial" charset="0"/>
              </a:rPr>
              <a:t> </a:t>
            </a:r>
          </a:p>
        </p:txBody>
      </p:sp>
      <p:pic>
        <p:nvPicPr>
          <p:cNvPr id="40963" name="Picture 4" descr="C:\DOKUM\PEDALOE\ajut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5188"/>
            <a:ext cx="9144000" cy="604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7061" name="Rectangle 5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t-EE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Turbe majanduslik külg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1992</Words>
  <Application>Microsoft Office PowerPoint</Application>
  <PresentationFormat>On-screen Show (4:3)</PresentationFormat>
  <Paragraphs>327</Paragraphs>
  <Slides>50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Nõrkused. Turvameetmed </vt:lpstr>
      <vt:lpstr>Küberturbe lähtekoht</vt:lpstr>
      <vt:lpstr>Küberturbe komponendid </vt:lpstr>
      <vt:lpstr>Käideldavus </vt:lpstr>
      <vt:lpstr>Terviklus </vt:lpstr>
      <vt:lpstr>Konfidentsiaalsus </vt:lpstr>
      <vt:lpstr>Turbe kahjustumise standardmudel </vt:lpstr>
      <vt:lpstr>Turvalisus ja (aktsepteeritav) jääkrisk</vt:lpstr>
      <vt:lpstr>Slide 9</vt:lpstr>
      <vt:lpstr>Slide 10</vt:lpstr>
      <vt:lpstr>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32</cp:revision>
  <dcterms:created xsi:type="dcterms:W3CDTF">2016-08-30T18:22:58Z</dcterms:created>
  <dcterms:modified xsi:type="dcterms:W3CDTF">2018-02-22T13:01:22Z</dcterms:modified>
</cp:coreProperties>
</file>