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2"/>
  </p:notesMasterIdLst>
  <p:sldIdLst>
    <p:sldId id="258" r:id="rId2"/>
    <p:sldId id="297" r:id="rId3"/>
    <p:sldId id="298" r:id="rId4"/>
    <p:sldId id="261" r:id="rId5"/>
    <p:sldId id="262" r:id="rId6"/>
    <p:sldId id="263" r:id="rId7"/>
    <p:sldId id="266" r:id="rId8"/>
    <p:sldId id="267" r:id="rId9"/>
    <p:sldId id="268" r:id="rId10"/>
    <p:sldId id="338" r:id="rId11"/>
    <p:sldId id="339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5" r:id="rId48"/>
    <p:sldId id="326" r:id="rId49"/>
    <p:sldId id="327" r:id="rId50"/>
    <p:sldId id="328" r:id="rId5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22.02.2018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Nõrkused. Turvameetmed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4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22. 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liigitamine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838200" y="1371600"/>
            <a:ext cx="776624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Ohte on </a:t>
            </a:r>
            <a:r>
              <a:rPr lang="et-EE" sz="2800" dirty="0" smtClean="0">
                <a:latin typeface="Arial" charset="0"/>
              </a:rPr>
              <a:t>võimalik süsteemselt käsitleda, neid liigitades:</a:t>
            </a:r>
            <a:endParaRPr lang="et-EE" sz="2800" dirty="0">
              <a:latin typeface="Arial" charset="0"/>
            </a:endParaRP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1.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Turvalisuse komponendi järgi </a:t>
            </a:r>
            <a:r>
              <a:rPr lang="et-EE" sz="2800" dirty="0">
                <a:latin typeface="Arial" charset="0"/>
              </a:rPr>
              <a:t>(mida ohustab)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2.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Allika järgi </a:t>
            </a:r>
            <a:r>
              <a:rPr lang="et-EE" sz="2800" dirty="0">
                <a:latin typeface="Arial" charset="0"/>
              </a:rPr>
              <a:t>(mis põhjustab)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3.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Kahjustuse olulisuse seisukohalt </a:t>
            </a:r>
            <a:r>
              <a:rPr lang="et-EE" sz="2800" dirty="0">
                <a:latin typeface="Arial" charset="0"/>
              </a:rPr>
              <a:t>(kui suure kahju tekitab)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95536" y="5229200"/>
            <a:ext cx="7766248" cy="95410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Praktikas kasutatakse reeglina enamikel juhtudel kasutatakse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kahte esimest liigitust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8208912" cy="45720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Jagatakse tavaliselt kaheks suureks klassiks:</a:t>
            </a:r>
          </a:p>
          <a:p>
            <a:pPr algn="l" eaLnBrk="1" hangingPunct="1"/>
            <a:endParaRPr lang="et-EE" sz="15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1.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Stiihilised ohud 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spontaneous threats, accidental threats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):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keskkonnaohud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tehnilised rikked ja defektid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inimohud</a:t>
            </a:r>
          </a:p>
          <a:p>
            <a:pPr marL="358775" indent="-358775" algn="l" eaLnBrk="1" hangingPunct="1"/>
            <a:endParaRPr lang="et-EE" sz="30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2.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deliberate acts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attacks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), mis on põhjustatud kellegi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tahtlikust tegevusest</a:t>
            </a:r>
            <a:endParaRPr lang="en-US" sz="30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323528" y="0"/>
            <a:ext cx="882047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jagunemine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allika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Nõrkused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(turvaaugud)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539552" y="1219200"/>
            <a:ext cx="837584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Nõrkused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vulnerabilities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kaitstava objekti suvalised nõrgad kohad, mille kaudu saavad realiseerida objekti ähvaradavad ohud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827584" y="3212976"/>
            <a:ext cx="8064896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Jaotatakse peamiselt neljaks klassiks: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aristu nõrkused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personali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 nõrkused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609600" y="3733800"/>
            <a:ext cx="7848600" cy="4495800"/>
          </a:xfrm>
        </p:spPr>
        <p:txBody>
          <a:bodyPr/>
          <a:lstStyle/>
          <a:p>
            <a:pPr algn="l" eaLnBrk="1" hangingPunct="1"/>
            <a:endParaRPr lang="et-EE" smtClean="0">
              <a:latin typeface="Arial" charset="0"/>
            </a:endParaRPr>
          </a:p>
          <a:p>
            <a:pPr algn="l" eaLnBrk="1" hangingPunct="1"/>
            <a:endParaRPr lang="et-EE" smtClean="0">
              <a:latin typeface="Arial" charset="0"/>
            </a:endParaRP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Taristu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67544" y="2060848"/>
            <a:ext cx="8075240" cy="409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1. Kaitstava objekti ebasoodne asukoht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Reeglina suurendab mitmesuguste ohtude realiseerumistõenäosust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2. Primitiivne või amortiseerunud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   </a:t>
            </a:r>
            <a:r>
              <a:rPr lang="et-EE" sz="2800" dirty="0">
                <a:latin typeface="Arial" charset="0"/>
              </a:rPr>
              <a:t>Ei võimalda nt realiseerida turvameetmeid (füüsilisi ja infotehnilisi)</a:t>
            </a:r>
          </a:p>
          <a:p>
            <a:pPr marL="377825" indent="-377825">
              <a:spcBef>
                <a:spcPct val="50000"/>
              </a:spcBef>
            </a:pPr>
            <a:endParaRPr lang="en-GB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Infotehnilised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539552" y="1271855"/>
            <a:ext cx="7924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piiratud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ressursid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aparatuuri või sideliinide väär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paigaldus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vead, defektid  või dokumenteerimata omadused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programmides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protokollide ja sideprotseduuride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andmehalduse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puudused</a:t>
            </a:r>
            <a:endParaRPr lang="et-EE" sz="1000" b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vahendite ja meetmete tülikus</a:t>
            </a:r>
            <a:r>
              <a:rPr lang="et-EE" sz="2800" dirty="0">
                <a:latin typeface="Arial" charset="0"/>
              </a:rPr>
              <a:t> (NB! Ka turvamehhanism ise võib </a:t>
            </a:r>
            <a:r>
              <a:rPr lang="et-EE" sz="2800" dirty="0" smtClean="0">
                <a:latin typeface="Arial" charset="0"/>
              </a:rPr>
              <a:t>tihti kahjustada </a:t>
            </a:r>
            <a:r>
              <a:rPr lang="et-EE" sz="2800" dirty="0">
                <a:latin typeface="Arial" charset="0"/>
              </a:rPr>
              <a:t>käideldavust)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 nõrkused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899592" y="1628800"/>
            <a:ext cx="7630616" cy="406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Väärad menetlused </a:t>
            </a:r>
            <a:r>
              <a:rPr lang="et-EE" sz="2800" dirty="0">
                <a:latin typeface="Arial" charset="0"/>
              </a:rPr>
              <a:t>(tulenevad tihti teadmatusest või mugavusest ja on sageli süstemaatilised)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Teadmatus ja motivatsioonitus </a:t>
            </a:r>
            <a:r>
              <a:rPr lang="et-EE" sz="2800" dirty="0">
                <a:latin typeface="Arial" charset="0"/>
              </a:rPr>
              <a:t>(laieneb reeglina kogu organisatsiooni töötajatele)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endParaRPr lang="et-EE" sz="10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Turvanõuete eiramine </a:t>
            </a:r>
            <a:r>
              <a:rPr lang="et-EE" sz="2800" dirty="0">
                <a:latin typeface="Arial" charset="0"/>
              </a:rPr>
              <a:t>(nii hooletusest kui ka sihilik</a:t>
            </a:r>
            <a:r>
              <a:rPr lang="et-EE" sz="2800" b="1" dirty="0">
                <a:latin typeface="Arial" charset="0"/>
              </a:rPr>
              <a:t>)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 nõrkused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39552" y="1077956"/>
            <a:ext cx="8223448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Töökorralduse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reeglid, uue olukorraga kohanemine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Ressursihalduse puudused </a:t>
            </a:r>
            <a:r>
              <a:rPr lang="et-EE" sz="2800" b="1" dirty="0">
                <a:latin typeface="Arial" charset="0"/>
              </a:rPr>
              <a:t>(a</a:t>
            </a:r>
            <a:r>
              <a:rPr lang="et-EE" sz="2800" dirty="0">
                <a:latin typeface="Arial" charset="0"/>
              </a:rPr>
              <a:t>rvutid, side, hooldus testimine, andmekandjad jms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0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Dokumenteerimise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IT seadmed, sideliinid, andmekandjad jms)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Turvameetmete valimise puudused </a:t>
            </a:r>
            <a:r>
              <a:rPr lang="et-EE" sz="2800" b="1" dirty="0">
                <a:latin typeface="Arial" charset="0"/>
              </a:rPr>
              <a:t>(</a:t>
            </a:r>
            <a:r>
              <a:rPr lang="et-EE" sz="2800" dirty="0">
                <a:latin typeface="Arial" charset="0"/>
              </a:rPr>
              <a:t>meetmeid rakendatakse valesti või vales kohas/konfiguratsioonis)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Turvasüsteemide halduse puudused </a:t>
            </a:r>
            <a:r>
              <a:rPr lang="et-EE" sz="2800" dirty="0">
                <a:latin typeface="Arial" charset="0"/>
              </a:rPr>
              <a:t>(turvameetmete järelevalve ja revisjon)</a:t>
            </a: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 nõrkuste koosmõju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6998" name="Text Box 6"/>
          <p:cNvSpPr txBox="1">
            <a:spLocks noChangeArrowheads="1"/>
          </p:cNvSpPr>
          <p:nvPr/>
        </p:nvSpPr>
        <p:spPr bwMode="auto">
          <a:xfrm>
            <a:off x="683568" y="1219200"/>
            <a:ext cx="7488832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Üldreegel: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hud kasutavad reeglina ära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mõningaid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tüüpilisi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nõrkusi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115616" y="2476500"/>
            <a:ext cx="7342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 smtClean="0">
                <a:latin typeface="Arial" charset="0"/>
              </a:rPr>
              <a:t>Infosüsteemi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terviku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turvalisus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nõrgem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sedavõrd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kuivõrd</a:t>
            </a:r>
            <a:r>
              <a:rPr lang="en-US" sz="2800" dirty="0">
                <a:latin typeface="Arial" charset="0"/>
              </a:rPr>
              <a:t>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187624" y="3645024"/>
            <a:ext cx="7346776" cy="240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ohtude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esinemise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tõenäosus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 smtClean="0">
                <a:latin typeface="Arial" charset="0"/>
              </a:rPr>
              <a:t>suurem</a:t>
            </a:r>
            <a:endParaRPr lang="et-EE" sz="2800" dirty="0" smtClean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>
              <a:latin typeface="Arial" charset="0"/>
            </a:endParaRPr>
          </a:p>
          <a:p>
            <a:pPr marL="381000" indent="-3810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Arial" charset="0"/>
              </a:rPr>
              <a:t>nõrkusi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mida</a:t>
            </a:r>
            <a:r>
              <a:rPr lang="en-US" sz="2800" dirty="0">
                <a:latin typeface="Arial" charset="0"/>
              </a:rPr>
              <a:t> need </a:t>
            </a:r>
            <a:r>
              <a:rPr lang="en-US" sz="2800" dirty="0" err="1">
                <a:latin typeface="Arial" charset="0"/>
              </a:rPr>
              <a:t>ära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kasutavad</a:t>
            </a:r>
            <a:r>
              <a:rPr lang="en-US" sz="2800" dirty="0">
                <a:latin typeface="Arial" charset="0"/>
              </a:rPr>
              <a:t> on </a:t>
            </a:r>
            <a:r>
              <a:rPr lang="en-US" sz="2800" dirty="0" err="1">
                <a:latin typeface="Arial" charset="0"/>
              </a:rPr>
              <a:t>rohkem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need on </a:t>
            </a:r>
            <a:r>
              <a:rPr lang="en-US" sz="2800" dirty="0" err="1">
                <a:latin typeface="Arial" charset="0"/>
              </a:rPr>
              <a:t>tõsisemad</a:t>
            </a:r>
            <a:endParaRPr lang="en-GB" sz="2800" dirty="0">
              <a:latin typeface="Arial" charset="0"/>
            </a:endParaRPr>
          </a:p>
          <a:p>
            <a:pPr marL="381000" indent="-381000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3" descr="C:\DOKUM\PEDALOE\a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936" y="1484784"/>
            <a:ext cx="8416552" cy="429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1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 descr="C:\DOKUM\PEDALOE\a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47800"/>
            <a:ext cx="874846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2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0626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lähtekoht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Lähtekoht: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andmete poolt kantaval teabel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(informatsioonil) on reeglina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mingi väärtus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omadused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nii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äriprotsessi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(põhiprotsessi) kui ka äriprotsessiga seotud erinevate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subjektide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(kas </a:t>
            </a:r>
            <a:r>
              <a:rPr lang="et-EE" sz="2800" dirty="0" smtClean="0">
                <a:latin typeface="Arial" charset="0"/>
              </a:rPr>
              <a:t>inimeste </a:t>
            </a:r>
            <a:r>
              <a:rPr lang="et-EE" sz="2800" dirty="0">
                <a:latin typeface="Arial" charset="0"/>
              </a:rPr>
              <a:t>või </a:t>
            </a:r>
            <a:r>
              <a:rPr lang="et-EE" sz="2800" dirty="0" smtClean="0">
                <a:latin typeface="Arial" charset="0"/>
              </a:rPr>
              <a:t>tehniliste süsteemide) </a:t>
            </a:r>
            <a:r>
              <a:rPr lang="et-EE" sz="2800" dirty="0">
                <a:latin typeface="Arial" charset="0"/>
              </a:rPr>
              <a:t>jaoks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395536" y="3717032"/>
            <a:ext cx="8208912" cy="30469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Küberturve ehk info</a:t>
            </a:r>
            <a:r>
              <a:rPr lang="sv-S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turve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ehk andmeturve tegeleb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</a:rPr>
              <a:t>poolt kantava informatsiooni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omaduste ja seeläbi ka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väärtuste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tagamisega mahus ja viisil, mida konkreetne äriprotsess vajab</a:t>
            </a:r>
            <a:endParaRPr lang="et-EE" sz="3200" b="1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C:\DOKUM\PEDALOE\a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66800"/>
            <a:ext cx="853244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467544" y="30480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 ja nõrkused: näide 3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899592" y="2132856"/>
            <a:ext cx="8244408" cy="29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Modifitseerivad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nõrkusi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turvaauke, </a:t>
            </a:r>
            <a:r>
              <a:rPr lang="et-EE" sz="2800" dirty="0" smtClean="0">
                <a:latin typeface="Arial" charset="0"/>
              </a:rPr>
              <a:t>vähendades nende ärakasutatavust ohtude poolt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Seeläbi võimaldavad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vähendada süsteemi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jääkriski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32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7584" y="1412776"/>
            <a:ext cx="764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3200" b="1" dirty="0" smtClean="0">
                <a:latin typeface="Arial" charset="0"/>
              </a:rPr>
              <a:t>(</a:t>
            </a:r>
            <a:r>
              <a:rPr lang="et-EE" sz="3200" b="1" i="1" dirty="0" smtClean="0">
                <a:latin typeface="Arial" charset="0"/>
              </a:rPr>
              <a:t>safeguards, security measures</a:t>
            </a:r>
            <a:r>
              <a:rPr lang="et-EE" sz="3200" b="1" dirty="0" smtClean="0">
                <a:latin typeface="Arial" charset="0"/>
              </a:rPr>
              <a:t>)</a:t>
            </a:r>
            <a:endParaRPr lang="en-GB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03648" y="4941168"/>
            <a:ext cx="626469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Turvameetmed ei muuda kunagi ohtusid </a:t>
            </a:r>
            <a:r>
              <a:rPr lang="et-EE" sz="2800" dirty="0" smtClean="0">
                <a:latin typeface="Arial" charset="0"/>
              </a:rPr>
              <a:t>– nendega tuleb lihtsalt leppida kui väliste teguritega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5800" y="228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71600" y="1844824"/>
            <a:ext cx="8172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otstarbe järgi </a:t>
            </a:r>
            <a:r>
              <a:rPr lang="et-EE" sz="2800" dirty="0">
                <a:latin typeface="Arial" charset="0"/>
              </a:rPr>
              <a:t>(tõkestab ohu, peletab ründe, korvab defekti jne.)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mõjutatav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turvakomponendi järgi </a:t>
            </a:r>
            <a:r>
              <a:rPr lang="et-EE" sz="2800" dirty="0">
                <a:latin typeface="Arial" charset="0"/>
              </a:rPr>
              <a:t>(käideldavus, terviklus, konfidentsiaalsus)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varade tüübi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teostusviisi järgi </a:t>
            </a:r>
            <a:r>
              <a:rPr lang="et-EE" sz="2800" dirty="0">
                <a:latin typeface="Arial" charset="0"/>
              </a:rPr>
              <a:t>(protseduur, tehniline seade, programm, ehitustarind jne)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saadava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 tugevuse järgi</a:t>
            </a:r>
          </a:p>
          <a:p>
            <a:pPr marL="277813" indent="-277813">
              <a:spcBef>
                <a:spcPts val="1200"/>
              </a:spcBef>
            </a:pPr>
            <a:endParaRPr lang="en-GB" dirty="0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899592" y="1219200"/>
            <a:ext cx="78634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Turvameetmeid saab </a:t>
            </a:r>
            <a:r>
              <a:rPr lang="et-EE" sz="2800" b="1" dirty="0" smtClean="0">
                <a:latin typeface="Arial" charset="0"/>
              </a:rPr>
              <a:t>liigitada viiel moel:</a:t>
            </a:r>
            <a:endParaRPr lang="en-GB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62200"/>
            <a:ext cx="7696200" cy="5257800"/>
          </a:xfrm>
        </p:spPr>
        <p:txBody>
          <a:bodyPr/>
          <a:lstStyle/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eaLnBrk="1" hangingPunct="1"/>
            <a:endParaRPr lang="et-EE" sz="28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31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otstarve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8208912" cy="596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Otstarbe järgi jagatakse </a:t>
            </a:r>
            <a:r>
              <a:rPr lang="et-EE" sz="2800" dirty="0" smtClean="0">
                <a:latin typeface="Arial" charset="0"/>
              </a:rPr>
              <a:t>turvameetmed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profülaktilised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meetmed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preventive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turvarikete tuvastusmeetmed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avastusmeetmed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identifying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rikke-eelse oleku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taastemeetmed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reconstructive safeguards</a:t>
            </a:r>
            <a:r>
              <a:rPr lang="et-EE" sz="2800" dirty="0" smtClean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Mitmed</a:t>
            </a:r>
            <a:r>
              <a:rPr lang="et-EE" sz="2800" dirty="0" smtClean="0">
                <a:latin typeface="Arial" charset="0"/>
              </a:rPr>
              <a:t> turvameetmed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polüfunktsionaalsed</a:t>
            </a:r>
            <a:r>
              <a:rPr lang="sv-SE" sz="2800" dirty="0" smtClean="0">
                <a:latin typeface="Arial" charset="0"/>
              </a:rPr>
              <a:t>, st täidavad mitut otstarvet</a:t>
            </a:r>
            <a:r>
              <a:rPr lang="et-EE" sz="2800" dirty="0" smtClean="0">
                <a:latin typeface="Arial" charset="0"/>
              </a:rPr>
              <a:t> (nt veaparanduskoodid)</a:t>
            </a:r>
            <a:endParaRPr lang="en-GB" sz="2800" dirty="0" smtClean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11560" y="548680"/>
            <a:ext cx="74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539552" y="1844824"/>
            <a:ext cx="792703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Profülaktilised turvameetmed võimaldavad ennetada </a:t>
            </a:r>
            <a:r>
              <a:rPr lang="et-EE" sz="2800" dirty="0" smtClean="0">
                <a:latin typeface="Arial" charset="0"/>
              </a:rPr>
              <a:t>turvarikkeid, täpsemalt: </a:t>
            </a:r>
            <a:endParaRPr lang="et-EE" sz="2800" dirty="0">
              <a:latin typeface="Arial" charset="0"/>
            </a:endParaRP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sulgeda turvaauke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ära hoida ründeid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vähendada ohtude realiseerumise tõenäosust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kahandada turvarikete toimet infovaradele 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hõlbustada objekti taastet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83568" y="764704"/>
            <a:ext cx="741459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827584" y="2276872"/>
            <a:ext cx="8066856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Profülaktilised turvameetmed jagunevad kolmeks: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reinforcable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scaring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eraldusmeetmed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separative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4267200"/>
            <a:ext cx="6477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t-EE" sz="2800" dirty="0" smtClean="0">
                <a:latin typeface="Arial" charset="0"/>
              </a:rPr>
              <a:t> 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683568" y="1196752"/>
            <a:ext cx="83058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reinforcable safeguards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abinõud kaitstava objekti kõige levinumate, peamiselt stiihilistel ohtudel toimimist võimaldavate turvaaukude sulgemiseks või kahandamiseks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55576" y="3886200"/>
            <a:ext cx="7702624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Jagunevad tavaliselt neljaks:</a:t>
            </a:r>
            <a:endParaRPr lang="et-EE" sz="2800" dirty="0">
              <a:latin typeface="Arial" charset="0"/>
            </a:endParaRP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kord</a:t>
            </a:r>
            <a:r>
              <a:rPr lang="et-EE" sz="2800" dirty="0">
                <a:latin typeface="Arial" charset="0"/>
              </a:rPr>
              <a:t> (süstemaatilisus)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turvateadlikkus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töötingimused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ennetav kontroll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836712"/>
            <a:ext cx="8352928" cy="6021288"/>
          </a:xfrm>
        </p:spPr>
        <p:txBody>
          <a:bodyPr>
            <a:normAutofit fontScale="92500" lnSpcReduction="20000"/>
          </a:bodyPr>
          <a:lstStyle/>
          <a:p>
            <a:pPr marL="277813" indent="-277813" algn="l" eaLnBrk="1" hangingPunct="1"/>
            <a:r>
              <a:rPr lang="et-EE" sz="2400" dirty="0" smtClean="0">
                <a:latin typeface="Arial" charset="0"/>
              </a:rPr>
              <a:t> </a:t>
            </a:r>
          </a:p>
          <a:p>
            <a:pPr marL="277813" indent="-277813" algn="l" eaLnBrk="1" hangingPunct="1">
              <a:spcBef>
                <a:spcPts val="1200"/>
              </a:spcBef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Koosneb tavaliselt järgmistest komponentidest: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sisekorra eeskirjad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täpsed ametijuhendid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standardite järgimine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taristu ja töövahendite regulaarne hooldus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kindlaksmääratud hankeprotseduurid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töövahendite dokumenteerimine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andmekandjate ja kaabelduse märgistus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versioonihaldus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ressursivarude käigushoid</a:t>
            </a:r>
          </a:p>
          <a:p>
            <a:pPr marL="277813" indent="-277813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3100" dirty="0" smtClean="0">
                <a:solidFill>
                  <a:schemeClr val="tx1"/>
                </a:solidFill>
                <a:latin typeface="Arial" charset="0"/>
              </a:rPr>
              <a:t>üldine turvapoliitika, turvaplaan, turvajuhendid</a:t>
            </a:r>
          </a:p>
          <a:p>
            <a:pPr marL="277813" indent="-277813" eaLnBrk="1" hangingPunct="1"/>
            <a:endParaRPr lang="et-EE" sz="31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467544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kord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828800"/>
            <a:ext cx="8460432" cy="4343400"/>
          </a:xfrm>
        </p:spPr>
        <p:txBody>
          <a:bodyPr>
            <a:normAutofit/>
          </a:bodyPr>
          <a:lstStyle/>
          <a:p>
            <a:pPr marL="277813" indent="-277813" algn="l" eaLnBrk="1" hangingPunct="1"/>
            <a:r>
              <a:rPr lang="et-EE" sz="2400" dirty="0" smtClean="0"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Koosneb tavaliselt neljast tegurist: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mikrokliima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(temperatuur, õhuniiskus, õhu puhtus)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töökoha ergonoomiline ehitus ja kujundus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asutuse sotsiaalne kliima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positiivsed inimsuhted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objektiivne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edutamis- ja ergutuspoliitika 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467544" y="30480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töötingimused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514600" y="3505200"/>
            <a:ext cx="7848600" cy="4343400"/>
          </a:xfrm>
        </p:spPr>
        <p:txBody>
          <a:bodyPr/>
          <a:lstStyle/>
          <a:p>
            <a:pPr algn="l" eaLnBrk="1" hangingPunct="1"/>
            <a:r>
              <a:rPr lang="et-EE" sz="2400" smtClean="0">
                <a:latin typeface="Arial" charset="0"/>
              </a:rPr>
              <a:t> </a:t>
            </a:r>
          </a:p>
          <a:p>
            <a:pPr algn="l" eaLnBrk="1" hangingPunct="1">
              <a:buFont typeface="Wingdings" pitchFamily="2" charset="2"/>
              <a:buChar char="l"/>
            </a:pPr>
            <a:r>
              <a:rPr lang="et-EE" smtClean="0">
                <a:latin typeface="Arial" charset="0"/>
              </a:rPr>
              <a:t> 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ennetav kontroll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899592" y="1524000"/>
            <a:ext cx="8244408" cy="539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Koosneb tavaliselt neljast tegurist: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infotehniliste </a:t>
            </a:r>
            <a:r>
              <a:rPr lang="et-EE" sz="2800" dirty="0">
                <a:latin typeface="Arial" charset="0"/>
              </a:rPr>
              <a:t>toodete ja turvamehhanismide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verifitseerimine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testimine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regulaarne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turbealase operatiivteabe jälgimine</a:t>
            </a:r>
            <a:r>
              <a:rPr lang="et-EE" sz="2800" dirty="0">
                <a:latin typeface="Arial" charset="0"/>
              </a:rPr>
              <a:t> (eriti Internetis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turvamehhanismide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testründed </a:t>
            </a:r>
            <a:endParaRPr lang="et-EE" sz="12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süsteemide auditeerimine </a:t>
            </a:r>
            <a:r>
              <a:rPr lang="et-EE" sz="2800" dirty="0">
                <a:latin typeface="Arial" charset="0"/>
              </a:rPr>
              <a:t>standardmetoodikate alusel</a:t>
            </a: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9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9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3133165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Küber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cyber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ehk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information security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</a:t>
            </a:r>
            <a:r>
              <a:rPr lang="et-EE" sz="2600" dirty="0" smtClean="0">
                <a:latin typeface="Arial" charset="0"/>
                <a:cs typeface="Arial" charset="0"/>
              </a:rPr>
              <a:t>nii </a:t>
            </a:r>
            <a:r>
              <a:rPr lang="et-EE" sz="2600" dirty="0">
                <a:latin typeface="Arial" charset="0"/>
                <a:cs typeface="Arial" charset="0"/>
              </a:rPr>
              <a:t>paber- kui ka digitaalkujul </a:t>
            </a:r>
            <a:r>
              <a:rPr lang="et-EE" sz="2600" dirty="0" smtClean="0">
                <a:latin typeface="Arial" charset="0"/>
                <a:cs typeface="Arial" charset="0"/>
              </a:rPr>
              <a:t>olevate andmete korral. Kui me räägime küberturbest, siis tihti me paberkandja välistame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564904"/>
            <a:ext cx="8604448" cy="3810000"/>
          </a:xfrm>
        </p:spPr>
        <p:txBody>
          <a:bodyPr>
            <a:normAutofit/>
          </a:bodyPr>
          <a:lstStyle/>
          <a:p>
            <a:pPr marL="277813" indent="-277813" algn="l" eaLnBrk="1" hangingPunct="1">
              <a:spcBef>
                <a:spcPts val="1800"/>
              </a:spcBef>
            </a:pPr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Koosneb tavaliselt neljast alamliigist: 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töötajate sobiv valimine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regulaarne koolitus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teavitusüritused 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b="1" dirty="0" smtClean="0">
                <a:solidFill>
                  <a:srgbClr val="0070C0"/>
                </a:solidFill>
                <a:latin typeface="Arial" charset="0"/>
              </a:rPr>
              <a:t>proovihäired</a:t>
            </a:r>
          </a:p>
        </p:txBody>
      </p:sp>
      <p:sp>
        <p:nvSpPr>
          <p:cNvPr id="607236" name="Rectangle 4"/>
          <p:cNvSpPr>
            <a:spLocks noChangeArrowheads="1"/>
          </p:cNvSpPr>
          <p:nvPr/>
        </p:nvSpPr>
        <p:spPr bwMode="auto">
          <a:xfrm>
            <a:off x="395536" y="620688"/>
            <a:ext cx="82954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Tugevdusmeetmed: turvateadlikkus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ehk 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motivatsioon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057400" y="4686300"/>
            <a:ext cx="7848600" cy="4343400"/>
          </a:xfrm>
        </p:spPr>
        <p:txBody>
          <a:bodyPr/>
          <a:lstStyle/>
          <a:p>
            <a:pPr algn="l" eaLnBrk="1" hangingPunct="1"/>
            <a:endParaRPr lang="et-EE" sz="1000" i="1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eaLnBrk="1" hangingPunct="1"/>
            <a:endParaRPr lang="et-EE" smtClean="0">
              <a:latin typeface="Arial" charset="0"/>
            </a:endParaRP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Peletusmeetmed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899592" y="838200"/>
            <a:ext cx="8015808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scaring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kahandavad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rünnete üritamise tõenäosust. </a:t>
            </a:r>
            <a:r>
              <a:rPr lang="et-EE" sz="2800" dirty="0">
                <a:latin typeface="Arial" charset="0"/>
              </a:rPr>
              <a:t>Peletav toime on reeglina turvameetmete kasulik lisaomadus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ainuüksi teadmine turvameetmete </a:t>
            </a:r>
            <a:r>
              <a:rPr lang="et-EE" sz="2800" dirty="0" smtClean="0">
                <a:latin typeface="Arial" charset="0"/>
              </a:rPr>
              <a:t>olemasolust vähendab tihti  </a:t>
            </a:r>
            <a:r>
              <a:rPr lang="et-EE" sz="2800" dirty="0">
                <a:latin typeface="Arial" charset="0"/>
              </a:rPr>
              <a:t>ründeindu, eriti kui oodatav saak ei korva ründaja riski</a:t>
            </a:r>
            <a:endParaRPr lang="en-GB" dirty="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187624" y="3717032"/>
            <a:ext cx="7731968" cy="314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kehtestatud sanktsioonid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hoiatav märgistus dokumentidel, andmekandjatel, kuvadel, ruumide ustel jne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nähtavad turvavahendid – valvur, telekaamera, territooriumi valgustatus, turvauksed, kaartlukud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Eraldusmeetmed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827584" y="1124744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Eraldusmeetmete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tõkestusmeetmete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separative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korral eraldatakse eri turbetaset ja/või pääse vajavad süsteemid üksteisest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9552" y="3356992"/>
            <a:ext cx="76962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>
              <a:spcBef>
                <a:spcPts val="12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Eraldusmeetmeid saab realiseerida kolmel erineval viisil: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ruumiline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spatial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temporal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logical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9700" y="2514600"/>
            <a:ext cx="7848600" cy="4343400"/>
          </a:xfrm>
        </p:spPr>
        <p:txBody>
          <a:bodyPr/>
          <a:lstStyle/>
          <a:p>
            <a:pPr marL="914400" lvl="2" indent="0" eaLnBrk="1" hangingPunct="1"/>
            <a:endParaRPr lang="et-EE" sz="28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Ruumiline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899592" y="1196752"/>
            <a:ext cx="7634808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erineva </a:t>
            </a:r>
            <a:r>
              <a:rPr lang="et-EE" sz="2800" dirty="0">
                <a:latin typeface="Arial" charset="0"/>
              </a:rPr>
              <a:t>salastusastmega andmete töötlus mitmel eraldi arvutil</a:t>
            </a:r>
            <a:r>
              <a:rPr lang="et-EE" sz="2800" dirty="0">
                <a:cs typeface="Times New Roman" pitchFamily="18" charset="0"/>
              </a:rPr>
              <a:t> </a:t>
            </a:r>
            <a:endParaRPr lang="et-EE" sz="28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ühel andmekandjal ainult võrdse salastusastmega või samadele kasutajatele määratud andmed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salastuselt erinevate andmekandjate säilitus eri kohtades ja erinevatel tingimustel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eraldi füüsilised sideliinid erineva salastusega teabe edastuseks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Ajaline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27584" y="1484784"/>
            <a:ext cx="8020000" cy="381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arvuti </a:t>
            </a:r>
            <a:r>
              <a:rPr lang="et-EE" sz="2800" dirty="0">
                <a:latin typeface="Arial" charset="0"/>
              </a:rPr>
              <a:t>kasutamine eri aegadel eri tundlikkusega andmete töötluseks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cs typeface="Times New Roman" pitchFamily="18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erineva tarkvara kasutamine eri aegadel samas arvutis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ruumi kasutamine eri aegadel erineva tundlikkusastmega üritusteks</a:t>
            </a:r>
            <a:endParaRPr lang="en-GB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Loogiline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4407" name="Text Box 7"/>
          <p:cNvSpPr txBox="1">
            <a:spLocks noChangeArrowheads="1"/>
          </p:cNvSpPr>
          <p:nvPr/>
        </p:nvSpPr>
        <p:spPr bwMode="auto">
          <a:xfrm>
            <a:off x="971600" y="1143000"/>
            <a:ext cx="7791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isoleerimine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infovarade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jaotamine (nt andmete tükeldamine) piisavalt väikesteks elementideks, mida saab eraldi või rühmitatult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töödelda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395536" y="3356992"/>
            <a:ext cx="8001000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30313" lvl="2" indent="-315913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Jaguneb peamiselt kolmeks alamliigiks:</a:t>
            </a:r>
            <a:endParaRPr lang="et-EE" sz="2800" dirty="0">
              <a:latin typeface="Arial" charset="0"/>
            </a:endParaRP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pääsu reguleerimine </a:t>
            </a:r>
            <a:r>
              <a:rPr lang="et-EE" sz="2800" dirty="0">
                <a:latin typeface="Arial" charset="0"/>
              </a:rPr>
              <a:t>(nt paroolkaitse, kaartlukk)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teenusevahendus</a:t>
            </a:r>
            <a:r>
              <a:rPr lang="et-EE" sz="2800" dirty="0">
                <a:latin typeface="Arial" charset="0"/>
              </a:rPr>
              <a:t> (nt tulemüür, andmebaasi päringuprotsessor)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salastamine</a:t>
            </a:r>
            <a:r>
              <a:rPr lang="et-EE" sz="2800" dirty="0">
                <a:latin typeface="Arial" charset="0"/>
              </a:rPr>
              <a:t> (krüpteerimine, peitmine,hävitamine) 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Tuvastavad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5059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Turvakahju </a:t>
            </a:r>
            <a:r>
              <a:rPr lang="et-EE" sz="2600" dirty="0">
                <a:latin typeface="Arial" charset="0"/>
              </a:rPr>
              <a:t>minimeerimise seisukohalt </a:t>
            </a:r>
            <a:r>
              <a:rPr lang="et-EE" sz="2600" dirty="0" smtClean="0">
                <a:latin typeface="Arial" charset="0"/>
              </a:rPr>
              <a:t>saab eesmärgid jagada järmisse pingeritta: 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vältimine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registreerimine ja hilisem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tõestamine hiljem</a:t>
            </a:r>
          </a:p>
          <a:p>
            <a:pPr marL="277813" indent="-277813">
              <a:spcBef>
                <a:spcPct val="50000"/>
              </a:spcBef>
            </a:pPr>
            <a:endParaRPr lang="en-GB" sz="2800" b="1" dirty="0"/>
          </a:p>
        </p:txBody>
      </p:sp>
      <p:sp>
        <p:nvSpPr>
          <p:cNvPr id="45060" name="Text Box 7"/>
          <p:cNvSpPr txBox="1">
            <a:spLocks noChangeArrowheads="1"/>
          </p:cNvSpPr>
          <p:nvPr/>
        </p:nvSpPr>
        <p:spPr bwMode="auto">
          <a:xfrm>
            <a:off x="755576" y="4352699"/>
            <a:ext cx="8388424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Siit lähtuvalt saab tuvastavad </a:t>
            </a:r>
            <a:r>
              <a:rPr lang="et-EE" sz="2800" dirty="0">
                <a:latin typeface="Arial" charset="0"/>
              </a:rPr>
              <a:t>turvameetmed </a:t>
            </a:r>
            <a:r>
              <a:rPr lang="et-EE" sz="2800" dirty="0" smtClean="0">
                <a:latin typeface="Arial" charset="0"/>
              </a:rPr>
              <a:t>jagada kolmeks tasemeks: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peratiivtuvastus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operative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järeltuvastus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post-identification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õendtuvastus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evidence-based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n-GB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Operatiivtuvastus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6454" name="Text Box 6"/>
          <p:cNvSpPr txBox="1">
            <a:spLocks noChangeArrowheads="1"/>
          </p:cNvSpPr>
          <p:nvPr/>
        </p:nvSpPr>
        <p:spPr bwMode="auto">
          <a:xfrm>
            <a:off x="899592" y="1143000"/>
            <a:ext cx="801580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Operatiivtuvastus hõlmab meetmeid, mis võimaldavad turvaintsidente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kohe nende tekkimisel tuvastada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 neile kohe reageerida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1043608" y="3048000"/>
            <a:ext cx="756699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valvur</a:t>
            </a:r>
            <a:r>
              <a:rPr lang="et-EE" sz="2600" dirty="0" smtClean="0">
                <a:latin typeface="Arial" charset="0"/>
              </a:rPr>
              <a:t>, </a:t>
            </a:r>
            <a:r>
              <a:rPr lang="et-EE" sz="2600" dirty="0">
                <a:latin typeface="Arial" charset="0"/>
              </a:rPr>
              <a:t>tuletõrje- ja valvesignalisatsioon, keskkonnaseire </a:t>
            </a:r>
            <a:r>
              <a:rPr lang="et-EE" sz="2600" dirty="0" smtClean="0">
                <a:latin typeface="Arial" charset="0"/>
              </a:rPr>
              <a:t>jm taristumeetmed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keelatud operatsiooni blokeerimisele, nurjunud autentimiskatsele vms kaasnev vea- või hoiatusteade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silumisvahendite teated tarkvara väljatöötamisel</a:t>
            </a:r>
          </a:p>
          <a:p>
            <a:pPr marL="277813" indent="-277813"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Järeltuvastus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7478" name="Text Box 6"/>
          <p:cNvSpPr txBox="1">
            <a:spLocks noChangeArrowheads="1"/>
          </p:cNvSpPr>
          <p:nvPr/>
        </p:nvSpPr>
        <p:spPr bwMode="auto">
          <a:xfrm>
            <a:off x="899592" y="1268760"/>
            <a:ext cx="612068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Järeltuvastus toimub otseselt või kaudselt turvariketega seotud sündmuste registreerimise alusel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1043608" y="3048000"/>
            <a:ext cx="756699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6863" indent="-296863">
              <a:spcBef>
                <a:spcPts val="12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Näited: </a:t>
            </a: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arvutite ja lukusüsteemide logifailid. logifailide </a:t>
            </a:r>
            <a:r>
              <a:rPr lang="et-EE" sz="2800" dirty="0" smtClean="0">
                <a:latin typeface="Arial" charset="0"/>
              </a:rPr>
              <a:t>analüüsivahendid</a:t>
            </a:r>
            <a:endParaRPr lang="et-EE" sz="2800" dirty="0">
              <a:latin typeface="Arial" charset="0"/>
            </a:endParaRP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diagnostika- </a:t>
            </a:r>
            <a:r>
              <a:rPr lang="et-EE" sz="2800" dirty="0">
                <a:latin typeface="Arial" charset="0"/>
              </a:rPr>
              <a:t>ja testimisvahendid</a:t>
            </a:r>
          </a:p>
          <a:p>
            <a:pPr marL="296863" indent="-29686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läbivaatuse, verifitseerimise ja auditeerimise meetodid</a:t>
            </a:r>
          </a:p>
          <a:p>
            <a:pPr marL="296863" indent="-29686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Tõendtuvastus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8502" name="Text Box 6"/>
          <p:cNvSpPr txBox="1">
            <a:spLocks noChangeArrowheads="1"/>
          </p:cNvSpPr>
          <p:nvPr/>
        </p:nvSpPr>
        <p:spPr bwMode="auto">
          <a:xfrm>
            <a:off x="899592" y="980728"/>
            <a:ext cx="7973888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Tõendtuvastus põhineb mitmesugustel andmekogumitele lisatavatel turvaelementidel, mis võimaldavad kontrollida terviklust ja/või konfidentsiaalsust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1187624" y="2971800"/>
            <a:ext cx="7776864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paarsusbitt, kontrollsumma, tsükkelkood, </a:t>
            </a:r>
            <a:r>
              <a:rPr lang="et-EE" sz="2400" dirty="0" smtClean="0">
                <a:latin typeface="Arial" charset="0"/>
              </a:rPr>
              <a:t>krüptoräsi</a:t>
            </a:r>
            <a:endParaRPr lang="et-EE" sz="24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 smtClean="0">
                <a:latin typeface="Arial" charset="0"/>
              </a:rPr>
              <a:t>digiallkiri </a:t>
            </a:r>
            <a:r>
              <a:rPr lang="et-EE" sz="2400" dirty="0">
                <a:latin typeface="Arial" charset="0"/>
              </a:rPr>
              <a:t>ja ajatempel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steganograafiline vesimärk (lisatakse originaali loomisel)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steganograafiline sõrmejälg (tekib kopeerimisel)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400" dirty="0">
                <a:latin typeface="Arial" charset="0"/>
              </a:rPr>
              <a:t>füüsilised (nähtavad või vähemärgatavad turvakiled, -niidid, -pitserid, värvust muutvad märgised jms</a:t>
            </a:r>
            <a:r>
              <a:rPr lang="et-EE" b="1" dirty="0">
                <a:latin typeface="Arial" charset="0"/>
              </a:rPr>
              <a:t>)</a:t>
            </a:r>
            <a:endParaRPr lang="en-GB" b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51520" y="3140968"/>
            <a:ext cx="85918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Käideldavus on tavaliselt andmete olulisim omadus ehk küberturbe olulisim komponent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halvim mis andmetega võib juhtuda, on see et ta pole (volitatud subjektidele) kättesaadav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38600"/>
            <a:ext cx="7848600" cy="48768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848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Objekti (infovara) turvalisust kahjustanud turvaintsidendi järel tuleb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taastada objekti normaalne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talitlus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-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kiiremini ja seda suuremas ulatuses, mida olulisem on objekt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755576" y="3573016"/>
            <a:ext cx="8208912" cy="284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Taastavad turvameetmed jagunevad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arundamine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(backuping)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nnistamine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(renovation)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(replacing)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Varundamine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0550" name="Text Box 6"/>
          <p:cNvSpPr txBox="1">
            <a:spLocks noChangeArrowheads="1"/>
          </p:cNvSpPr>
          <p:nvPr/>
        </p:nvSpPr>
        <p:spPr bwMode="auto">
          <a:xfrm>
            <a:off x="971600" y="1600200"/>
            <a:ext cx="8020000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Varundamine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(backuping)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taaste peamine ja tähtsaim eeldus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1115616" y="2996952"/>
            <a:ext cx="7346776" cy="4650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Näiteid: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üksteist replikeerivad serverid (paralleelselt töös hoitav arvutisüsteem)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RAID-kettasüsteem </a:t>
            </a: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andmete regulaarne (tavaliselt mitte harvemini kui kord nädalas) varukopeerimine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Ennistamine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1574" name="Text Box 6"/>
          <p:cNvSpPr txBox="1">
            <a:spLocks noChangeArrowheads="1"/>
          </p:cNvSpPr>
          <p:nvPr/>
        </p:nvSpPr>
        <p:spPr bwMode="auto">
          <a:xfrm>
            <a:off x="899592" y="1143000"/>
            <a:ext cx="7939608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Ennistamine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(renovation)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rikete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tõrgete ja defektide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kõrvaldamine tark- või riistvarast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1043608" y="2348880"/>
            <a:ext cx="810039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aparatuuri remont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tarkvara parandamine ja modifitseerimine, sh versioonihalduse meetmeid rakendades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operatsioonide tagasivõtt rakendusprogrammides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taristu remont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kurivara kõrvaldamine </a:t>
            </a:r>
            <a:r>
              <a:rPr lang="et-EE" sz="2600" dirty="0">
                <a:latin typeface="Arial" charset="0"/>
              </a:rPr>
              <a:t>viirusetõrjeprogrammiga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andmeedastuse bitivigade automaatne kõrvaldamine veaparanduskoodiga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Asendamine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2598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698477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Need seadmed (riistvara), mida ei ole võimalik ennistada (parandada), tuleb asendada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(replacing)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899592" y="2924944"/>
            <a:ext cx="7566992" cy="369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Näiteid: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aegsasti sõlmitud kiirtarne- või </a:t>
            </a:r>
            <a:r>
              <a:rPr lang="et-EE" sz="2800" dirty="0" smtClean="0">
                <a:latin typeface="Arial" charset="0"/>
              </a:rPr>
              <a:t>üürilepingud (vastavalt äripoole poolt määratud käideldavudstasemele)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asendusplaanid töötajate võimalike ootamatute ajutiste väljalangemiste või alalise lahkumise puhuks</a:t>
            </a: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676400"/>
            <a:ext cx="8460432" cy="4800600"/>
          </a:xfrm>
        </p:spPr>
        <p:txBody>
          <a:bodyPr>
            <a:normAutofit/>
          </a:bodyPr>
          <a:lstStyle/>
          <a:p>
            <a:pPr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Saksa etalonturbe metoodika BSI (ja Eesti avaliku sektori standard ISKE) kohaselt: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üldkomponendid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taristu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IT süsteemid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võrgud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rakendused</a:t>
            </a:r>
          </a:p>
        </p:txBody>
      </p:sp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varade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järgi,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700808"/>
            <a:ext cx="7848600" cy="4800600"/>
          </a:xfrm>
        </p:spPr>
        <p:txBody>
          <a:bodyPr/>
          <a:lstStyle/>
          <a:p>
            <a:pPr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ISO infoturvet puudutav standardipere 27000: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füüsiline keskkond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personal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haldus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riistvara ja tarkvara</a:t>
            </a:r>
          </a:p>
          <a:p>
            <a:pPr marL="277813" indent="-277813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side</a:t>
            </a:r>
          </a:p>
        </p:txBody>
      </p:sp>
      <p:sp>
        <p:nvSpPr>
          <p:cNvPr id="62464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varade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järgi,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685800" y="404664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teostusviisi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683568" y="1628800"/>
            <a:ext cx="8460432" cy="402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Jagatakse tüüpselt kolmeks: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organisatsioonilised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halduslikud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(organisational safeguards)</a:t>
            </a:r>
            <a:endParaRPr lang="et-EE" sz="28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 </a:t>
            </a:r>
            <a:r>
              <a:rPr lang="et-EE" sz="2800" i="1" dirty="0" smtClean="0">
                <a:latin typeface="Arial" charset="0"/>
              </a:rPr>
              <a:t>(physical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(IT-related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1259632" y="5229200"/>
            <a:ext cx="7416824" cy="138499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Olulisimad on organisatsioonilised meetmed, ilma milleta ei toimi reeglina ei füüsilised ega ka infotehnilised meetmed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96200" y="5105400"/>
            <a:ext cx="8534400" cy="4648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n-US" sz="2400" smtClean="0">
                <a:latin typeface="Arial" charset="0"/>
              </a:rPr>
              <a:t> </a:t>
            </a:r>
          </a:p>
        </p:txBody>
      </p:sp>
      <p:sp>
        <p:nvSpPr>
          <p:cNvPr id="626692" name="Rectangle 4"/>
          <p:cNvSpPr>
            <a:spLocks noChangeArrowheads="1"/>
          </p:cNvSpPr>
          <p:nvPr/>
        </p:nvSpPr>
        <p:spPr bwMode="auto">
          <a:xfrm>
            <a:off x="395536" y="90872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ametlik definitsioon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539552" y="2420888"/>
            <a:ext cx="75438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Organisatsioonilised turvameetmed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sisaldavad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töökorralduse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turbesüsteemide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kavandamise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halduse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ja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turvaintsidentide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käsitluse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tegevused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ning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toimingud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683568" y="4525054"/>
            <a:ext cx="8136904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dirty="0" err="1">
                <a:latin typeface="Arial" charset="0"/>
              </a:rPr>
              <a:t>Organisatsioonilis</a:t>
            </a:r>
            <a:r>
              <a:rPr lang="et-EE" sz="2800" dirty="0">
                <a:latin typeface="Arial" charset="0"/>
              </a:rPr>
              <a:t>i meetmeid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tuleb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rakendada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alati enne füüsilisi ja infotehnilisi meetmeid</a:t>
            </a:r>
            <a:r>
              <a:rPr lang="et-EE" sz="2800" dirty="0" smtClean="0">
                <a:latin typeface="Arial" charset="0"/>
              </a:rPr>
              <a:t> -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alates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turvapoliitika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sõnastamisest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riskianalüüsist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tur</a:t>
            </a:r>
            <a:r>
              <a:rPr lang="et-EE" sz="2800" dirty="0" smtClean="0">
                <a:latin typeface="Arial" charset="0"/>
              </a:rPr>
              <a:t>va</a:t>
            </a:r>
            <a:r>
              <a:rPr lang="en-US" sz="2800" dirty="0" err="1" smtClean="0">
                <a:latin typeface="Arial" charset="0"/>
              </a:rPr>
              <a:t>plaani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koostamisest</a:t>
            </a:r>
            <a:endParaRPr lang="en-US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n-US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96200" y="5105400"/>
            <a:ext cx="8534400" cy="4648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n-US" sz="2400" smtClean="0">
                <a:latin typeface="Arial" charset="0"/>
              </a:rPr>
              <a:t> 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Organisatsioonilised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“vaba” käsitlus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971600" y="1916832"/>
            <a:ext cx="5943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Hõlmavad neli asja</a:t>
            </a:r>
            <a:r>
              <a:rPr lang="sv-SE" sz="2800" dirty="0" smtClean="0">
                <a:latin typeface="Arial" charset="0"/>
              </a:rPr>
              <a:t>:</a:t>
            </a:r>
            <a:endParaRPr lang="sv-SE" sz="2800" dirty="0">
              <a:latin typeface="Arial" charset="0"/>
            </a:endParaRP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mida peab tegema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kes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mida ei tohi teha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mis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juhtub siis, kui keegi midagi keelatut teeb</a:t>
            </a:r>
          </a:p>
          <a:p>
            <a:pPr marL="712788" indent="-357188">
              <a:spcBef>
                <a:spcPts val="18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mis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juhtub siis, kui keegi midagi vajalikku tegemata jätab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Füüsilised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899592" y="1340768"/>
            <a:ext cx="8244408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Füüsilised turvameetmed </a:t>
            </a:r>
            <a:r>
              <a:rPr lang="en-US" sz="2800" dirty="0" err="1" smtClean="0">
                <a:latin typeface="Arial" charset="0"/>
              </a:rPr>
              <a:t>hõlmavad</a:t>
            </a:r>
            <a:r>
              <a:rPr lang="et-EE" sz="2800" dirty="0" smtClean="0">
                <a:latin typeface="Arial" charset="0"/>
              </a:rPr>
              <a:t> kolme valdkonda:</a:t>
            </a:r>
            <a:r>
              <a:rPr lang="en-US" sz="2800" dirty="0" smtClean="0">
                <a:latin typeface="Arial" charset="0"/>
              </a:rPr>
              <a:t> </a:t>
            </a:r>
            <a:endParaRPr lang="et-EE" sz="2800" dirty="0">
              <a:latin typeface="Arial" charset="0"/>
            </a:endParaRP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bjekti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taristut  </a:t>
            </a:r>
            <a:r>
              <a:rPr lang="et-EE" sz="2800" dirty="0" smtClean="0">
                <a:latin typeface="Arial" charset="0"/>
              </a:rPr>
              <a:t>- </a:t>
            </a:r>
            <a:r>
              <a:rPr lang="en-US" sz="2800" dirty="0" err="1" smtClean="0">
                <a:latin typeface="Arial" charset="0"/>
              </a:rPr>
              <a:t>ehituslik</a:t>
            </a:r>
            <a:r>
              <a:rPr lang="et-EE" sz="2800" dirty="0">
                <a:latin typeface="Arial" charset="0"/>
              </a:rPr>
              <a:t>ud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piirde</a:t>
            </a:r>
            <a:r>
              <a:rPr lang="et-EE" sz="2800" dirty="0" smtClean="0">
                <a:latin typeface="Arial" charset="0"/>
              </a:rPr>
              <a:t>d. </a:t>
            </a:r>
            <a:r>
              <a:rPr lang="en-US" sz="2800" dirty="0" err="1" smtClean="0">
                <a:latin typeface="Arial" charset="0"/>
              </a:rPr>
              <a:t>kommunikatsioon</a:t>
            </a:r>
            <a:r>
              <a:rPr lang="et-EE" sz="2800" dirty="0" smtClean="0">
                <a:latin typeface="Arial" charset="0"/>
              </a:rPr>
              <a:t>id</a:t>
            </a:r>
            <a:r>
              <a:rPr lang="et-EE" sz="2800" dirty="0">
                <a:latin typeface="Arial" charset="0"/>
              </a:rPr>
              <a:t>,</a:t>
            </a:r>
            <a:r>
              <a:rPr lang="en-US" sz="2800" dirty="0" err="1" smtClean="0">
                <a:latin typeface="Arial" charset="0"/>
              </a:rPr>
              <a:t>kütte</a:t>
            </a:r>
            <a:r>
              <a:rPr lang="en-US" sz="2800" dirty="0" smtClean="0">
                <a:latin typeface="Arial" charset="0"/>
              </a:rPr>
              <a:t>-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kliimaseadmed</a:t>
            </a:r>
            <a:r>
              <a:rPr lang="et-EE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turvauks</a:t>
            </a:r>
            <a:r>
              <a:rPr lang="et-EE" sz="2800" dirty="0">
                <a:latin typeface="Arial" charset="0"/>
              </a:rPr>
              <a:t>ed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ja</a:t>
            </a:r>
            <a:r>
              <a:rPr lang="en-US" sz="2800" dirty="0">
                <a:latin typeface="Arial" charset="0"/>
              </a:rPr>
              <a:t> –</a:t>
            </a:r>
            <a:r>
              <a:rPr lang="en-US" sz="2800" dirty="0" err="1">
                <a:latin typeface="Arial" charset="0"/>
              </a:rPr>
              <a:t>aknad</a:t>
            </a:r>
            <a:r>
              <a:rPr lang="et-EE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seif</a:t>
            </a:r>
            <a:r>
              <a:rPr lang="et-EE" sz="2800" dirty="0">
                <a:latin typeface="Arial" charset="0"/>
              </a:rPr>
              <a:t>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barjäär</a:t>
            </a:r>
            <a:r>
              <a:rPr lang="et-EE" sz="2800" dirty="0" smtClean="0">
                <a:latin typeface="Arial" charset="0"/>
              </a:rPr>
              <a:t>id, </a:t>
            </a:r>
            <a:r>
              <a:rPr lang="en-US" sz="2800" dirty="0" err="1" smtClean="0">
                <a:latin typeface="Arial" charset="0"/>
              </a:rPr>
              <a:t>tõkkepu</a:t>
            </a:r>
            <a:r>
              <a:rPr lang="et-EE" sz="2800" dirty="0">
                <a:latin typeface="Arial" charset="0"/>
              </a:rPr>
              <a:t>u</a:t>
            </a:r>
            <a:r>
              <a:rPr lang="en-US" sz="2800" dirty="0">
                <a:latin typeface="Arial" charset="0"/>
              </a:rPr>
              <a:t>d, </a:t>
            </a:r>
            <a:r>
              <a:rPr lang="en-US" sz="2800" dirty="0" err="1">
                <a:latin typeface="Arial" charset="0"/>
              </a:rPr>
              <a:t>väravad</a:t>
            </a:r>
            <a:r>
              <a:rPr lang="en-US" sz="2800" dirty="0">
                <a:latin typeface="Arial" charset="0"/>
              </a:rPr>
              <a:t> </a:t>
            </a: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ehaanilisi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komponente</a:t>
            </a:r>
            <a:r>
              <a:rPr lang="et-EE" sz="2800" dirty="0" smtClean="0">
                <a:latin typeface="Arial" charset="0"/>
              </a:rPr>
              <a:t> -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lukud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sildid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viidad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pakendid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märgised</a:t>
            </a:r>
            <a:r>
              <a:rPr lang="en-US" sz="2800" dirty="0">
                <a:latin typeface="Arial" charset="0"/>
              </a:rPr>
              <a:t> </a:t>
            </a:r>
          </a:p>
          <a:p>
            <a:pPr marL="890588" indent="-531813"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pääslatöötaja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turvameh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j</a:t>
            </a:r>
            <a:r>
              <a:rPr lang="et-EE" sz="2800" dirty="0" smtClean="0">
                <a:latin typeface="Arial" charset="0"/>
              </a:rPr>
              <a:t>ms</a:t>
            </a:r>
            <a:endParaRPr lang="en-US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Terviklus on käideldavuse järgi olulisuselt teine andmete omadus </a:t>
            </a:r>
            <a:r>
              <a:rPr lang="et-EE" sz="2600" dirty="0" smtClean="0">
                <a:latin typeface="Arial" charset="0"/>
              </a:rPr>
              <a:t>(küberturbe </a:t>
            </a:r>
            <a:r>
              <a:rPr lang="et-EE" sz="2600" dirty="0">
                <a:latin typeface="Arial" charset="0"/>
              </a:rPr>
              <a:t>komponent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Andmed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äriprotsessis reeglina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selle loojaga, loomisajaga, kontekstiga jm sarnasega</a:t>
            </a:r>
            <a:r>
              <a:rPr lang="et-EE" sz="2600" dirty="0">
                <a:latin typeface="Arial" charset="0"/>
              </a:rPr>
              <a:t>; nimetatud seose rikkumisel on halvad </a:t>
            </a:r>
            <a:r>
              <a:rPr lang="et-EE" sz="2600" dirty="0" smtClean="0">
                <a:latin typeface="Arial" charset="0"/>
              </a:rPr>
              <a:t>tagajärjed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657600"/>
            <a:ext cx="8534400" cy="5029200"/>
          </a:xfrm>
        </p:spPr>
        <p:txBody>
          <a:bodyPr/>
          <a:lstStyle/>
          <a:p>
            <a:pPr algn="l" eaLnBrk="1" hangingPunct="1"/>
            <a:endParaRPr lang="en-US" sz="10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algn="l" eaLnBrk="1" hangingPunct="1"/>
            <a:endParaRPr lang="en-US" sz="1000" smtClean="0">
              <a:latin typeface="Arial" charset="0"/>
            </a:endParaRPr>
          </a:p>
        </p:txBody>
      </p:sp>
      <p:sp>
        <p:nvSpPr>
          <p:cNvPr id="6287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Infotehnilised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28742" name="Text Box 6"/>
          <p:cNvSpPr txBox="1">
            <a:spLocks noChangeArrowheads="1"/>
          </p:cNvSpPr>
          <p:nvPr/>
        </p:nvSpPr>
        <p:spPr bwMode="auto">
          <a:xfrm>
            <a:off x="827584" y="1219200"/>
            <a:ext cx="778301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turvameetmed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kasutusel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peamiselt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loogilise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eraldamise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ja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turvarikete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tuvastuse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funktsioonide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teostamiseks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827584" y="3124200"/>
            <a:ext cx="7859216" cy="369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Hõlmavad peamiselt kahte praktilist </a:t>
            </a:r>
            <a:r>
              <a:rPr lang="et-EE" sz="2800" dirty="0">
                <a:latin typeface="Arial" charset="0"/>
              </a:rPr>
              <a:t>vahendit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tarkvarapõhine pääsu reguleerimine </a:t>
            </a:r>
            <a:r>
              <a:rPr lang="et-EE" sz="2800" dirty="0">
                <a:latin typeface="Arial" charset="0"/>
              </a:rPr>
              <a:t>andmetele ja infosüsteemidesse + autentimistehnika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krüptograafia võtted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teabe teisendamine loetamatule </a:t>
            </a:r>
            <a:r>
              <a:rPr lang="et-EE" sz="2800" dirty="0" smtClean="0">
                <a:latin typeface="Arial" charset="0"/>
              </a:rPr>
              <a:t>kujule konfidentsiaalsuse ja/või tervikluse kaitseks</a:t>
            </a:r>
            <a:endParaRPr lang="en-US" sz="2800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78676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800" dirty="0">
                <a:latin typeface="Arial" charset="0"/>
              </a:rPr>
              <a:t>Oli ajalooliselt andmeturbe olulisim </a:t>
            </a:r>
            <a:r>
              <a:rPr lang="et-EE" sz="2800" dirty="0" smtClean="0">
                <a:latin typeface="Arial" charset="0"/>
              </a:rPr>
              <a:t>komponent, kuid</a:t>
            </a:r>
            <a:r>
              <a:rPr lang="et-EE" sz="2800" dirty="0">
                <a:latin typeface="Arial" charset="0"/>
              </a:rPr>
              <a:t> k</a:t>
            </a:r>
            <a:r>
              <a:rPr lang="et-EE" sz="2800" dirty="0" smtClean="0">
                <a:latin typeface="Arial" charset="0"/>
              </a:rPr>
              <a:t>aasajal </a:t>
            </a:r>
            <a:r>
              <a:rPr lang="et-EE" sz="2800" dirty="0">
                <a:latin typeface="Arial" charset="0"/>
              </a:rPr>
              <a:t>on ta vaid üks kolmest olulisest </a:t>
            </a:r>
            <a:r>
              <a:rPr lang="et-EE" sz="2800" dirty="0" smtClean="0">
                <a:latin typeface="Arial" charset="0"/>
              </a:rPr>
              <a:t>komponendist</a:t>
            </a:r>
            <a:endParaRPr lang="et-EE" sz="28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dirty="0" smtClean="0">
                <a:latin typeface="Arial" charset="0"/>
                <a:cs typeface="Times New Roman" charset="0"/>
              </a:rPr>
              <a:t>Mitte </a:t>
            </a:r>
            <a:r>
              <a:rPr lang="et-EE" sz="2800" dirty="0">
                <a:latin typeface="Arial" charset="0"/>
                <a:cs typeface="Times New Roman" charset="0"/>
              </a:rPr>
              <a:t>ü</a:t>
            </a:r>
            <a:r>
              <a:rPr lang="et-EE" sz="2800" dirty="0">
                <a:latin typeface="Arial" charset="0"/>
              </a:rPr>
              <a:t>hegi</a:t>
            </a:r>
            <a:r>
              <a:rPr lang="et-EE" sz="2800" dirty="0">
                <a:latin typeface="Arial" charset="0"/>
                <a:cs typeface="Times New Roman" charset="0"/>
              </a:rPr>
              <a:t> </a:t>
            </a:r>
            <a:r>
              <a:rPr lang="et-EE" sz="2800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dirty="0" smtClean="0">
                <a:latin typeface="Arial" charset="0"/>
              </a:rPr>
              <a:t>tme ega turvameetmete komplekti </a:t>
            </a:r>
            <a:r>
              <a:rPr lang="et-EE" sz="2800" dirty="0">
                <a:latin typeface="Arial" charset="0"/>
              </a:rPr>
              <a:t>rakendamine</a:t>
            </a:r>
            <a:r>
              <a:rPr lang="et-EE" sz="2800" dirty="0">
                <a:latin typeface="Arial" charset="0"/>
                <a:cs typeface="Times New Roman" charset="0"/>
              </a:rPr>
              <a:t> ei loo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kunagi</a:t>
            </a:r>
            <a:r>
              <a:rPr lang="et-EE" sz="2800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vähendavad turvariski</a:t>
            </a:r>
            <a:r>
              <a:rPr lang="et-EE" sz="2800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turvameetmete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oodatav summmaarne (majanduslik) kahju</a:t>
            </a:r>
            <a:r>
              <a:rPr lang="et-EE" sz="26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1992</Words>
  <Application>Microsoft Office PowerPoint</Application>
  <PresentationFormat>On-screen Show (4:3)</PresentationFormat>
  <Paragraphs>327</Paragraphs>
  <Slides>50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Nõrkused. Turvameetmed </vt:lpstr>
      <vt:lpstr>Küberturbe lähtekoht</vt:lpstr>
      <vt:lpstr>Küberturbe komponendid </vt:lpstr>
      <vt:lpstr>Käideldavus </vt:lpstr>
      <vt:lpstr>Terviklus </vt:lpstr>
      <vt:lpstr>Konfidentsiaalsus </vt:lpstr>
      <vt:lpstr>Turbe kahjustumise standardmudel </vt:lpstr>
      <vt:lpstr>Turvalisus ja (aktsepteeritav) jääkrisk</vt:lpstr>
      <vt:lpstr>Slide 9</vt:lpstr>
      <vt:lpstr>Slide 10</vt:lpstr>
      <vt:lpstr>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32</cp:revision>
  <dcterms:created xsi:type="dcterms:W3CDTF">2016-08-30T18:22:58Z</dcterms:created>
  <dcterms:modified xsi:type="dcterms:W3CDTF">2018-02-22T13:01:22Z</dcterms:modified>
</cp:coreProperties>
</file>