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96053-E983-4026-A790-3205C9432DAD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0934E-765B-4676-8B35-D2F1E7E2C1F5}" type="slidenum">
              <a:rPr lang="en-GB" smtClean="0"/>
              <a:pPr/>
              <a:t>52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BCEA6-1BD0-4CEF-B04C-87803CFC2F9D}" type="slidenum">
              <a:rPr lang="en-GB" smtClean="0"/>
              <a:pPr/>
              <a:t>53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78B77-9505-4592-ACD5-72B99E9FCC26}" type="slidenum">
              <a:rPr lang="en-GB" smtClean="0"/>
              <a:pPr/>
              <a:t>54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90E50-3C75-4981-9DB7-3D08714CDD25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24E81-A677-4157-B343-1957EAF6EB7D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A6A8C-FD74-4B37-A99D-117E728D8033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4B784-31B3-4178-B474-FD3D25723B94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1AFE3-B11E-4B5F-A872-664E3F5DFF92}" type="slidenum">
              <a:rPr lang="en-GB" smtClean="0"/>
              <a:pPr/>
              <a:t>48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DADB3-C8AE-4699-8E6B-CEFF18B15963}" type="slidenum">
              <a:rPr lang="en-GB" smtClean="0"/>
              <a:pPr/>
              <a:t>49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07020-1B75-4250-BEFF-0C44E8EB2858}" type="slidenum">
              <a:rPr lang="en-GB" smtClean="0"/>
              <a:pPr/>
              <a:t>50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40491-08AD-491F-8954-2C113B38DFAF}" type="slidenum">
              <a:rPr lang="en-GB" smtClean="0"/>
              <a:pPr/>
              <a:t>51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28.02.2018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Erinevad riskihaldusmetoodikad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</a:t>
            </a:r>
            <a:r>
              <a:rPr lang="et-EE" sz="2600" b="1" i="1" dirty="0" smtClean="0">
                <a:solidFill>
                  <a:srgbClr val="0070C0"/>
                </a:solidFill>
              </a:rPr>
              <a:t>5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29. </a:t>
            </a:r>
            <a:r>
              <a:rPr lang="et-EE" sz="2600" i="1" dirty="0" smtClean="0">
                <a:solidFill>
                  <a:schemeClr val="tx1"/>
                </a:solidFill>
              </a:rPr>
              <a:t>veebruar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858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971600" y="1844824"/>
            <a:ext cx="81724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otstarbe järgi </a:t>
            </a:r>
            <a:r>
              <a:rPr lang="et-EE" sz="2800" dirty="0">
                <a:latin typeface="Arial" charset="0"/>
              </a:rPr>
              <a:t>(tõkestab ohu, peletab ründe, korvab defekti jne.)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meetmega mõjutatav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turvakomponendi järgi </a:t>
            </a:r>
            <a:r>
              <a:rPr lang="et-EE" sz="2800" dirty="0">
                <a:latin typeface="Arial" charset="0"/>
              </a:rPr>
              <a:t>(käideldavus, terviklus, konfidentsiaalsus)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varade tüübi järgi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teostusviisi järgi </a:t>
            </a:r>
            <a:r>
              <a:rPr lang="et-EE" sz="2800" dirty="0">
                <a:latin typeface="Arial" charset="0"/>
              </a:rPr>
              <a:t>(protseduur, tehniline seade, programm, ehitustarind jne) järgi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meetmega saadava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turbe tugevuse järgi</a:t>
            </a:r>
          </a:p>
          <a:p>
            <a:pPr marL="277813" indent="-277813">
              <a:spcBef>
                <a:spcPts val="1200"/>
              </a:spcBef>
            </a:pPr>
            <a:endParaRPr lang="en-GB" dirty="0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899592" y="1219200"/>
            <a:ext cx="786340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latin typeface="Arial" charset="0"/>
              </a:rPr>
              <a:t>Turvameetmeid saab </a:t>
            </a:r>
            <a:r>
              <a:rPr lang="et-EE" sz="2800" b="1" dirty="0" smtClean="0">
                <a:latin typeface="Arial" charset="0"/>
              </a:rPr>
              <a:t>liigitada viiel moel:</a:t>
            </a:r>
            <a:endParaRPr lang="en-GB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362200"/>
            <a:ext cx="7696200" cy="5257800"/>
          </a:xfrm>
        </p:spPr>
        <p:txBody>
          <a:bodyPr/>
          <a:lstStyle/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eaLnBrk="1" hangingPunct="1"/>
            <a:endParaRPr lang="et-EE" sz="28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314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otstarve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55576" y="1196752"/>
            <a:ext cx="8208912" cy="596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Otstarbe järgi jagatakse </a:t>
            </a:r>
            <a:r>
              <a:rPr lang="et-EE" sz="2800" dirty="0" smtClean="0">
                <a:latin typeface="Arial" charset="0"/>
              </a:rPr>
              <a:t>turvameetmed kolmeks: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profülaktilised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meetmed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preventive safeguards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turvarikete tuvastusmeetmed </a:t>
            </a:r>
            <a:r>
              <a:rPr lang="et-EE" sz="2800" dirty="0" smtClean="0">
                <a:latin typeface="Arial" charset="0"/>
              </a:rPr>
              <a:t>ehk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avastusmeetmed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identifying safeguards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rikke-eelse oleku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taastemeetmed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reconstructive safeguards</a:t>
            </a:r>
            <a:r>
              <a:rPr lang="et-EE" sz="2800" dirty="0" smtClean="0">
                <a:latin typeface="Arial" charset="0"/>
              </a:rPr>
              <a:t>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28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sv-SE" sz="2800" dirty="0" smtClean="0">
                <a:latin typeface="Arial" charset="0"/>
              </a:rPr>
              <a:t>Mitmed</a:t>
            </a:r>
            <a:r>
              <a:rPr lang="et-EE" sz="2800" dirty="0" smtClean="0">
                <a:latin typeface="Arial" charset="0"/>
              </a:rPr>
              <a:t> turvameetmed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polüfunktsionaalsed</a:t>
            </a:r>
            <a:r>
              <a:rPr lang="sv-SE" sz="2800" dirty="0" smtClean="0">
                <a:latin typeface="Arial" charset="0"/>
              </a:rPr>
              <a:t>, st täidavad mitut otstarvet</a:t>
            </a:r>
            <a:r>
              <a:rPr lang="et-EE" sz="2800" dirty="0" smtClean="0">
                <a:latin typeface="Arial" charset="0"/>
              </a:rPr>
              <a:t> (nt veaparanduskoodid)</a:t>
            </a:r>
            <a:endParaRPr lang="en-GB" sz="2800" dirty="0" smtClean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2800" b="1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33900"/>
            <a:ext cx="6858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  <a:p>
            <a:pPr eaLnBrk="1" hangingPunct="1"/>
            <a:endParaRPr lang="et-EE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611560" y="548680"/>
            <a:ext cx="74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Profülaktilised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539552" y="1844824"/>
            <a:ext cx="792703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Profülaktilised turvameetmed võimaldavad ennetada </a:t>
            </a:r>
            <a:r>
              <a:rPr lang="et-EE" sz="2800" dirty="0" smtClean="0">
                <a:latin typeface="Arial" charset="0"/>
              </a:rPr>
              <a:t>turvarikkeid, täpsemalt: </a:t>
            </a:r>
            <a:endParaRPr lang="et-EE" sz="2800" dirty="0">
              <a:latin typeface="Arial" charset="0"/>
            </a:endParaRP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sulgeda turvaauke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ära hoida ründeid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vähendada ohtude realiseerumise tõenäosust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kahandada turvarikete toimet infovaradele 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hõlbustada objekti taastet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33900"/>
            <a:ext cx="6858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  <a:p>
            <a:pPr eaLnBrk="1" hangingPunct="1"/>
            <a:endParaRPr lang="et-EE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683568" y="764704"/>
            <a:ext cx="741459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Profülaktilised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827584" y="2276872"/>
            <a:ext cx="8066856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Profülaktilised turvameetmed jagunevad kolmeks:</a:t>
            </a:r>
            <a:endParaRPr lang="et-EE" sz="2600" dirty="0"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tugevdusmeetmed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reinforcable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peletusmeetmed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scaring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eraldusmeetmed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separative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4267200"/>
            <a:ext cx="6477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r>
              <a:rPr lang="et-EE" sz="2800" dirty="0" smtClean="0">
                <a:latin typeface="Arial" charset="0"/>
              </a:rPr>
              <a:t> </a:t>
            </a:r>
          </a:p>
        </p:txBody>
      </p:sp>
      <p:sp>
        <p:nvSpPr>
          <p:cNvPr id="605188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683568" y="1196752"/>
            <a:ext cx="83058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Tugevdusmeetmed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reinforcable safeguards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abinõud kaitstava objekti kõige levinumate, peamiselt stiihilistel ohtudel toimimist võimaldavate turvaaukude sulgemiseks või kahandamiseks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55576" y="3886200"/>
            <a:ext cx="7702624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Jagunevad tavaliselt neljaks:</a:t>
            </a:r>
            <a:endParaRPr lang="et-EE" sz="2800" dirty="0">
              <a:latin typeface="Arial" charset="0"/>
            </a:endParaRP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kord</a:t>
            </a:r>
            <a:r>
              <a:rPr lang="et-EE" sz="2800" dirty="0">
                <a:latin typeface="Arial" charset="0"/>
              </a:rPr>
              <a:t> (süstemaatilisus)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turvateadlikkus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töötingimused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ennetav kontroll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057400" y="4686300"/>
            <a:ext cx="7848600" cy="4343400"/>
          </a:xfrm>
        </p:spPr>
        <p:txBody>
          <a:bodyPr/>
          <a:lstStyle/>
          <a:p>
            <a:pPr algn="l" eaLnBrk="1" hangingPunct="1"/>
            <a:endParaRPr lang="et-EE" sz="1000" i="1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smtClean="0">
              <a:latin typeface="Arial" charset="0"/>
            </a:endParaRPr>
          </a:p>
          <a:p>
            <a:pPr eaLnBrk="1" hangingPunct="1"/>
            <a:endParaRPr lang="et-EE" smtClean="0">
              <a:latin typeface="Arial" charset="0"/>
            </a:endParaRPr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6858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Peletusmeetmed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899592" y="838200"/>
            <a:ext cx="8015808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Peletusmeetmed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scaring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safeguards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kahandavad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rünnete üritamise tõenäosust. </a:t>
            </a:r>
            <a:r>
              <a:rPr lang="et-EE" sz="2800" dirty="0">
                <a:latin typeface="Arial" charset="0"/>
              </a:rPr>
              <a:t>Peletav toime on reeglina turvameetmete kasulik lisaomadus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ainuüksi teadmine turvameetmete </a:t>
            </a:r>
            <a:r>
              <a:rPr lang="et-EE" sz="2800" dirty="0" smtClean="0">
                <a:latin typeface="Arial" charset="0"/>
              </a:rPr>
              <a:t>olemasolust vähendab tihti  </a:t>
            </a:r>
            <a:r>
              <a:rPr lang="et-EE" sz="2800" dirty="0">
                <a:latin typeface="Arial" charset="0"/>
              </a:rPr>
              <a:t>ründeindu, eriti kui oodatav saak ei korva ründaja riski</a:t>
            </a:r>
            <a:endParaRPr lang="en-GB" dirty="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187624" y="3717032"/>
            <a:ext cx="7731968" cy="314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kehtestatud sanktsioonid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hoiatav märgistus dokumentidel, andmekandjatel, kuvadel, ruumide ustel jne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nähtavad turvavahendid – valvur, telekaamera, territooriumi valgustatus, turvauksed, kaartlukud</a:t>
            </a: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Eraldusmeetmed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827584" y="1124744"/>
            <a:ext cx="8136904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Eraldusmeetmete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tõkestusmeetmete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separative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safeguards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korral eraldatakse eri turbetaset ja/või pääse vajavad süsteemid üksteisest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39552" y="3356992"/>
            <a:ext cx="76962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>
              <a:spcBef>
                <a:spcPts val="12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Eraldusmeetmeid saab realiseerida kolmel erineval viisil: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ruumiline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spatial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temporal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loogiline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logical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>
              <a:spcBef>
                <a:spcPct val="50000"/>
              </a:spcBef>
            </a:pPr>
            <a:endParaRPr lang="en-GB" sz="2800" b="1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2514600"/>
            <a:ext cx="7848600" cy="4343400"/>
          </a:xfrm>
        </p:spPr>
        <p:txBody>
          <a:bodyPr/>
          <a:lstStyle/>
          <a:p>
            <a:pPr marL="914400" lvl="2" indent="0" eaLnBrk="1" hangingPunct="1"/>
            <a:endParaRPr lang="et-EE" sz="280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b="1" smtClean="0">
              <a:latin typeface="Arial" charset="0"/>
            </a:endParaRP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Ruumiline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899592" y="1196752"/>
            <a:ext cx="7634808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erineva </a:t>
            </a:r>
            <a:r>
              <a:rPr lang="et-EE" sz="2800" dirty="0">
                <a:latin typeface="Arial" charset="0"/>
              </a:rPr>
              <a:t>salastusastmega andmete töötlus mitmel eraldi arvutil</a:t>
            </a:r>
            <a:r>
              <a:rPr lang="et-EE" sz="2800" dirty="0">
                <a:cs typeface="Times New Roman" pitchFamily="18" charset="0"/>
              </a:rPr>
              <a:t> </a:t>
            </a:r>
            <a:endParaRPr lang="et-EE" sz="2800" dirty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ühel andmekandjal ainult võrdse salastusastmega või samadele kasutajatele määratud andmed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salastuselt erinevate andmekandjate säilitus eri kohtades ja erinevatel tingimustel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eraldi füüsilised sideliinid erineva salastusega teabe edastuseks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Ajaline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827584" y="1484784"/>
            <a:ext cx="8020000" cy="381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arvuti </a:t>
            </a:r>
            <a:r>
              <a:rPr lang="et-EE" sz="2800" dirty="0">
                <a:latin typeface="Arial" charset="0"/>
              </a:rPr>
              <a:t>kasutamine eri aegadel eri tundlikkusega andmete töötluseks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cs typeface="Times New Roman" pitchFamily="18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erineva tarkvara kasutamine eri aegadel samas arvutis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ruumi kasutamine eri aegadel erineva tundlikkusastmega üritusteks</a:t>
            </a:r>
            <a:endParaRPr lang="en-GB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Loogiline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4407" name="Text Box 7"/>
          <p:cNvSpPr txBox="1">
            <a:spLocks noChangeArrowheads="1"/>
          </p:cNvSpPr>
          <p:nvPr/>
        </p:nvSpPr>
        <p:spPr bwMode="auto">
          <a:xfrm>
            <a:off x="971600" y="1143000"/>
            <a:ext cx="77914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Loogiline isoleerimine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infovarade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jaotamine (nt andmete tükeldamine) piisavalt väikesteks elementideks, mida saab eraldi või rühmitatult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töödelda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395536" y="3356992"/>
            <a:ext cx="8001000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30313" lvl="2" indent="-315913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Jaguneb peamiselt kolmeks alamliigiks:</a:t>
            </a:r>
            <a:endParaRPr lang="et-EE" sz="2800" dirty="0">
              <a:latin typeface="Arial" charset="0"/>
            </a:endParaRP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pääsu reguleerimine </a:t>
            </a:r>
            <a:r>
              <a:rPr lang="et-EE" sz="2800" dirty="0">
                <a:latin typeface="Arial" charset="0"/>
              </a:rPr>
              <a:t>(nt paroolkaitse, kaartlukk)</a:t>
            </a: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teenusevahendus</a:t>
            </a:r>
            <a:r>
              <a:rPr lang="et-EE" sz="2800" dirty="0">
                <a:latin typeface="Arial" charset="0"/>
              </a:rPr>
              <a:t> (nt tulemüür, andmebaasi päringuprotsessor)</a:t>
            </a: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salastamine</a:t>
            </a:r>
            <a:r>
              <a:rPr lang="et-EE" sz="2800" dirty="0">
                <a:latin typeface="Arial" charset="0"/>
              </a:rPr>
              <a:t> (krüpteerimine, peitmine,hävitamine) </a:t>
            </a: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b="1" dirty="0" smtClean="0">
                <a:solidFill>
                  <a:srgbClr val="C00000"/>
                </a:solidFill>
              </a:rPr>
              <a:t>Info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>turbe </a:t>
            </a:r>
            <a:r>
              <a:rPr lang="et-EE" b="1" dirty="0" smtClean="0">
                <a:solidFill>
                  <a:srgbClr val="C00000"/>
                </a:solidFill>
              </a:rPr>
              <a:t>komponendid</a:t>
            </a:r>
            <a:r>
              <a:rPr lang="et-EE" b="1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FF9933"/>
                </a:solidFill>
                <a:cs typeface="Times New Roman" charset="0"/>
              </a:rPr>
            </a:br>
            <a:endParaRPr lang="en-GB" b="1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2936188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Info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information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 security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andme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turve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 security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tavaliselt vaadeldav kolme järgmise omaduse kombinatsioonina: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käideldavus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terviklus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konfidentsiaalsus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4011067"/>
            <a:ext cx="8686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2600" dirty="0">
                <a:latin typeface="Arial" charset="0"/>
                <a:cs typeface="Arial" charset="0"/>
              </a:rPr>
              <a:t>Need kolm omadust peavad olema tagatud suvalise </a:t>
            </a:r>
            <a:r>
              <a:rPr lang="et-EE" sz="2600" dirty="0">
                <a:latin typeface="Arial" charset="0"/>
              </a:rPr>
              <a:t>andme</a:t>
            </a:r>
            <a:r>
              <a:rPr lang="et-EE" sz="2600" dirty="0">
                <a:latin typeface="Arial" charset="0"/>
                <a:cs typeface="Arial" charset="0"/>
              </a:rPr>
              <a:t>kogumi — nii paber- kui ka digitaalkujul oleva — </a:t>
            </a:r>
            <a:r>
              <a:rPr lang="et-EE" sz="2600" dirty="0" smtClean="0">
                <a:latin typeface="Arial" charset="0"/>
                <a:cs typeface="Arial" charset="0"/>
              </a:rPr>
              <a:t>korral</a:t>
            </a:r>
          </a:p>
          <a:p>
            <a:pPr>
              <a:spcBef>
                <a:spcPts val="600"/>
              </a:spcBef>
            </a:pPr>
            <a:r>
              <a:rPr lang="et-EE" sz="2600" dirty="0" smtClean="0">
                <a:latin typeface="Arial" charset="0"/>
                <a:cs typeface="Arial" charset="0"/>
              </a:rPr>
              <a:t>NB! </a:t>
            </a:r>
            <a:r>
              <a:rPr lang="et-EE" sz="2600" dirty="0" smtClean="0">
                <a:latin typeface="Arial" charset="0"/>
              </a:rPr>
              <a:t>Andmete (teabe) turvalisus </a:t>
            </a:r>
            <a:r>
              <a:rPr lang="et-EE" sz="2600" b="1" dirty="0" smtClean="0">
                <a:latin typeface="Arial" charset="0"/>
              </a:rPr>
              <a:t>ei ole pelgalt selle salastatus</a:t>
            </a:r>
            <a:r>
              <a:rPr lang="et-EE" sz="2600" dirty="0" smtClean="0">
                <a:latin typeface="Arial" charset="0"/>
              </a:rPr>
              <a:t> (konfidentsiaalsus) nagu ekslikult arvatakse (see oli nii ajaloolises plaanis)</a:t>
            </a:r>
            <a:endParaRPr lang="en-GB" sz="2600" dirty="0" smtClean="0">
              <a:latin typeface="Times New Roman" charset="0"/>
            </a:endParaRPr>
          </a:p>
          <a:p>
            <a:endParaRPr lang="et-EE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6858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Tuvastavad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609600" y="762000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Turvakahju </a:t>
            </a:r>
            <a:r>
              <a:rPr lang="et-EE" sz="2600" dirty="0">
                <a:latin typeface="Arial" charset="0"/>
              </a:rPr>
              <a:t>minimeerimise seisukohalt </a:t>
            </a:r>
            <a:r>
              <a:rPr lang="et-EE" sz="2600" dirty="0" smtClean="0">
                <a:latin typeface="Arial" charset="0"/>
              </a:rPr>
              <a:t>saab eesmärgid jagada järmisse pingeritta: 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vältimine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kohene tuvastamine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kohene registreerimine ja hilisem tuvastamine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tõestamine hiljem</a:t>
            </a:r>
          </a:p>
          <a:p>
            <a:pPr marL="277813" indent="-277813">
              <a:spcBef>
                <a:spcPct val="50000"/>
              </a:spcBef>
            </a:pPr>
            <a:endParaRPr lang="en-GB" sz="2800" b="1" dirty="0"/>
          </a:p>
        </p:txBody>
      </p:sp>
      <p:sp>
        <p:nvSpPr>
          <p:cNvPr id="45060" name="Text Box 7"/>
          <p:cNvSpPr txBox="1">
            <a:spLocks noChangeArrowheads="1"/>
          </p:cNvSpPr>
          <p:nvPr/>
        </p:nvSpPr>
        <p:spPr bwMode="auto">
          <a:xfrm>
            <a:off x="755576" y="4352699"/>
            <a:ext cx="8388424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Siit lähtuvalt saab tuvastavad </a:t>
            </a:r>
            <a:r>
              <a:rPr lang="et-EE" sz="2800" dirty="0">
                <a:latin typeface="Arial" charset="0"/>
              </a:rPr>
              <a:t>turvameetmed </a:t>
            </a:r>
            <a:r>
              <a:rPr lang="et-EE" sz="2800" dirty="0" smtClean="0">
                <a:latin typeface="Arial" charset="0"/>
              </a:rPr>
              <a:t>jagada kolmeks tasemeks:</a:t>
            </a:r>
            <a:endParaRPr lang="et-EE" sz="2800" dirty="0"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peratiivtuvastus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operative 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järeltuvastus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post-identification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õendtuvastus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evidence-based 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n-GB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7848600" cy="48768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400" dirty="0" smtClean="0">
              <a:latin typeface="Arial" charset="0"/>
            </a:endParaRPr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Taastavad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848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Objekti (infovara) turvalisust kahjustanud turvaintsidendi järel tuleb </a:t>
            </a:r>
            <a:r>
              <a:rPr lang="et-EE" sz="2800" dirty="0">
                <a:solidFill>
                  <a:srgbClr val="0070C0"/>
                </a:solidFill>
                <a:latin typeface="Arial" charset="0"/>
              </a:rPr>
              <a:t>taastada objekti normaalne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talitlus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-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seda kiiremini ja seda suuremas ulatuses, mida olulisem on objekt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755576" y="3573016"/>
            <a:ext cx="8208912" cy="284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8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Taastavad turvameetmed jagunevad kolmeks: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arundamine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(backuping)</a:t>
            </a:r>
            <a:endParaRPr lang="et-EE" sz="2800" i="1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nnistamine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(renovation)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sendamine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(replacing)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277813" indent="-277813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685800" y="404664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 teostusviisi järgi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83568" y="1628800"/>
            <a:ext cx="8460432" cy="40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Jagatakse tüüpselt kolmeks: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organisatsioonilised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ehk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halduslikud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(organisational safeguards)</a:t>
            </a:r>
            <a:endParaRPr lang="et-EE" sz="2800" i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 </a:t>
            </a:r>
            <a:r>
              <a:rPr lang="et-EE" sz="2800" i="1" dirty="0" smtClean="0">
                <a:latin typeface="Arial" charset="0"/>
              </a:rPr>
              <a:t>(physical safeguards)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infotehnilised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(IT-related safeguards)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1259632" y="5229200"/>
            <a:ext cx="7416824" cy="138499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dirty="0">
                <a:latin typeface="Arial" charset="0"/>
              </a:rPr>
              <a:t>Olulisimad on organisatsioonilised meetmed, ilma milleta ei toimi reeglina ei füüsilised ega ka infotehnilised meetmed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Riskihaldusmetoodika olemus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9592" y="3789040"/>
            <a:ext cx="779559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/>
            <a:endParaRPr lang="et-EE" sz="1200" dirty="0">
              <a:solidFill>
                <a:schemeClr val="folHlink"/>
              </a:solidFill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Nii käideldavuskao risk, tervikluskao risk kui ka konfidentsiaalsuskao risk tuleb viia lubatud jääkriskide piiresse</a:t>
            </a:r>
          </a:p>
          <a:p>
            <a:pPr marL="277813" indent="-277813">
              <a:buFontTx/>
              <a:buChar char="•"/>
            </a:pPr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Tavaliselt on kõikide infovarade korral need kolm riski IT spetsialistile (andmeturbespetsialistile) ette antud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755576" y="1219200"/>
            <a:ext cx="8083624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Riskihaldusmetoodika eesmärk: rakendada täpselt selline kompleks turvameetmeid, mis viiks turvariski </a:t>
            </a:r>
            <a:r>
              <a:rPr lang="et-EE" sz="2800" dirty="0">
                <a:solidFill>
                  <a:srgbClr val="0070C0"/>
                </a:solidFill>
                <a:latin typeface="Arial" charset="0"/>
              </a:rPr>
              <a:t>(ohtude kaalukus + nende realiseerimistõenäosus nõrkuste näol)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meile ettekirjutatud jääkriski piiresse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447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Riskihaldusmetoodika praktilised alternatiivid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43608" y="1412776"/>
            <a:ext cx="76962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Detailne riskianalüüs</a:t>
            </a:r>
            <a:r>
              <a:rPr lang="et-EE" sz="2600" b="1" i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et-EE" sz="2600" i="1" dirty="0" smtClean="0">
                <a:latin typeface="Arial" pitchFamily="34" charset="0"/>
              </a:rPr>
              <a:t>(detailed risk analysis).</a:t>
            </a:r>
            <a:r>
              <a:rPr lang="et-EE" sz="2600" dirty="0" smtClean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</a:rPr>
              <a:t>On ideaallahendus</a:t>
            </a:r>
          </a:p>
          <a:p>
            <a:pPr marL="377825" indent="-377825">
              <a:buFont typeface="+mj-lt"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Etalonturbe metoodika</a:t>
            </a:r>
            <a:r>
              <a:rPr lang="et-EE" sz="2600" b="1" i="1" dirty="0" smtClean="0">
                <a:solidFill>
                  <a:srgbClr val="0070C0"/>
                </a:solidFill>
                <a:latin typeface="Arial" pitchFamily="34" charset="0"/>
              </a:rPr>
              <a:t> </a:t>
            </a:r>
            <a:r>
              <a:rPr lang="et-EE" sz="2600" i="1" dirty="0" smtClean="0">
                <a:latin typeface="Arial" pitchFamily="34" charset="0"/>
              </a:rPr>
              <a:t>(baseline approach).</a:t>
            </a:r>
            <a:r>
              <a:rPr lang="et-EE" sz="2600" dirty="0" smtClean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</a:rPr>
              <a:t>On odav ja mugav lahendus paljudel praktilistel juhtudel</a:t>
            </a:r>
          </a:p>
          <a:p>
            <a:pPr marL="377825" indent="-377825">
              <a:buFont typeface="+mj-lt"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Segametoodika</a:t>
            </a:r>
            <a:r>
              <a:rPr lang="et-EE" sz="2600" i="1" dirty="0" smtClean="0">
                <a:latin typeface="Arial" pitchFamily="34" charset="0"/>
              </a:rPr>
              <a:t> (mixed approach).</a:t>
            </a:r>
            <a:r>
              <a:rPr lang="et-EE" sz="2600" dirty="0" smtClean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</a:rPr>
              <a:t>Võtab eeltoodud kahest parimad küljed, neid kombineerides</a:t>
            </a:r>
          </a:p>
          <a:p>
            <a:pPr marL="377825" indent="-377825">
              <a:buFont typeface="+mj-lt"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Mitteformaalne metoodika</a:t>
            </a:r>
            <a:r>
              <a:rPr lang="et-EE" sz="2600" i="1" dirty="0" smtClean="0">
                <a:latin typeface="Arial" pitchFamily="34" charset="0"/>
              </a:rPr>
              <a:t> (informal approach).</a:t>
            </a:r>
            <a:r>
              <a:rPr lang="et-EE" sz="2600" dirty="0" smtClean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</a:rPr>
              <a:t>On alternatiiv eeltoodud süsteemsetele (formaalsetele) lähenemistele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447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i="1" dirty="0" smtClean="0">
                <a:solidFill>
                  <a:srgbClr val="C00000"/>
                </a:solidFill>
              </a:rPr>
              <a:t>Detailne r</a:t>
            </a:r>
            <a:r>
              <a:rPr lang="et-EE" b="1" i="1" dirty="0" smtClean="0">
                <a:solidFill>
                  <a:srgbClr val="C00000"/>
                </a:solidFill>
                <a:cs typeface="Arial" charset="0"/>
              </a:rPr>
              <a:t>iskianalüüs</a:t>
            </a:r>
            <a:r>
              <a:rPr lang="et-EE" b="1" i="1" u="sng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et-EE" b="1" i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et-EE" b="1" i="1" dirty="0" smtClean="0">
                <a:solidFill>
                  <a:srgbClr val="C00000"/>
                </a:solidFill>
                <a:cs typeface="Arial" charset="0"/>
              </a:rPr>
            </a:br>
            <a:r>
              <a:rPr lang="en-GB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528" y="764704"/>
            <a:ext cx="842493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H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innatakse jääkrisk</a:t>
            </a:r>
            <a:r>
              <a:rPr lang="et-EE" sz="2600" dirty="0" smtClean="0">
                <a:latin typeface="Arial" pitchFamily="34" charset="0"/>
              </a:rPr>
              <a:t>. Selleks kasutatakse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kas kvalitatiivse</a:t>
            </a:r>
            <a:r>
              <a:rPr lang="et-EE" sz="2600" dirty="0" smtClean="0">
                <a:latin typeface="Arial" pitchFamily="34" charset="0"/>
              </a:rPr>
              <a:t>t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või kvantitatiivse</a:t>
            </a:r>
            <a:r>
              <a:rPr lang="et-EE" sz="2600" dirty="0" smtClean="0">
                <a:latin typeface="Arial" pitchFamily="34" charset="0"/>
              </a:rPr>
              <a:t>t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 riskianalüüsi metoodika</a:t>
            </a:r>
            <a:r>
              <a:rPr lang="et-EE" sz="2600" dirty="0" smtClean="0">
                <a:latin typeface="Arial" pitchFamily="34" charset="0"/>
              </a:rPr>
              <a:t>t</a:t>
            </a:r>
            <a:endParaRPr lang="en-GB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L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eitakse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valdkonnad, kus on jääkriski vaja vähendada</a:t>
            </a:r>
            <a:endParaRPr lang="et-EE" sz="2600" b="1" dirty="0">
              <a:solidFill>
                <a:srgbClr val="0070C0"/>
              </a:solidFill>
              <a:latin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t-EE" sz="1200" dirty="0">
              <a:latin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R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akendatakse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nendes valdkondades vajalikke turvameetmeid</a:t>
            </a:r>
            <a:endParaRPr lang="et-EE" sz="2600" b="1" dirty="0">
              <a:solidFill>
                <a:srgbClr val="0070C0"/>
              </a:solidFill>
              <a:latin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t-EE" sz="1200" dirty="0"/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Le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itakse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uus jääkrisk</a:t>
            </a:r>
            <a:r>
              <a:rPr lang="et-EE" sz="2600" b="1" dirty="0">
                <a:solidFill>
                  <a:srgbClr val="0070C0"/>
                </a:solidFill>
              </a:rPr>
              <a:t> ja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hinnatakse, kas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see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on piisaval tasemel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(võrrelduna varade väärtuse ja turvameetmete maksumusega)</a:t>
            </a:r>
            <a:endParaRPr lang="et-EE" sz="2600" dirty="0">
              <a:latin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t-EE" sz="1200" dirty="0"/>
          </a:p>
          <a:p>
            <a:pPr marL="514350" indent="-514350">
              <a:buFont typeface="+mj-lt"/>
              <a:buAutoNum type="arabicPeriod"/>
            </a:pP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Kogu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protseduuri korratakse, kuni saavutatakse aktsepteeritav jääkrisk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762000"/>
            <a:ext cx="6477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t-EE" sz="2600" b="1" dirty="0" smtClean="0">
                <a:latin typeface="Arial" pitchFamily="34" charset="0"/>
              </a:rPr>
              <a:t>. </a:t>
            </a:r>
            <a:endParaRPr lang="en-GB" sz="2600" dirty="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243408"/>
            <a:ext cx="78486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Kvantitatiivne ja kvalitatiivne riskianalüüs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99592" y="3068960"/>
            <a:ext cx="824440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/>
            <a:endParaRPr lang="et-EE" altLang="et-EE" sz="1200" dirty="0">
              <a:solidFill>
                <a:schemeClr val="folHlink"/>
              </a:solidFill>
              <a:latin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t-EE" altLang="et-EE" sz="2800" b="1" dirty="0" smtClean="0">
                <a:latin typeface="Arial" pitchFamily="34" charset="0"/>
              </a:rPr>
              <a:t>Kvantitatiivne riskianalüüs </a:t>
            </a:r>
            <a:r>
              <a:rPr lang="et-EE" altLang="et-EE" sz="2800" dirty="0" smtClean="0">
                <a:latin typeface="Arial" pitchFamily="34" charset="0"/>
              </a:rPr>
              <a:t>põhineb kvantitatiivsete väärtuste põhises arvutustes (tavaliselt mõõdetakse raha või rahale taandatud ühikutes)</a:t>
            </a:r>
            <a:endParaRPr lang="et-EE" altLang="et-EE" sz="2800" dirty="0">
              <a:latin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t-EE" altLang="et-EE" sz="2800" b="1" dirty="0" smtClean="0">
                <a:latin typeface="Arial" pitchFamily="34" charset="0"/>
              </a:rPr>
              <a:t>Kvalitatiivne riskianalüüs </a:t>
            </a:r>
            <a:r>
              <a:rPr lang="et-EE" altLang="et-EE" sz="2800" dirty="0" smtClean="0">
                <a:latin typeface="Arial" pitchFamily="34" charset="0"/>
              </a:rPr>
              <a:t>põhineb varem suhteväärtuste (</a:t>
            </a:r>
            <a:r>
              <a:rPr lang="et-EE" altLang="et-EE" sz="2800" i="1" dirty="0" smtClean="0">
                <a:latin typeface="Arial" pitchFamily="34" charset="0"/>
              </a:rPr>
              <a:t>relative values</a:t>
            </a:r>
            <a:r>
              <a:rPr lang="et-EE" altLang="et-EE" sz="2800" dirty="0" smtClean="0">
                <a:latin typeface="Arial" pitchFamily="34" charset="0"/>
              </a:rPr>
              <a:t>) põhistel arvutustel ja võrdlemisel</a:t>
            </a:r>
            <a:endParaRPr lang="et-EE" altLang="et-EE" sz="2800" dirty="0">
              <a:latin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99592" y="1484784"/>
            <a:ext cx="7573144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t-EE" sz="2800" b="1" dirty="0" smtClean="0">
                <a:solidFill>
                  <a:srgbClr val="0070C0"/>
                </a:solidFill>
                <a:latin typeface="Arial" pitchFamily="34" charset="0"/>
              </a:rPr>
              <a:t>Detailset riskianalüüsi saab läbi viia kahel viisil: kas </a:t>
            </a:r>
            <a:r>
              <a:rPr lang="et-EE" sz="2800" b="1" u="sng" dirty="0" smtClean="0">
                <a:solidFill>
                  <a:srgbClr val="0070C0"/>
                </a:solidFill>
                <a:latin typeface="Arial" pitchFamily="34" charset="0"/>
              </a:rPr>
              <a:t>kvantitatiivse riskianalüüsina</a:t>
            </a:r>
            <a:r>
              <a:rPr lang="et-EE" sz="2800" b="1" dirty="0" smtClean="0">
                <a:solidFill>
                  <a:srgbClr val="0070C0"/>
                </a:solidFill>
                <a:latin typeface="Arial" pitchFamily="34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pitchFamily="34" charset="0"/>
              </a:rPr>
              <a:t>quantitative risk analysis) või </a:t>
            </a:r>
            <a:r>
              <a:rPr lang="et-EE" sz="2800" b="1" u="sng" dirty="0" smtClean="0">
                <a:solidFill>
                  <a:srgbClr val="0070C0"/>
                </a:solidFill>
                <a:latin typeface="Arial" pitchFamily="34" charset="0"/>
              </a:rPr>
              <a:t>kvalitatiivse riskianalüüsina</a:t>
            </a:r>
            <a:r>
              <a:rPr lang="et-EE" sz="2800" b="1" dirty="0" smtClean="0">
                <a:solidFill>
                  <a:srgbClr val="0070C0"/>
                </a:solidFill>
                <a:latin typeface="Arial" pitchFamily="34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pitchFamily="34" charset="0"/>
              </a:rPr>
              <a:t>qualtitative risk analysis) 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Kvantitatiivne riskianalüüs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4202113"/>
            <a:ext cx="883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1200">
              <a:solidFill>
                <a:schemeClr val="folHlink"/>
              </a:solidFill>
              <a:latin typeface="Arial" pitchFamily="34" charset="0"/>
            </a:endParaRPr>
          </a:p>
          <a:p>
            <a:endParaRPr lang="et-EE" sz="2600">
              <a:latin typeface="Arial" pitchFamily="34" charset="0"/>
            </a:endParaRPr>
          </a:p>
          <a:p>
            <a:pPr>
              <a:buFontTx/>
              <a:buChar char="•"/>
            </a:pPr>
            <a:endParaRPr lang="et-EE" sz="2600" b="1">
              <a:latin typeface="Arial" pitchFamily="34" charset="0"/>
            </a:endParaRP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827584" y="1219200"/>
            <a:ext cx="7632848" cy="26924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Kvantitatiivse riskianalüüsi korral hinnatakse ohtude suhtelisi sagedusi ja rahalisi suurusi, mis on tarvilik, et need ohud kasutaksid ära teatud nõrkusi. Kõik arvutused sooritatakse tõenäosustena rahalisel (vm sellele analoogilisel) skaalal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99592" y="4149080"/>
            <a:ext cx="807524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600" dirty="0">
                <a:latin typeface="Arial" pitchFamily="34" charset="0"/>
              </a:rPr>
              <a:t>Nii varade väärtus kui ka kahju suurus hinnatakse reeglina rahaliselt</a:t>
            </a:r>
          </a:p>
          <a:p>
            <a:r>
              <a:rPr lang="et-EE" sz="1200" dirty="0">
                <a:latin typeface="Arial" pitchFamily="34" charset="0"/>
              </a:rPr>
              <a:t> </a:t>
            </a:r>
          </a:p>
          <a:p>
            <a:r>
              <a:rPr lang="et-EE" sz="2600" dirty="0">
                <a:latin typeface="Arial" pitchFamily="34" charset="0"/>
              </a:rPr>
              <a:t>Ka ainetute varade väärtusele (nt andmete terviklus) antakse rahaline hinnang</a:t>
            </a: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Kvantitatiivne riskianalüüs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4202113"/>
            <a:ext cx="883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1200">
              <a:solidFill>
                <a:schemeClr val="folHlink"/>
              </a:solidFill>
              <a:latin typeface="Arial" pitchFamily="34" charset="0"/>
            </a:endParaRPr>
          </a:p>
          <a:p>
            <a:endParaRPr lang="et-EE" sz="2600">
              <a:latin typeface="Arial" pitchFamily="34" charset="0"/>
            </a:endParaRPr>
          </a:p>
          <a:p>
            <a:pPr>
              <a:buFontTx/>
              <a:buChar char="•"/>
            </a:pPr>
            <a:endParaRPr lang="et-EE" sz="2600" b="1">
              <a:latin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1600" y="1052736"/>
            <a:ext cx="79270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/>
            <a:r>
              <a:rPr lang="et-EE" sz="2600" dirty="0" smtClean="0">
                <a:latin typeface="Arial" pitchFamily="34" charset="0"/>
              </a:rPr>
              <a:t>Eeldab järgmise viie etapi läbitegemist:</a:t>
            </a:r>
            <a:endParaRPr lang="et-EE" sz="2600" dirty="0">
              <a:latin typeface="Arial" pitchFamily="34" charset="0"/>
            </a:endParaRPr>
          </a:p>
          <a:p>
            <a:pPr marL="277813" indent="-277813"/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 smtClean="0">
                <a:latin typeface="Arial" pitchFamily="34" charset="0"/>
              </a:rPr>
              <a:t>Kõikide </a:t>
            </a:r>
            <a:r>
              <a:rPr lang="et-EE" sz="2600" dirty="0">
                <a:latin typeface="Arial" pitchFamily="34" charset="0"/>
              </a:rPr>
              <a:t>varade </a:t>
            </a:r>
            <a:r>
              <a:rPr lang="et-EE" sz="2600" dirty="0" smtClean="0">
                <a:latin typeface="Arial" pitchFamily="34" charset="0"/>
              </a:rPr>
              <a:t>detailne spetsifitseerimine</a:t>
            </a:r>
            <a:endParaRPr lang="et-EE" sz="26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K</a:t>
            </a:r>
            <a:r>
              <a:rPr lang="et-EE" sz="2600" dirty="0" smtClean="0">
                <a:latin typeface="Arial" pitchFamily="34" charset="0"/>
              </a:rPr>
              <a:t>õikide </a:t>
            </a:r>
            <a:r>
              <a:rPr lang="et-EE" sz="2600" dirty="0">
                <a:latin typeface="Arial" pitchFamily="34" charset="0"/>
              </a:rPr>
              <a:t>ohtude ja nende esinemissageduste </a:t>
            </a:r>
            <a:r>
              <a:rPr lang="et-EE" sz="2600" dirty="0" smtClean="0">
                <a:latin typeface="Arial" pitchFamily="34" charset="0"/>
              </a:rPr>
              <a:t>spetsifitseerimine</a:t>
            </a:r>
            <a:endParaRPr lang="et-EE" sz="26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K</a:t>
            </a:r>
            <a:r>
              <a:rPr lang="et-EE" sz="2600" dirty="0" smtClean="0">
                <a:latin typeface="Arial" pitchFamily="34" charset="0"/>
              </a:rPr>
              <a:t>õikide </a:t>
            </a:r>
            <a:r>
              <a:rPr lang="et-EE" sz="2600" dirty="0">
                <a:latin typeface="Arial" pitchFamily="34" charset="0"/>
              </a:rPr>
              <a:t>varade kõikide nõrkuste </a:t>
            </a:r>
            <a:r>
              <a:rPr lang="et-EE" sz="2600" dirty="0" smtClean="0">
                <a:latin typeface="Arial" pitchFamily="34" charset="0"/>
              </a:rPr>
              <a:t>hindamine koos </a:t>
            </a:r>
            <a:r>
              <a:rPr lang="et-EE" sz="2600" dirty="0">
                <a:latin typeface="Arial" pitchFamily="34" charset="0"/>
              </a:rPr>
              <a:t>ründeks vajaminevate rahaliste kulutustega</a:t>
            </a:r>
          </a:p>
          <a:p>
            <a:pPr marL="277813" indent="-277813">
              <a:buFontTx/>
              <a:buChar char="•"/>
            </a:pPr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O</a:t>
            </a:r>
            <a:r>
              <a:rPr lang="et-EE" sz="2600" dirty="0" smtClean="0">
                <a:latin typeface="Arial" pitchFamily="34" charset="0"/>
              </a:rPr>
              <a:t>htude </a:t>
            </a:r>
            <a:r>
              <a:rPr lang="et-EE" sz="2600" dirty="0">
                <a:latin typeface="Arial" pitchFamily="34" charset="0"/>
              </a:rPr>
              <a:t>ja ohustatud varade </a:t>
            </a:r>
            <a:r>
              <a:rPr lang="et-EE" sz="2600" dirty="0" smtClean="0">
                <a:latin typeface="Arial" pitchFamily="34" charset="0"/>
              </a:rPr>
              <a:t>kokkuviimine kõikide </a:t>
            </a:r>
            <a:r>
              <a:rPr lang="et-EE" sz="2600" dirty="0">
                <a:latin typeface="Arial" pitchFamily="34" charset="0"/>
              </a:rPr>
              <a:t>varade korral</a:t>
            </a:r>
          </a:p>
          <a:p>
            <a:pPr marL="277813" indent="-277813">
              <a:buFontTx/>
              <a:buChar char="•"/>
            </a:pPr>
            <a:endParaRPr lang="et-EE" sz="12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 smtClean="0">
                <a:latin typeface="Arial" pitchFamily="34" charset="0"/>
              </a:rPr>
              <a:t>Põhjalikud matemaatilised arvutused </a:t>
            </a:r>
            <a:r>
              <a:rPr lang="et-EE" sz="2600" dirty="0">
                <a:latin typeface="Arial" pitchFamily="34" charset="0"/>
              </a:rPr>
              <a:t>(reeglina on kasutusel spetsiaalne küsimustik või tarkvara)</a:t>
            </a:r>
            <a:endParaRPr lang="en-GB" dirty="0"/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Kvantitatiivse riskianalüüsi omadused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4202113"/>
            <a:ext cx="883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1200">
              <a:solidFill>
                <a:schemeClr val="folHlink"/>
              </a:solidFill>
              <a:latin typeface="Arial" pitchFamily="34" charset="0"/>
            </a:endParaRPr>
          </a:p>
          <a:p>
            <a:endParaRPr lang="et-EE" sz="2600">
              <a:latin typeface="Arial" pitchFamily="34" charset="0"/>
            </a:endParaRPr>
          </a:p>
          <a:p>
            <a:pPr>
              <a:buFontTx/>
              <a:buChar char="•"/>
            </a:pPr>
            <a:endParaRPr lang="et-EE" sz="2600" b="1">
              <a:latin typeface="Arial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1534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600" b="1" u="sng">
                <a:solidFill>
                  <a:schemeClr val="folHlink"/>
                </a:solidFill>
                <a:latin typeface="Arial" pitchFamily="34" charset="0"/>
              </a:rPr>
              <a:t>Eelis:</a:t>
            </a:r>
            <a:r>
              <a:rPr lang="et-EE" sz="2600" b="1">
                <a:latin typeface="Arial" pitchFamily="34" charset="0"/>
              </a:rPr>
              <a:t> kui arvandmed nii ohtude realiseerimise sageduse kui ka nõrkuste ründe summase kohta on olemas, annab kvantitatiivne riskianalüüs küllalt täpse tulemuse</a:t>
            </a:r>
            <a:endParaRPr lang="en-GB" sz="2600" b="1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3962400"/>
            <a:ext cx="8229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 indent="-277813"/>
            <a:r>
              <a:rPr lang="et-EE" sz="2600" b="1" u="sng">
                <a:solidFill>
                  <a:schemeClr val="folHlink"/>
                </a:solidFill>
                <a:latin typeface="Arial" pitchFamily="34" charset="0"/>
              </a:rPr>
              <a:t>Puudused: </a:t>
            </a:r>
          </a:p>
          <a:p>
            <a:pPr marL="277813" indent="-277813">
              <a:buFontTx/>
              <a:buChar char="•"/>
            </a:pPr>
            <a:r>
              <a:rPr lang="et-EE" sz="2600" b="1">
                <a:latin typeface="Arial" pitchFamily="34" charset="0"/>
              </a:rPr>
              <a:t>suur töömahukus ja ressursikulu (ohte ja nõrkusi on sadu) </a:t>
            </a:r>
          </a:p>
          <a:p>
            <a:pPr marL="277813" indent="-277813">
              <a:buFontTx/>
              <a:buChar char="•"/>
            </a:pPr>
            <a:r>
              <a:rPr lang="et-EE" sz="2600" b="1">
                <a:latin typeface="Arial" pitchFamily="34" charset="0"/>
              </a:rPr>
              <a:t>tõenäosuste leidmiseks vajalik ohtude statistika või puududa või olla ebatäpne (nt Eesti oludes), mis teeb selle meetodi pruukimise võimatuks</a:t>
            </a:r>
          </a:p>
          <a:p>
            <a:pPr marL="277813" indent="-277813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28288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Käideldavus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23528" y="914400"/>
            <a:ext cx="8515672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käideldavus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availability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poolt kantava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õigeaegne ning mugav kättesaadavus ning kasutatavus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määratud isikutele ja/või subjektidele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28600" y="2924944"/>
            <a:ext cx="8915400" cy="431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400" b="1" dirty="0">
                <a:latin typeface="Arial" charset="0"/>
              </a:rPr>
              <a:t>Käideldavus on </a:t>
            </a:r>
            <a:r>
              <a:rPr lang="et-EE" sz="2400" b="1" dirty="0" smtClean="0">
                <a:latin typeface="Arial" charset="0"/>
              </a:rPr>
              <a:t>tavaliselt andmete </a:t>
            </a:r>
            <a:r>
              <a:rPr lang="et-EE" sz="2400" b="1" dirty="0">
                <a:latin typeface="Arial" charset="0"/>
              </a:rPr>
              <a:t>olulisim omadus ehk andmeturbe olulisim komponent </a:t>
            </a:r>
            <a:r>
              <a:rPr lang="et-EE" sz="2400" dirty="0">
                <a:latin typeface="Arial" charset="0"/>
                <a:cs typeface="Arial" charset="0"/>
              </a:rPr>
              <a:t>–</a:t>
            </a:r>
            <a:r>
              <a:rPr lang="et-EE" sz="2400" dirty="0">
                <a:latin typeface="Arial" charset="0"/>
              </a:rPr>
              <a:t> halvim mis andmetega võib juhtuda, on see et ta pole (volitatud subjektidele) </a:t>
            </a:r>
            <a:r>
              <a:rPr lang="et-EE" sz="2400" dirty="0" smtClean="0">
                <a:latin typeface="Arial" charset="0"/>
              </a:rPr>
              <a:t>kättesaadav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t-EE" sz="2400" dirty="0">
                <a:latin typeface="Arial" charset="0"/>
              </a:rPr>
              <a:t>Näited: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t-EE" sz="2400" dirty="0">
                <a:latin typeface="Arial" charset="0"/>
              </a:rPr>
              <a:t> piirivalvel pole teavet tagaotsitavate kohta või see jääb hiljaks;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t-EE" sz="2400" dirty="0" smtClean="0">
                <a:latin typeface="Arial" charset="0"/>
              </a:rPr>
              <a:t> andmed on koos andmekandjaga jäädavalt kadunud</a:t>
            </a:r>
          </a:p>
          <a:p>
            <a:pPr marL="266700" indent="-266700" eaLnBrk="0" hangingPunct="0">
              <a:spcBef>
                <a:spcPct val="20000"/>
              </a:spcBef>
              <a:buFontTx/>
              <a:buChar char="•"/>
            </a:pPr>
            <a:r>
              <a:rPr lang="et-EE" sz="2400" dirty="0" smtClean="0">
                <a:latin typeface="Arial" charset="0"/>
              </a:rPr>
              <a:t>andmeid sisaldava serveri ja kliendi vaheline infosüsteem ei toimi ja klient ei saa andmeid kasutada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GB" sz="2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Kvalitatiivne riskianalüüs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87624" y="3573016"/>
            <a:ext cx="734481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600" dirty="0">
                <a:latin typeface="Arial" pitchFamily="34" charset="0"/>
              </a:rPr>
              <a:t>Ka teadaolevad täpsed rahalised väärtused viiakse sellisele kujule</a:t>
            </a:r>
          </a:p>
          <a:p>
            <a:endParaRPr lang="et-EE" sz="2600" dirty="0">
              <a:latin typeface="Arial" pitchFamily="34" charset="0"/>
            </a:endParaRPr>
          </a:p>
          <a:p>
            <a:r>
              <a:rPr lang="et-EE" sz="2600" dirty="0">
                <a:latin typeface="Arial" pitchFamily="34" charset="0"/>
              </a:rPr>
              <a:t>Kvantitatiivselt raskesti mõõdetavate väärtuste puhul kasutatakse ka empiirilisi ja subjektiivseid (ekspert)hinnanguid</a:t>
            </a:r>
          </a:p>
          <a:p>
            <a:endParaRPr lang="et-EE" sz="2600" dirty="0">
              <a:latin typeface="Arial" pitchFamily="34" charset="0"/>
            </a:endParaRPr>
          </a:p>
        </p:txBody>
      </p:sp>
      <p:sp>
        <p:nvSpPr>
          <p:cNvPr id="651268" name="Text Box 4"/>
          <p:cNvSpPr txBox="1">
            <a:spLocks noChangeArrowheads="1"/>
          </p:cNvSpPr>
          <p:nvPr/>
        </p:nvSpPr>
        <p:spPr bwMode="auto">
          <a:xfrm>
            <a:off x="899592" y="1371600"/>
            <a:ext cx="7482408" cy="169277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Täpsete tõenäosuste ja rahaliste väärtuste asemel kasutatakse siin väärtuste tinglikke ja jämedaid astmikke. </a:t>
            </a:r>
            <a:r>
              <a:rPr lang="et-EE" sz="2600" dirty="0">
                <a:latin typeface="Arial" charset="0"/>
              </a:rPr>
              <a:t>Tavaliselt on kasutusel 3-4 astet (nt suur- keskmine-väike)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Kvalitatiivne riskianalüüs: ohu toime hindamine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87624" y="1484784"/>
            <a:ext cx="76200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600" dirty="0">
                <a:latin typeface="Arial" pitchFamily="34" charset="0"/>
              </a:rPr>
              <a:t>Reeglina võetakse jämeda skaala põhjal arvesse järgmised tegurid:</a:t>
            </a:r>
          </a:p>
          <a:p>
            <a:endParaRPr lang="et-EE" sz="2600" dirty="0">
              <a:latin typeface="Arial" pitchFamily="34" charset="0"/>
            </a:endParaRPr>
          </a:p>
          <a:p>
            <a:pPr marL="358775" indent="-358775">
              <a:buFontTx/>
              <a:buChar char="•"/>
            </a:pPr>
            <a:r>
              <a:rPr lang="et-EE" sz="2600" dirty="0">
                <a:latin typeface="Arial" pitchFamily="34" charset="0"/>
              </a:rPr>
              <a:t> vara ahvatlevus (ründe puhul)</a:t>
            </a:r>
          </a:p>
          <a:p>
            <a:pPr marL="358775" indent="-358775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358775" indent="-358775">
              <a:buFontTx/>
              <a:buChar char="•"/>
            </a:pPr>
            <a:r>
              <a:rPr lang="et-EE" sz="2600" dirty="0">
                <a:latin typeface="Arial" pitchFamily="34" charset="0"/>
              </a:rPr>
              <a:t> hõlpsus, millega vara on muundatav hüvituseks (ründe puhul)</a:t>
            </a:r>
          </a:p>
          <a:p>
            <a:pPr marL="358775" indent="-358775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358775" indent="-358775">
              <a:buFontTx/>
              <a:buChar char="•"/>
            </a:pPr>
            <a:r>
              <a:rPr lang="et-EE" sz="2600" dirty="0">
                <a:latin typeface="Arial" pitchFamily="34" charset="0"/>
              </a:rPr>
              <a:t> ründaja tehnilised võimalused</a:t>
            </a:r>
          </a:p>
          <a:p>
            <a:pPr marL="358775" indent="-358775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358775" indent="-358775">
              <a:buFontTx/>
              <a:buChar char="•"/>
            </a:pPr>
            <a:r>
              <a:rPr lang="et-EE" sz="2600" dirty="0">
                <a:latin typeface="Arial" pitchFamily="34" charset="0"/>
              </a:rPr>
              <a:t> nõrkuste ärakasutatavuse määr</a:t>
            </a:r>
          </a:p>
          <a:p>
            <a:pPr marL="358775" indent="-358775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358775" indent="-358775">
              <a:buFontTx/>
              <a:buChar char="•"/>
            </a:pPr>
            <a:r>
              <a:rPr lang="et-EE" sz="2600" dirty="0">
                <a:latin typeface="Arial" pitchFamily="34" charset="0"/>
              </a:rPr>
              <a:t> ohu tegeliku realiseerumise sagedus</a:t>
            </a:r>
          </a:p>
          <a:p>
            <a:pPr>
              <a:buFont typeface="Symbol" pitchFamily="18" charset="2"/>
              <a:buChar char="·"/>
            </a:pPr>
            <a:endParaRPr lang="et-EE" sz="26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Kvalitatiivse riskianalüüsi näide: etteantud väärtustega riskimaatriks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15616" y="4365104"/>
            <a:ext cx="7620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Ohte ja nõrkusi hinnatakse 3-astmelisel skaalal </a:t>
            </a:r>
          </a:p>
          <a:p>
            <a:pPr marL="277813" indent="-277813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Varade väärtusi hinnatakse 5-astmelisel suhtelisel skaalal </a:t>
            </a:r>
          </a:p>
          <a:p>
            <a:pPr marL="277813" indent="-277813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Risk esitatakse 9-pallises skaalas</a:t>
            </a:r>
          </a:p>
        </p:txBody>
      </p:sp>
      <p:pic>
        <p:nvPicPr>
          <p:cNvPr id="25604" name="Picture 4" descr="C:\DOKUM\AJUT\t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81200"/>
            <a:ext cx="7704856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Kvalitatiivse riskianalüüsi näide: talumatute riskide leidmine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59632" y="4191000"/>
            <a:ext cx="696996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Kahjude ulatust hinnatakse 5-astmelisel skaalal </a:t>
            </a:r>
          </a:p>
          <a:p>
            <a:pPr marL="277813" indent="-277813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Kahjude sagedust ka 5-astmelisel skaalal</a:t>
            </a:r>
          </a:p>
          <a:p>
            <a:pPr marL="277813" indent="-277813">
              <a:buFontTx/>
              <a:buChar char="•"/>
            </a:pPr>
            <a:endParaRPr lang="et-EE" sz="1000" dirty="0">
              <a:latin typeface="Arial" pitchFamily="34" charset="0"/>
            </a:endParaRPr>
          </a:p>
          <a:p>
            <a:pPr marL="277813" indent="-277813">
              <a:buFontTx/>
              <a:buChar char="•"/>
            </a:pPr>
            <a:r>
              <a:rPr lang="et-EE" sz="2600" dirty="0">
                <a:latin typeface="Arial" pitchFamily="34" charset="0"/>
              </a:rPr>
              <a:t>T on talutav risk, M talumatu risk</a:t>
            </a:r>
          </a:p>
        </p:txBody>
      </p:sp>
      <p:pic>
        <p:nvPicPr>
          <p:cNvPr id="26628" name="Picture 4" descr="C:\DOKUM\AJUT\t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56084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4478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Detailse r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iskianalüüs</a:t>
            </a:r>
            <a:r>
              <a:rPr lang="et-EE" b="1" dirty="0" smtClean="0">
                <a:solidFill>
                  <a:srgbClr val="C00000"/>
                </a:solidFill>
              </a:rPr>
              <a:t>i omadused</a:t>
            </a:r>
            <a:r>
              <a:rPr lang="et-EE" b="1" u="sng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Arial" charset="0"/>
              </a:rPr>
            </a:br>
            <a:r>
              <a:rPr lang="en-GB" b="1" dirty="0" smtClean="0">
                <a:solidFill>
                  <a:srgbClr val="FF9933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43608" y="1524000"/>
            <a:ext cx="810039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/>
            <a:r>
              <a:rPr lang="et-EE" sz="2800" b="1" dirty="0">
                <a:solidFill>
                  <a:srgbClr val="0070C0"/>
                </a:solidFill>
                <a:latin typeface="Arial" pitchFamily="34" charset="0"/>
              </a:rPr>
              <a:t>E</a:t>
            </a:r>
            <a:r>
              <a:rPr lang="et-EE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elised: </a:t>
            </a:r>
            <a:endParaRPr lang="et-EE" sz="2800" b="1" dirty="0">
              <a:solidFill>
                <a:srgbClr val="0070C0"/>
              </a:solidFill>
              <a:latin typeface="Arial" pitchFamily="34" charset="0"/>
            </a:endParaRP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800" dirty="0">
                <a:latin typeface="Arial" pitchFamily="34" charset="0"/>
                <a:cs typeface="Arial" pitchFamily="34" charset="0"/>
              </a:rPr>
              <a:t>annab olukorrast</a:t>
            </a:r>
            <a:r>
              <a:rPr lang="et-EE" sz="2800" dirty="0">
                <a:latin typeface="Arial" pitchFamily="34" charset="0"/>
              </a:rPr>
              <a:t> üsna </a:t>
            </a:r>
            <a:r>
              <a:rPr lang="et-EE" sz="2800" dirty="0">
                <a:latin typeface="Arial" pitchFamily="34" charset="0"/>
                <a:cs typeface="Arial" pitchFamily="34" charset="0"/>
              </a:rPr>
              <a:t>tõepärase pildi </a:t>
            </a:r>
            <a:endParaRPr lang="et-EE" sz="2800" dirty="0">
              <a:latin typeface="Arial" pitchFamily="34" charset="0"/>
            </a:endParaRP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800" dirty="0">
                <a:latin typeface="Arial" pitchFamily="34" charset="0"/>
              </a:rPr>
              <a:t>arvutatud </a:t>
            </a:r>
            <a:r>
              <a:rPr lang="et-EE" sz="2800" dirty="0">
                <a:latin typeface="Arial" pitchFamily="34" charset="0"/>
                <a:cs typeface="Arial" pitchFamily="34" charset="0"/>
              </a:rPr>
              <a:t>jääkrisk</a:t>
            </a:r>
            <a:r>
              <a:rPr lang="et-EE" sz="2800" dirty="0">
                <a:latin typeface="Arial" pitchFamily="34" charset="0"/>
              </a:rPr>
              <a:t> on suure tõenäosusega tegelik jääkrisk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800" dirty="0">
                <a:latin typeface="Arial" pitchFamily="34" charset="0"/>
              </a:rPr>
              <a:t>korraliku metoodika kasutamisel ei jää “turvaauke kahe silma vahele”</a:t>
            </a:r>
          </a:p>
          <a:p>
            <a:pPr marL="377825" indent="-377825">
              <a:buFontTx/>
              <a:buChar char="•"/>
            </a:pPr>
            <a:endParaRPr lang="et-EE" sz="2800" dirty="0"/>
          </a:p>
          <a:p>
            <a:pPr marL="377825" indent="-377825">
              <a:spcBef>
                <a:spcPct val="50000"/>
              </a:spcBef>
            </a:pPr>
            <a:r>
              <a:rPr lang="et-EE" sz="2800" b="1" dirty="0">
                <a:solidFill>
                  <a:srgbClr val="0070C0"/>
                </a:solidFill>
                <a:latin typeface="Arial" pitchFamily="34" charset="0"/>
              </a:rPr>
              <a:t>Tõsine</a:t>
            </a:r>
            <a:r>
              <a:rPr lang="et-EE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puudus: </a:t>
            </a:r>
            <a:r>
              <a:rPr lang="et-EE" sz="2800" dirty="0">
                <a:latin typeface="Arial" pitchFamily="34" charset="0"/>
                <a:cs typeface="Arial" pitchFamily="34" charset="0"/>
              </a:rPr>
              <a:t>on</a:t>
            </a:r>
            <a:r>
              <a:rPr lang="et-EE" sz="2800" dirty="0">
                <a:latin typeface="Arial" pitchFamily="34" charset="0"/>
              </a:rPr>
              <a:t> tohutult ressursimahukas (</a:t>
            </a:r>
            <a:r>
              <a:rPr lang="et-EE" sz="2800" dirty="0">
                <a:latin typeface="Arial" pitchFamily="34" charset="0"/>
                <a:cs typeface="Arial" pitchFamily="34" charset="0"/>
              </a:rPr>
              <a:t>töö, a</a:t>
            </a:r>
            <a:r>
              <a:rPr lang="et-EE" sz="2800" dirty="0">
                <a:latin typeface="Arial" pitchFamily="34" charset="0"/>
              </a:rPr>
              <a:t>eg,</a:t>
            </a:r>
            <a:r>
              <a:rPr lang="et-EE" sz="2800" dirty="0">
                <a:latin typeface="Arial" pitchFamily="34" charset="0"/>
                <a:cs typeface="Arial" pitchFamily="34" charset="0"/>
              </a:rPr>
              <a:t> raha</a:t>
            </a:r>
            <a:r>
              <a:rPr lang="et-EE" sz="2800" dirty="0">
                <a:latin typeface="Arial" pitchFamily="34" charset="0"/>
              </a:rPr>
              <a:t>, spetsialistid)</a:t>
            </a:r>
            <a:endParaRPr lang="en-GB" sz="2800" dirty="0"/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4478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Detailne r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iskianalüüs</a:t>
            </a:r>
            <a:r>
              <a:rPr lang="et-EE" b="1" dirty="0" smtClean="0">
                <a:solidFill>
                  <a:srgbClr val="C00000"/>
                </a:solidFill>
              </a:rPr>
              <a:t> praktikas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Arial" charset="0"/>
              </a:rPr>
            </a:br>
            <a:r>
              <a:rPr lang="en-GB" b="1" dirty="0" smtClean="0">
                <a:solidFill>
                  <a:srgbClr val="FF9933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71600" y="3717032"/>
            <a:ext cx="79563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>
                <a:latin typeface="Arial" pitchFamily="34" charset="0"/>
              </a:rPr>
              <a:t>Nende infosüsteemide korral, kus arenduseks kulutatavad rahalised vahendid on piiratud või  arendustööle on seatud lühikesed tähtajad, detailne riskianalüüs ei </a:t>
            </a:r>
            <a:r>
              <a:rPr lang="et-EE" sz="2800" dirty="0" smtClean="0">
                <a:latin typeface="Arial" pitchFamily="34" charset="0"/>
              </a:rPr>
              <a:t>sobi</a:t>
            </a:r>
          </a:p>
          <a:p>
            <a:endParaRPr lang="et-EE" sz="2800" dirty="0" smtClean="0">
              <a:solidFill>
                <a:schemeClr val="folHlink"/>
              </a:solidFill>
              <a:latin typeface="Arial" pitchFamily="34" charset="0"/>
            </a:endParaRPr>
          </a:p>
          <a:p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Sel juhul tuleb kasutada alternatiivseid riskihaldusmeetodeid</a:t>
            </a:r>
            <a:endParaRPr lang="en-GB" sz="2800" b="1" dirty="0" smtClean="0">
              <a:solidFill>
                <a:srgbClr val="0070C0"/>
              </a:solidFill>
            </a:endParaRPr>
          </a:p>
          <a:p>
            <a:endParaRPr lang="et-EE" sz="2800" b="1" dirty="0">
              <a:latin typeface="Arial" pitchFamily="34" charset="0"/>
            </a:endParaRPr>
          </a:p>
        </p:txBody>
      </p:sp>
      <p:sp>
        <p:nvSpPr>
          <p:cNvPr id="640004" name="Text Box 4"/>
          <p:cNvSpPr txBox="1">
            <a:spLocks noChangeArrowheads="1"/>
          </p:cNvSpPr>
          <p:nvPr/>
        </p:nvSpPr>
        <p:spPr bwMode="auto">
          <a:xfrm>
            <a:off x="899592" y="1268760"/>
            <a:ext cx="7939608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Detailne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riskianalüüs tasub ära vaid kalliste ülioluliste infosüsteemide korral, kus arendustöö on jäetud piisavalt aega 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raha. </a:t>
            </a:r>
            <a:r>
              <a:rPr lang="et-EE" sz="2800" dirty="0" smtClean="0">
                <a:latin typeface="Arial" charset="0"/>
              </a:rPr>
              <a:t>Tavaliselt tehakse seda 1% süsteemide (alamsüsteemide korral).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Etalonturbe metoodika olemus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55576" y="4653136"/>
            <a:ext cx="7848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2800" dirty="0" smtClean="0">
                <a:latin typeface="Arial" pitchFamily="34" charset="0"/>
              </a:rPr>
              <a:t>Etalonturbe metoodika on  </a:t>
            </a:r>
            <a:r>
              <a:rPr lang="et-EE" sz="2800" dirty="0">
                <a:latin typeface="Arial" pitchFamily="34" charset="0"/>
              </a:rPr>
              <a:t>peamine alternatiiv detailsele riskianalüüsile juhul, kui rahalised või ajalised ressursid ei võimalda seda realiseerida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641028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382000" cy="26776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Etalonturbe metoodika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baseline approach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korral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on ette antud komplekt kohustuslikke turvameetmeid, millest kõikide realiseerimine peaks tagama teatud etalontaseme turbe (jääkriski) kõikide süsteemide kaitseks mingil etteantud (etalon)tasemel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Etalonturbe metoodika põhiidee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534400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t-EE" sz="2600" dirty="0">
                <a:latin typeface="Arial" pitchFamily="34" charset="0"/>
              </a:rPr>
              <a:t>Võetakse ette tüüpiline infosüsteem oma komponentidega (hoone,tööruumid, serverid, riistvara, tarkvara, sideliinid, kasutajad, organisatsioon, pääsu reguleerimine jm)</a:t>
            </a:r>
          </a:p>
          <a:p>
            <a:pPr marL="457200" indent="-457200">
              <a:buFontTx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t-EE" sz="2600" dirty="0">
                <a:latin typeface="Arial" pitchFamily="34" charset="0"/>
              </a:rPr>
              <a:t>Võetakse ette mingi etteantud turvatase</a:t>
            </a:r>
          </a:p>
          <a:p>
            <a:pPr marL="457200" indent="-457200">
              <a:buFontTx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t-EE" sz="2600" dirty="0">
                <a:latin typeface="Arial" pitchFamily="34" charset="0"/>
              </a:rPr>
              <a:t>Rakendatakse riskianalüüsi (ühe korra!), nii et see turvatase saavutatakse</a:t>
            </a:r>
          </a:p>
          <a:p>
            <a:pPr marL="457200" indent="-457200">
              <a:buFontTx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t-EE" sz="2600" dirty="0">
                <a:latin typeface="Arial" pitchFamily="34" charset="0"/>
              </a:rPr>
              <a:t>Fikseeritakse kõik kasutatud turvameetmed ühtse paketina ja loetakse etalonmeetmeteks</a:t>
            </a:r>
          </a:p>
          <a:p>
            <a:pPr marL="457200" indent="-457200">
              <a:buFontTx/>
              <a:buAutoNum type="arabicPeriod"/>
            </a:pPr>
            <a:endParaRPr lang="et-EE" sz="1000" dirty="0"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t-EE" sz="2600" dirty="0">
                <a:latin typeface="Arial" pitchFamily="34" charset="0"/>
              </a:rPr>
              <a:t>Eeldatakse, et igal teisel infosüsteemil annab sama paketi meetmete rakendamine sama tugevusega turbe (sama jääkriski komponendid)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Etalonturbe metoodika omadused</a:t>
            </a: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536" y="764704"/>
            <a:ext cx="85689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 algn="just"/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Eelised: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riskianalüüsiga võrreldes kulub (mõni suurusjärk) vähem ressursse — aeg, raha, töö, spetsialistid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samu meetmeid saab rakendada paljudele erinevatele süsteemidele</a:t>
            </a:r>
          </a:p>
          <a:p>
            <a:pPr marL="377825" indent="-377825" algn="just">
              <a:spcBef>
                <a:spcPts val="1200"/>
              </a:spcBef>
            </a:pPr>
            <a:endParaRPr lang="et-EE" sz="1200" b="1" dirty="0">
              <a:latin typeface="Arial" pitchFamily="34" charset="0"/>
            </a:endParaRPr>
          </a:p>
          <a:p>
            <a:pPr marL="377825" indent="-377825" algn="just">
              <a:spcBef>
                <a:spcPts val="12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Puudused: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kui etalontase on kõrgel, võime teha tühja tööd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kui etalontase on liiga madal siis jäävad liiga suured jääkriskid (esineb turvakadu)</a:t>
            </a:r>
          </a:p>
          <a:p>
            <a:pPr marL="377825" indent="-377825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unikaalse arhitektuuriga infosüsteemide korral võib mõni valdkond jääda katmata ja tekitada ülisuure turvariski</a:t>
            </a:r>
          </a:p>
          <a:p>
            <a:pPr marL="377825" indent="-377825"/>
            <a:endParaRPr lang="et-EE" sz="2600" b="1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>Segametoodika</a:t>
            </a:r>
            <a:r>
              <a:rPr lang="et-EE" b="1" dirty="0" smtClean="0">
                <a:solidFill>
                  <a:srgbClr val="C00000"/>
                </a:solidFill>
              </a:rPr>
              <a:t>: olemus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br>
              <a:rPr lang="et-EE" b="1" dirty="0" smtClean="0">
                <a:solidFill>
                  <a:srgbClr val="C00000"/>
                </a:solidFill>
                <a:cs typeface="Arial" charset="0"/>
              </a:rPr>
            </a:br>
            <a:r>
              <a:rPr lang="en-GB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200" dirty="0">
                <a:latin typeface="Arial" pitchFamily="34" charset="0"/>
              </a:rPr>
              <a:t>Segametoodika kaks peamist </a:t>
            </a:r>
            <a:r>
              <a:rPr lang="et-EE" sz="2200" dirty="0" smtClean="0">
                <a:latin typeface="Arial" pitchFamily="34" charset="0"/>
              </a:rPr>
              <a:t>võtet (võib kasutada ka kombineeritult)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et-EE" sz="2200" dirty="0"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</a:pPr>
            <a:r>
              <a:rPr lang="et-EE" sz="2200" dirty="0">
                <a:latin typeface="Arial" pitchFamily="34" charset="0"/>
              </a:rPr>
              <a:t>1. </a:t>
            </a:r>
            <a:r>
              <a:rPr lang="et-EE" sz="2200" b="1" dirty="0" smtClean="0">
                <a:solidFill>
                  <a:srgbClr val="0070C0"/>
                </a:solidFill>
                <a:latin typeface="Arial" pitchFamily="34" charset="0"/>
              </a:rPr>
              <a:t>Kvanteeritud etalonturbe metoodika</a:t>
            </a:r>
            <a:r>
              <a:rPr lang="et-EE" sz="2200" dirty="0" smtClean="0">
                <a:latin typeface="Arial" pitchFamily="34" charset="0"/>
              </a:rPr>
              <a:t> - 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talonturbe 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metoodikad</a:t>
            </a:r>
            <a:r>
              <a:rPr lang="et-EE" sz="2200" dirty="0">
                <a:latin typeface="Arial" pitchFamily="34" charset="0"/>
              </a:rPr>
              <a:t> (etalonmeetmete komplektid)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 on välja töötatud mitme erineva turvataseme</a:t>
            </a:r>
            <a:r>
              <a:rPr lang="et-EE" sz="2200" dirty="0">
                <a:latin typeface="Arial" pitchFamily="34" charset="0"/>
              </a:rPr>
              <a:t> (käideldavus- terviklus- ja konfidentsiaalsustaseme)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 jaoks</a:t>
            </a:r>
            <a:endParaRPr lang="et-EE" sz="2200" dirty="0"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</a:pPr>
            <a:r>
              <a:rPr lang="et-EE" sz="2200" dirty="0">
                <a:latin typeface="Arial" pitchFamily="34" charset="0"/>
              </a:rPr>
              <a:t>2</a:t>
            </a:r>
            <a:r>
              <a:rPr lang="et-EE" sz="2200" dirty="0" smtClean="0">
                <a:latin typeface="Arial" pitchFamily="34" charset="0"/>
              </a:rPr>
              <a:t>. </a:t>
            </a:r>
            <a:r>
              <a:rPr lang="et-EE" sz="2200" b="1" dirty="0" smtClean="0">
                <a:solidFill>
                  <a:srgbClr val="0070C0"/>
                </a:solidFill>
                <a:latin typeface="Arial" pitchFamily="34" charset="0"/>
              </a:rPr>
              <a:t>Tükatine detailne riskianalüüs </a:t>
            </a:r>
            <a:r>
              <a:rPr lang="et-EE" sz="2200" dirty="0" smtClean="0">
                <a:latin typeface="Arial" pitchFamily="34" charset="0"/>
              </a:rPr>
              <a:t>- infosüsteemi 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kriitilistes valdkondades</a:t>
            </a:r>
            <a:r>
              <a:rPr lang="et-EE" sz="2200" dirty="0">
                <a:latin typeface="Arial" pitchFamily="34" charset="0"/>
              </a:rPr>
              <a:t> ja unikaalse arhitektuuriga osades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 kasutatakse riskianalüüsi, mujal </a:t>
            </a:r>
            <a:r>
              <a:rPr lang="et-EE" sz="2200" dirty="0">
                <a:latin typeface="Arial" pitchFamily="34" charset="0"/>
              </a:rPr>
              <a:t>aga odavamat 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etalonturbe metoodikat</a:t>
            </a:r>
            <a:endParaRPr lang="et-EE" sz="22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229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Segametoodika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mixed approach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võtab nii riskihalduse metoodikast kui ka etalonturbe metoodikast üle mitmeid häid omadusi, leides nende vahel mõistliku kompromissi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354888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23528" y="990600"/>
            <a:ext cx="8591872" cy="2677656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terviklus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integrity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(andmete poolt kantava teabe)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pärinemine autentsest allikast ning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 poolne veendumine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need pole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hiljem volitamatult muutunud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ja/või neid pole hiljem volitamatult muudetud</a:t>
            </a:r>
            <a:endParaRPr lang="en-GB" sz="2800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872567"/>
            <a:ext cx="88392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400" dirty="0">
                <a:latin typeface="Arial" charset="0"/>
              </a:rPr>
              <a:t>Terviklus on käideldavuse järgi olulisuselt teine andmete omadus (andmeturbe komponent</a:t>
            </a:r>
            <a:r>
              <a:rPr lang="et-EE" sz="2400" dirty="0" smtClean="0">
                <a:latin typeface="Arial" charset="0"/>
              </a:rPr>
              <a:t>)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400" b="1" dirty="0">
                <a:latin typeface="Arial" charset="0"/>
              </a:rPr>
              <a:t>Andmed on </a:t>
            </a:r>
            <a:r>
              <a:rPr lang="et-EE" sz="2400" b="1" dirty="0" smtClean="0">
                <a:latin typeface="Arial" charset="0"/>
              </a:rPr>
              <a:t>äriprotsessis reeglina </a:t>
            </a:r>
            <a:r>
              <a:rPr lang="et-EE" sz="2400" b="1" dirty="0">
                <a:latin typeface="Arial" charset="0"/>
              </a:rPr>
              <a:t>seotud selle loojaga, loomisajaga, kontekstiga jm sarnasega</a:t>
            </a:r>
            <a:r>
              <a:rPr lang="et-EE" sz="2400" dirty="0">
                <a:latin typeface="Arial" charset="0"/>
              </a:rPr>
              <a:t>; nimetatud seose rikkumisel on halvad </a:t>
            </a:r>
            <a:r>
              <a:rPr lang="et-EE" sz="2400" dirty="0" smtClean="0">
                <a:latin typeface="Arial" charset="0"/>
              </a:rPr>
              <a:t>tagajärjed</a:t>
            </a:r>
            <a:endParaRPr lang="et-EE" sz="24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400" dirty="0">
                <a:latin typeface="Arial" charset="0"/>
              </a:rPr>
              <a:t>Näide: karistusregistri kuritahtliku muutmisega saab vang õigusevastaselt varem vabaks</a:t>
            </a:r>
            <a:endParaRPr lang="en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447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>Segametoodika</a:t>
            </a:r>
            <a:r>
              <a:rPr lang="et-EE" b="1" dirty="0" smtClean="0">
                <a:solidFill>
                  <a:srgbClr val="C00000"/>
                </a:solidFill>
              </a:rPr>
              <a:t> omadused</a:t>
            </a: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 </a:t>
            </a:r>
            <a:br>
              <a:rPr lang="et-EE" b="1" dirty="0" smtClean="0">
                <a:solidFill>
                  <a:srgbClr val="C00000"/>
                </a:solidFill>
                <a:cs typeface="Arial" charset="0"/>
              </a:rPr>
            </a:br>
            <a:r>
              <a:rPr lang="en-GB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3608" y="1196752"/>
            <a:ext cx="7871792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 algn="just"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E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elised:</a:t>
            </a:r>
            <a:endParaRPr lang="et-EE" sz="2600" b="1" dirty="0">
              <a:solidFill>
                <a:srgbClr val="0070C0"/>
              </a:solidFill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pitchFamily="34" charset="0"/>
                <a:cs typeface="Arial" pitchFamily="34" charset="0"/>
              </a:rPr>
              <a:t>riskianalüüsiga võrreldes</a:t>
            </a:r>
            <a:r>
              <a:rPr lang="et-EE" sz="2600" dirty="0">
                <a:latin typeface="Arial" pitchFamily="34" charset="0"/>
              </a:rPr>
              <a:t> on ta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 vähem ressursimahukam </a:t>
            </a:r>
            <a:endParaRPr lang="et-EE" sz="2600" dirty="0"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etalonmetoodikaga võrreldes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võimalda</a:t>
            </a:r>
            <a:r>
              <a:rPr lang="et-EE" sz="2600" dirty="0">
                <a:latin typeface="Arial" pitchFamily="34" charset="0"/>
              </a:rPr>
              <a:t>b ta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 samas</a:t>
            </a:r>
            <a:r>
              <a:rPr lang="et-EE" sz="2600" dirty="0">
                <a:latin typeface="Arial" pitchFamily="34" charset="0"/>
              </a:rPr>
              <a:t> infosüsteemide (infovarade)ja nende komponentide lõikes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 individualiseeritumat lähenemist </a:t>
            </a:r>
            <a:endParaRPr lang="et-EE" sz="2600" dirty="0">
              <a:latin typeface="Arial" pitchFamily="34" charset="0"/>
              <a:cs typeface="Times New Roman" pitchFamily="18" charset="0"/>
            </a:endParaRPr>
          </a:p>
          <a:p>
            <a:pPr marL="290513" indent="-290513"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P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uudused:</a:t>
            </a:r>
            <a:r>
              <a:rPr lang="et-EE" sz="2600" b="1" u="sng" dirty="0">
                <a:latin typeface="Arial" pitchFamily="34" charset="0"/>
                <a:cs typeface="Arial" pitchFamily="34" charset="0"/>
              </a:rPr>
              <a:t> </a:t>
            </a:r>
            <a:endParaRPr lang="et-EE" sz="2600" b="1" u="sng" dirty="0"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pitchFamily="34" charset="0"/>
                <a:cs typeface="Arial" pitchFamily="34" charset="0"/>
              </a:rPr>
              <a:t>võrreldes riskianalüüsiga annab </a:t>
            </a:r>
            <a:r>
              <a:rPr lang="et-EE" sz="2600" dirty="0">
                <a:latin typeface="Arial" pitchFamily="34" charset="0"/>
              </a:rPr>
              <a:t>ta siiski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vähem tõepärasema pildi </a:t>
            </a:r>
            <a:endParaRPr lang="et-EE" sz="2600" dirty="0">
              <a:latin typeface="Arial" pitchFamily="34" charset="0"/>
            </a:endParaRP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pitchFamily="34" charset="0"/>
                <a:cs typeface="Arial" pitchFamily="34" charset="0"/>
              </a:rPr>
              <a:t>võrreldes etalonmetoodikaga on </a:t>
            </a:r>
            <a:r>
              <a:rPr lang="et-EE" sz="2600" dirty="0">
                <a:latin typeface="Arial" pitchFamily="34" charset="0"/>
              </a:rPr>
              <a:t>ta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kallim</a:t>
            </a:r>
            <a:endParaRPr lang="et-EE" sz="2600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Mitteformaalne metoodika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55576" y="3349347"/>
            <a:ext cx="88392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ts val="600"/>
              </a:spcBef>
            </a:pPr>
            <a:r>
              <a:rPr lang="et-EE" sz="2600" dirty="0">
                <a:latin typeface="Arial" pitchFamily="34" charset="0"/>
              </a:rPr>
              <a:t>Kasutatakse </a:t>
            </a:r>
            <a:r>
              <a:rPr lang="et-EE" sz="2600" dirty="0" smtClean="0">
                <a:latin typeface="Arial" pitchFamily="34" charset="0"/>
              </a:rPr>
              <a:t>üksnes juhul</a:t>
            </a:r>
            <a:r>
              <a:rPr lang="et-EE" sz="2600" dirty="0">
                <a:latin typeface="Arial" pitchFamily="34" charset="0"/>
              </a:rPr>
              <a:t>, kui: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riskianalüüs on vaja läbi viia väga kiiresti 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etalonturbemetoodikaid ei ole või neid ei saa mingil põhjusel kasutada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riskihalduse metoodikad on liialt ressursimahukad ja seepärast kõlbmatud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on olemas arvestavate kogemustega spetsialistid</a:t>
            </a: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827584" y="914400"/>
            <a:ext cx="7704856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Mitteformaalse riskihalduse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metoodika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informal approach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korral ei põhine riskide hindamine mitte abstraktsetel meetoditel, vaid spetsialistide (oma töötajad, välised konsultandid) kogemusel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15416"/>
            <a:ext cx="8458200" cy="1676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Mitteformaalse metoodika omadused</a:t>
            </a:r>
            <a: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en-GB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43608" y="517803"/>
            <a:ext cx="8100392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/>
            <a:endParaRPr lang="et-EE" sz="1200" dirty="0">
              <a:solidFill>
                <a:schemeClr val="folHlink"/>
              </a:solidFill>
              <a:latin typeface="Arial" pitchFamily="34" charset="0"/>
            </a:endParaRPr>
          </a:p>
          <a:p>
            <a:pPr marL="377825" indent="-377825"/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Eelised: 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pole vaja õppida uusi oskusi ja tehnikaid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saab läbi viia väiksemate ressurssidega (odavamalt) kui detailset riskianalüüsi</a:t>
            </a:r>
          </a:p>
          <a:p>
            <a:pPr marL="377825" indent="-377825"/>
            <a:endParaRPr lang="et-EE" sz="2600" b="1" dirty="0">
              <a:latin typeface="Arial" pitchFamily="34" charset="0"/>
            </a:endParaRPr>
          </a:p>
          <a:p>
            <a:pPr marL="377825" indent="-377825"/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Puudused: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struktuursuse eiramisega kaasneb alati risk jätta midagi olulist kahe silma vahele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kogemused võivad olla subjektiivsed või sageli hoopis puududa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kulutused turvameetmetele ei ole (juhtkonna ees) sageli põhjendatud</a:t>
            </a:r>
          </a:p>
          <a:p>
            <a:pPr marL="377825" indent="-377825">
              <a:spcBef>
                <a:spcPts val="600"/>
              </a:spcBef>
              <a:buFontTx/>
              <a:buChar char="•"/>
            </a:pPr>
            <a:r>
              <a:rPr lang="et-EE" sz="2600" dirty="0">
                <a:latin typeface="Arial" pitchFamily="34" charset="0"/>
              </a:rPr>
              <a:t>Suured probleemid tekivad analüüsi läbiviija töölt lahkumisel või töösuhte lõpetamisel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668072" cy="8382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ISKE olemus ja ajalugu</a:t>
            </a:r>
            <a:endParaRPr lang="et-EE" sz="40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9552" y="3164681"/>
            <a:ext cx="835292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>
              <a:spcBef>
                <a:spcPts val="600"/>
              </a:spcBef>
              <a:buFontTx/>
              <a:buChar char="•"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ISKE on välja töötatud avaliku sektori (riik ja omavalitsused) vajadusi ja eripärasid silmas pidades</a:t>
            </a:r>
          </a:p>
          <a:p>
            <a:pPr marL="358775" indent="-358775">
              <a:spcBef>
                <a:spcPts val="600"/>
              </a:spcBef>
              <a:buFontTx/>
              <a:buChar char="•"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ISKE esimene versioon (visand) valmis 1999, lõpliku vormi ja kuju sai 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>1. versioon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2003 </a:t>
            </a:r>
            <a:r>
              <a:rPr lang="sv-SE" sz="2800" dirty="0">
                <a:latin typeface="Arial" pitchFamily="34" charset="0"/>
                <a:cs typeface="Arial" pitchFamily="34" charset="0"/>
              </a:rPr>
              <a:t>sügisel</a:t>
            </a:r>
            <a:endParaRPr lang="et-EE" sz="2800" dirty="0">
              <a:latin typeface="Arial" pitchFamily="34" charset="0"/>
            </a:endParaRPr>
          </a:p>
          <a:p>
            <a:pPr marL="358775" indent="-358775">
              <a:spcBef>
                <a:spcPts val="600"/>
              </a:spcBef>
              <a:buFontTx/>
              <a:buChar char="•"/>
            </a:pPr>
            <a:r>
              <a:rPr lang="et-EE" sz="2800" dirty="0">
                <a:latin typeface="Arial" pitchFamily="34" charset="0"/>
              </a:rPr>
              <a:t>Hetkel on ISKE viimane </a:t>
            </a:r>
            <a:r>
              <a:rPr lang="et-EE" sz="2800" dirty="0" smtClean="0">
                <a:latin typeface="Arial" pitchFamily="34" charset="0"/>
              </a:rPr>
              <a:t>(ametlikult kehtiv</a:t>
            </a:r>
            <a:r>
              <a:rPr lang="et-EE" sz="2800" dirty="0">
                <a:latin typeface="Arial" pitchFamily="34" charset="0"/>
              </a:rPr>
              <a:t>) versioon </a:t>
            </a:r>
            <a:r>
              <a:rPr lang="et-EE" sz="2800" dirty="0" smtClean="0">
                <a:latin typeface="Arial" pitchFamily="34" charset="0"/>
              </a:rPr>
              <a:t>7.00, arendamisel on 8.00</a:t>
            </a:r>
            <a:endParaRPr lang="sv-SE" sz="2800" dirty="0">
              <a:latin typeface="Arial" pitchFamily="34" charset="0"/>
            </a:endParaRPr>
          </a:p>
        </p:txBody>
      </p:sp>
      <p:sp>
        <p:nvSpPr>
          <p:cNvPr id="667655" name="Text Box 7"/>
          <p:cNvSpPr txBox="1">
            <a:spLocks noChangeArrowheads="1"/>
          </p:cNvSpPr>
          <p:nvPr/>
        </p:nvSpPr>
        <p:spPr bwMode="auto">
          <a:xfrm>
            <a:off x="533400" y="762000"/>
            <a:ext cx="78486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ISKE on oma olemuselt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kvanteeritud retalonturbemetoodika (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segam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toodika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üks haru).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  <a:cs typeface="Arial" charset="0"/>
              </a:rPr>
              <a:t>O</a:t>
            </a:r>
            <a:r>
              <a:rPr lang="sv-SE" sz="2800" dirty="0" smtClean="0">
                <a:latin typeface="Arial" charset="0"/>
                <a:cs typeface="Arial" charset="0"/>
              </a:rPr>
              <a:t>n </a:t>
            </a:r>
            <a:r>
              <a:rPr lang="sv-SE" sz="2800" dirty="0">
                <a:latin typeface="Arial" charset="0"/>
                <a:cs typeface="Arial" charset="0"/>
              </a:rPr>
              <a:t>sätestatud erinevad turvatasemed ning neile vastavad kohustuslikud etalonturvameetmed</a:t>
            </a:r>
            <a:endParaRPr lang="en-GB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452048" cy="11430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ISKE õigusaktina</a:t>
            </a:r>
            <a:endParaRPr lang="et-EE" sz="40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55576" y="4365104"/>
            <a:ext cx="83884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600" dirty="0">
                <a:latin typeface="Arial" pitchFamily="34" charset="0"/>
              </a:rPr>
              <a:t>Määrus rakendab ISKE metoodika riigi ja kohalike omavalitsuste andmekogude pidamisel kasutatavatele </a:t>
            </a:r>
            <a:r>
              <a:rPr lang="sv-SE" sz="2600" dirty="0" smtClean="0">
                <a:latin typeface="Arial" pitchFamily="34" charset="0"/>
              </a:rPr>
              <a:t>infosüsteemidele</a:t>
            </a:r>
            <a:r>
              <a:rPr lang="et-EE" sz="2600" dirty="0" smtClean="0">
                <a:latin typeface="Arial" pitchFamily="34" charset="0"/>
              </a:rPr>
              <a:t>. Mujal on tegu vabatahtliku standardiga</a:t>
            </a:r>
            <a:endParaRPr lang="sv-SE" sz="2600" dirty="0">
              <a:latin typeface="Arial" pitchFamily="34" charset="0"/>
            </a:endParaRPr>
          </a:p>
        </p:txBody>
      </p:sp>
      <p:sp>
        <p:nvSpPr>
          <p:cNvPr id="669703" name="Text Box 7"/>
          <p:cNvSpPr txBox="1">
            <a:spLocks noChangeArrowheads="1"/>
          </p:cNvSpPr>
          <p:nvPr/>
        </p:nvSpPr>
        <p:spPr bwMode="auto">
          <a:xfrm>
            <a:off x="611560" y="1219200"/>
            <a:ext cx="8303840" cy="249299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12. augustil 2004 võeti andmekogude seaduse põhjal vastu vabariigi Valitsuse määrus nr  273 ”Infosüsteemi turvameetmete süsteemi kehtestamine” (</a:t>
            </a:r>
            <a:r>
              <a:rPr lang="en-GB" sz="2600" b="1" dirty="0">
                <a:solidFill>
                  <a:srgbClr val="0070C0"/>
                </a:solidFill>
                <a:latin typeface="Arial" charset="0"/>
              </a:rPr>
              <a:t>RTI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GB" sz="2600" b="1" dirty="0">
                <a:solidFill>
                  <a:srgbClr val="0070C0"/>
                </a:solidFill>
                <a:latin typeface="Arial" charset="0"/>
              </a:rPr>
              <a:t>2004, 63, 443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. Praegune õigusakt kehtib alates 2007. aastast (</a:t>
            </a:r>
            <a:r>
              <a:rPr lang="nn-NO" sz="2600" b="1" dirty="0" smtClean="0">
                <a:solidFill>
                  <a:srgbClr val="0070C0"/>
                </a:solidFill>
                <a:latin typeface="Arial" charset="0"/>
              </a:rPr>
              <a:t>RT I 2007, 71, 440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) ja oin antud avaliku teabe seaduse alusel</a:t>
            </a:r>
            <a:endParaRPr lang="en-GB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8236024" cy="11430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ISKE </a:t>
            </a:r>
            <a:r>
              <a:rPr lang="et-EE" sz="4000" b="1" dirty="0" smtClean="0">
                <a:solidFill>
                  <a:srgbClr val="C00000"/>
                </a:solidFill>
              </a:rPr>
              <a:t>kolm</a:t>
            </a:r>
            <a:r>
              <a:rPr lang="sv-SE" sz="4000" b="1" dirty="0" smtClean="0">
                <a:solidFill>
                  <a:srgbClr val="C00000"/>
                </a:solidFill>
              </a:rPr>
              <a:t> turvaeesmärki</a:t>
            </a:r>
            <a:endParaRPr lang="et-EE" sz="4000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11560" y="1124744"/>
            <a:ext cx="83884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pitchFamily="34" charset="0"/>
              </a:rPr>
              <a:t>ISKE metoodika</a:t>
            </a:r>
            <a:r>
              <a:rPr lang="et-EE" sz="2800" dirty="0">
                <a:latin typeface="Arial" pitchFamily="34" charset="0"/>
              </a:rPr>
              <a:t> </a:t>
            </a:r>
            <a:r>
              <a:rPr lang="sv-SE" sz="2800" dirty="0" smtClean="0">
                <a:latin typeface="Arial" pitchFamily="34" charset="0"/>
              </a:rPr>
              <a:t>võtab</a:t>
            </a:r>
            <a:r>
              <a:rPr lang="et-EE" sz="2800" dirty="0" smtClean="0">
                <a:latin typeface="Arial" pitchFamily="34" charset="0"/>
              </a:rPr>
              <a:t> (alates versioonist 2.0)</a:t>
            </a:r>
            <a:r>
              <a:rPr lang="sv-SE" sz="2800" dirty="0" smtClean="0">
                <a:latin typeface="Arial" pitchFamily="34" charset="0"/>
              </a:rPr>
              <a:t> </a:t>
            </a:r>
            <a:r>
              <a:rPr lang="sv-SE" sz="2800" dirty="0">
                <a:latin typeface="Arial" pitchFamily="34" charset="0"/>
              </a:rPr>
              <a:t>aluseks </a:t>
            </a:r>
            <a:r>
              <a:rPr lang="et-EE" sz="2800" b="1" dirty="0">
                <a:latin typeface="Arial" pitchFamily="34" charset="0"/>
              </a:rPr>
              <a:t>kolm</a:t>
            </a:r>
            <a:r>
              <a:rPr lang="sv-SE" sz="2800" b="1" dirty="0">
                <a:latin typeface="Arial" pitchFamily="34" charset="0"/>
              </a:rPr>
              <a:t> turvaeesmärki</a:t>
            </a:r>
            <a:r>
              <a:rPr lang="sv-SE" sz="2800" dirty="0">
                <a:latin typeface="Arial" pitchFamily="34" charset="0"/>
              </a:rPr>
              <a:t>: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800" b="1" dirty="0" err="1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teabe</a:t>
            </a:r>
            <a:r>
              <a:rPr lang="en-GB" sz="28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käideldavus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)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800" b="1" dirty="0" err="1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teabe</a:t>
            </a:r>
            <a:r>
              <a:rPr lang="en-GB" sz="28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terviklus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)</a:t>
            </a:r>
            <a:endParaRPr lang="sv-SE" sz="2800" dirty="0">
              <a:latin typeface="Arial" pitchFamily="34" charset="0"/>
              <a:cs typeface="Times New Roman" pitchFamily="18" charset="0"/>
            </a:endParaRP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en-GB" sz="2800" b="1" dirty="0" err="1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teabe</a:t>
            </a:r>
            <a:r>
              <a:rPr lang="en-GB" sz="2800" b="1" dirty="0" smtClean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konfidentsiaalsus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)</a:t>
            </a:r>
            <a:endParaRPr lang="sv-SE" sz="2800" dirty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t-EE" sz="2800" dirty="0" smtClean="0">
                <a:latin typeface="Arial" pitchFamily="34" charset="0"/>
              </a:rPr>
              <a:t>Eeldatakse, et n</a:t>
            </a:r>
            <a:r>
              <a:rPr lang="sv-SE" sz="2800" dirty="0" smtClean="0">
                <a:latin typeface="Arial" pitchFamily="34" charset="0"/>
              </a:rPr>
              <a:t>eed </a:t>
            </a:r>
            <a:r>
              <a:rPr lang="et-EE" sz="2800" dirty="0">
                <a:latin typeface="Arial" pitchFamily="34" charset="0"/>
              </a:rPr>
              <a:t>kolm</a:t>
            </a:r>
            <a:r>
              <a:rPr lang="sv-SE" sz="2800" dirty="0">
                <a:latin typeface="Arial" pitchFamily="34" charset="0"/>
              </a:rPr>
              <a:t> eesmärki </a:t>
            </a:r>
            <a:r>
              <a:rPr lang="et-EE" sz="2800" dirty="0" smtClean="0">
                <a:latin typeface="Arial" pitchFamily="34" charset="0"/>
              </a:rPr>
              <a:t> on</a:t>
            </a:r>
            <a:r>
              <a:rPr lang="sv-SE" sz="2800" dirty="0" smtClean="0">
                <a:latin typeface="Arial" pitchFamily="34" charset="0"/>
              </a:rPr>
              <a:t> </a:t>
            </a:r>
            <a:r>
              <a:rPr lang="sv-SE" sz="2800" dirty="0">
                <a:latin typeface="Arial" pitchFamily="34" charset="0"/>
              </a:rPr>
              <a:t>suures osas </a:t>
            </a:r>
            <a:r>
              <a:rPr lang="sv-SE" sz="2800" dirty="0" smtClean="0">
                <a:latin typeface="Arial" pitchFamily="34" charset="0"/>
              </a:rPr>
              <a:t>üksteisest </a:t>
            </a:r>
            <a:r>
              <a:rPr lang="sv-SE" sz="2800" dirty="0">
                <a:latin typeface="Arial" pitchFamily="34" charset="0"/>
              </a:rPr>
              <a:t>sõltumatud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8071048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Kõikidel nendel eesmärkidest defineeritakse neljapalliline skaala, mille rakendamine igal eesmärgil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kolmest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määrab ära turvaosaklassid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04800"/>
            <a:ext cx="8020000" cy="1143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4000" b="1" dirty="0" err="1" smtClean="0">
                <a:solidFill>
                  <a:srgbClr val="C00000"/>
                </a:solidFill>
                <a:cs typeface="Times New Roman" charset="0"/>
              </a:rPr>
              <a:t>Aegkriitilise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cs typeface="Times New Roman" charset="0"/>
              </a:rPr>
              <a:t>teabe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cs typeface="Times New Roman" charset="0"/>
              </a:rPr>
              <a:t>käideldavus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</a:b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(K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)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</a:rPr>
              <a:t>skaala 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85800" y="1143000"/>
            <a:ext cx="8458200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8838" indent="-858838">
              <a:spcBef>
                <a:spcPct val="50000"/>
              </a:spcBef>
            </a:pPr>
            <a:endParaRPr lang="sv-SE" b="1" dirty="0">
              <a:solidFill>
                <a:schemeClr val="folHlink"/>
              </a:solidFill>
              <a:latin typeface="Arial" pitchFamily="34" charset="0"/>
            </a:endParaRPr>
          </a:p>
          <a:p>
            <a:pPr marL="858838" indent="-858838">
              <a:spcBef>
                <a:spcPct val="500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K0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töökindlus – pole oluline; jõudlus – pole </a:t>
            </a:r>
            <a:r>
              <a:rPr lang="et-EE" sz="2600" dirty="0" smtClean="0">
                <a:latin typeface="Arial" pitchFamily="34" charset="0"/>
                <a:cs typeface="Times New Roman" pitchFamily="18" charset="0"/>
              </a:rPr>
              <a:t>oluline</a:t>
            </a:r>
            <a:endParaRPr lang="et-EE" sz="2600" dirty="0">
              <a:latin typeface="Arial" pitchFamily="34" charset="0"/>
            </a:endParaRPr>
          </a:p>
          <a:p>
            <a:pPr marL="858838" indent="-858838"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K1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töökindlus – 90% (lubatud summaarne seisak nädalas ~ ööpäev); lubatav nõutava reaktsiooniaja kasv tippkoormusel – tunnid (1</a:t>
            </a:r>
            <a:r>
              <a:rPr lang="et-EE" sz="2600" dirty="0">
                <a:latin typeface="Arial" pitchFamily="34" charset="0"/>
                <a:cs typeface="Arial" pitchFamily="34" charset="0"/>
                <a:sym typeface="Symbol" pitchFamily="18" charset="2"/>
              </a:rPr>
              <a:t>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10</a:t>
            </a:r>
            <a:r>
              <a:rPr lang="et-EE" sz="2600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et-EE" sz="2600" dirty="0">
              <a:latin typeface="Arial" pitchFamily="34" charset="0"/>
            </a:endParaRPr>
          </a:p>
          <a:p>
            <a:pPr marL="858838" indent="-858838"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K2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töökindlus – 99% (lubatud summaarne seisak nädalas ~ 2 tundi);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lubatav nõutava reaktsiooniaja kasv tippkoormusel – minutid (1</a:t>
            </a:r>
            <a:r>
              <a:rPr lang="et-EE" sz="2600" dirty="0">
                <a:latin typeface="Arial" pitchFamily="34" charset="0"/>
                <a:cs typeface="Arial" pitchFamily="34" charset="0"/>
                <a:sym typeface="Symbol" pitchFamily="18" charset="2"/>
              </a:rPr>
              <a:t>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10</a:t>
            </a:r>
            <a:r>
              <a:rPr lang="et-EE" sz="2600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et-EE" sz="2600" dirty="0">
              <a:latin typeface="Arial" pitchFamily="34" charset="0"/>
            </a:endParaRPr>
          </a:p>
          <a:p>
            <a:pPr marL="858838" indent="-858838"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K3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töökindlus - 99,9% (lubatud summaarne seisak nädalas ~ 10 minutit);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lubatav nõutava reaktsiooniaja kasv tippkoormusel – sekundid (1</a:t>
            </a:r>
            <a:r>
              <a:rPr lang="et-EE" sz="2600" dirty="0">
                <a:latin typeface="Arial" pitchFamily="34" charset="0"/>
                <a:cs typeface="Arial" pitchFamily="34" charset="0"/>
                <a:sym typeface="Symbol" pitchFamily="18" charset="2"/>
              </a:rPr>
              <a:t></a:t>
            </a:r>
            <a:r>
              <a:rPr lang="et-EE" sz="2600" dirty="0">
                <a:latin typeface="Arial" pitchFamily="34" charset="0"/>
                <a:cs typeface="Times New Roman" pitchFamily="18" charset="0"/>
              </a:rPr>
              <a:t>10</a:t>
            </a:r>
            <a:r>
              <a:rPr lang="et-EE" sz="2600" dirty="0" smtClean="0">
                <a:latin typeface="Arial" pitchFamily="34" charset="0"/>
                <a:cs typeface="Times New Roman" pitchFamily="18" charset="0"/>
              </a:rPr>
              <a:t>)</a:t>
            </a:r>
            <a:endParaRPr lang="en-US" sz="2600" dirty="0">
              <a:latin typeface="Arial" pitchFamily="34" charset="0"/>
              <a:cs typeface="Times New Roman" pitchFamily="18" charset="0"/>
            </a:endParaRPr>
          </a:p>
          <a:p>
            <a:pPr marL="858838" indent="-858838">
              <a:spcBef>
                <a:spcPct val="50000"/>
              </a:spcBef>
            </a:pPr>
            <a:endParaRPr lang="en-GB" sz="2600" dirty="0">
              <a:solidFill>
                <a:schemeClr val="folHlink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171400"/>
            <a:ext cx="8164016" cy="11430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</a:t>
            </a:r>
            <a:r>
              <a:rPr lang="en-GB" sz="4000" b="1" dirty="0" err="1" smtClean="0">
                <a:solidFill>
                  <a:srgbClr val="C00000"/>
                </a:solidFill>
                <a:cs typeface="Times New Roman" charset="0"/>
              </a:rPr>
              <a:t>eabe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tervikluse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(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T)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</a:rPr>
              <a:t>skaala 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980728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66763" indent="-766763">
              <a:spcBef>
                <a:spcPct val="500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T0</a:t>
            </a: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info allikas, muutmise ega hävitamise tuvastatavus ei ole olulised; info õigsuse, täielikkuse ja ajakohasuse kontrollid pole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vajalikud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ct val="500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1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 allikas, selle muutmise ja hävitamise fakt peavad olema tuvastatavad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; info õigsuse, täielikkuse, ajakohasuse kontrollid erijuhtudel ja vastavalt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vajadusele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ct val="500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2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info allikas, selle muutmise ja hävitamise fakt peavad olema tuvastatavad; vajalikud on perioodilised info õigsuse, täielikkuse ja ajakohasuse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kontrollid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ct val="500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3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infol allikal, selle muutmise ja hävitamise faktil peab olema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tõestusväärtus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; vajalik on info õigsuse, täielikkuse ja ajakohasuse kontroll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reaalajas</a:t>
            </a:r>
            <a:endParaRPr lang="en-US" sz="2600" dirty="0">
              <a:latin typeface="Arial" pitchFamily="34" charset="0"/>
              <a:cs typeface="Times New Roman" pitchFamily="18" charset="0"/>
            </a:endParaRPr>
          </a:p>
          <a:p>
            <a:pPr marL="766763" indent="-766763" algn="just">
              <a:spcBef>
                <a:spcPct val="50000"/>
              </a:spcBef>
            </a:pPr>
            <a:r>
              <a:rPr lang="en-GB" sz="2600" dirty="0">
                <a:latin typeface="Arial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533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</a:t>
            </a:r>
            <a:r>
              <a:rPr lang="en-GB" sz="4000" b="1" dirty="0" err="1" smtClean="0">
                <a:solidFill>
                  <a:srgbClr val="C00000"/>
                </a:solidFill>
                <a:cs typeface="Times New Roman" charset="0"/>
              </a:rPr>
              <a:t>eabe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konfidentsiaalsuse</a:t>
            </a: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</a:br>
            <a:r>
              <a:rPr lang="en-GB" sz="4000" b="1" dirty="0" smtClean="0">
                <a:solidFill>
                  <a:srgbClr val="C00000"/>
                </a:solidFill>
                <a:cs typeface="Times New Roman" charset="0"/>
              </a:rPr>
              <a:t>(</a:t>
            </a: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S)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  <a:r>
              <a:rPr lang="sv-SE" sz="4000" b="1" dirty="0" smtClean="0">
                <a:solidFill>
                  <a:srgbClr val="C00000"/>
                </a:solidFill>
              </a:rPr>
              <a:t>skaala 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79512" y="1219200"/>
            <a:ext cx="89644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66763" indent="-766763">
              <a:spcBef>
                <a:spcPts val="6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S0</a:t>
            </a:r>
            <a:r>
              <a:rPr lang="et-EE" sz="2600" b="1" dirty="0">
                <a:latin typeface="Arial" pitchFamily="34" charset="0"/>
              </a:rPr>
              <a:t> </a:t>
            </a:r>
            <a:r>
              <a:rPr lang="et-EE" sz="26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b="1" dirty="0">
                <a:latin typeface="Arial" pitchFamily="34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avalik info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: juurdepääsu teabele ei piirata (st lugemisõigus kõigil huvitatutel, muutmise õigus määratletud tervikluse nõuetega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)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ts val="6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1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 asutusesiseseks kasutamiseks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: juurdepääs teabele on lubatav juurdepääsu taotleva isiku õigustatud huvi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korral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ts val="6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2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salajane info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: info kasutamine lubatud ainult teatud kindlatele kasutajate gruppidele, juurdepääs teabele on lubatav juurdepääsu taotleva isiku õigustatud huvi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korral</a:t>
            </a:r>
            <a:endParaRPr lang="et-EE" sz="2600" dirty="0">
              <a:latin typeface="Arial" pitchFamily="34" charset="0"/>
            </a:endParaRPr>
          </a:p>
          <a:p>
            <a:pPr marL="766763" indent="-766763">
              <a:spcBef>
                <a:spcPts val="600"/>
              </a:spcBef>
            </a:pP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</a:rPr>
              <a:t>3 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–</a:t>
            </a:r>
            <a:r>
              <a:rPr lang="et-EE" sz="2600" dirty="0">
                <a:latin typeface="Arial" pitchFamily="34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ülisalajane info</a:t>
            </a:r>
            <a:r>
              <a:rPr lang="et-EE" sz="2600" dirty="0">
                <a:latin typeface="Arial" pitchFamily="34" charset="0"/>
                <a:cs typeface="Arial" pitchFamily="34" charset="0"/>
              </a:rPr>
              <a:t>: info kasutamine lubatud ainult teatud kindlatele kasutajatele, juurdepääs teabele on lubatav juurdepääsu taotleva isiku õigustatud huvi </a:t>
            </a:r>
            <a:r>
              <a:rPr lang="et-EE" sz="2600" dirty="0" smtClean="0">
                <a:latin typeface="Arial" pitchFamily="34" charset="0"/>
                <a:cs typeface="Arial" pitchFamily="34" charset="0"/>
              </a:rPr>
              <a:t>korral</a:t>
            </a:r>
            <a:endParaRPr lang="en-US" sz="2600" dirty="0">
              <a:latin typeface="Arial" pitchFamily="34" charset="0"/>
              <a:cs typeface="Times New Roman" pitchFamily="18" charset="0"/>
            </a:endParaRPr>
          </a:p>
          <a:p>
            <a:pPr marL="766763" indent="-766763">
              <a:spcBef>
                <a:spcPct val="50000"/>
              </a:spcBef>
            </a:pPr>
            <a:endParaRPr lang="en-GB" b="1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452048" cy="8382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Infovarade tüüpmoodulid: roll 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09600" y="914400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b="1" dirty="0">
                <a:solidFill>
                  <a:srgbClr val="0070C0"/>
                </a:solidFill>
                <a:latin typeface="Arial" pitchFamily="34" charset="0"/>
              </a:rPr>
              <a:t>ISKE </a:t>
            </a:r>
            <a:r>
              <a:rPr lang="et-EE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põhineb turvet vajavate infovarade kirjeldamisel tüüpmoodulite abil </a:t>
            </a:r>
            <a:endParaRPr lang="sv-SE" sz="2800" b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09600" y="2066925"/>
            <a:ext cx="83548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sv-SE" sz="2800" dirty="0">
                <a:latin typeface="Arial" pitchFamily="34" charset="0"/>
                <a:cs typeface="Times New Roman" pitchFamily="18" charset="0"/>
              </a:rPr>
              <a:t>Eeldatakse, et moodulid on vaadeldavad ehituskividena, millede ”keeles” saab lahti seletada suvalise infosüsteemi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sv-SE" sz="2800" dirty="0">
                <a:latin typeface="Arial" pitchFamily="34" charset="0"/>
                <a:cs typeface="Times New Roman" pitchFamily="18" charset="0"/>
              </a:rPr>
              <a:t>Eeldatakse, et sääraste moodulite kui ehituskivide roll on igal pool sarnane, st ka neile mõjuvad ohud ja rakendatavad turvameetmed on sarnased</a:t>
            </a:r>
          </a:p>
          <a:p>
            <a:pPr marL="377825" indent="-377825">
              <a:spcBef>
                <a:spcPct val="50000"/>
              </a:spcBef>
            </a:pPr>
            <a:r>
              <a:rPr lang="sv-SE" sz="2800" dirty="0">
                <a:latin typeface="Arial" pitchFamily="34" charset="0"/>
                <a:cs typeface="Times New Roman" pitchFamily="18" charset="0"/>
              </a:rPr>
              <a:t>    ISKE infovarade moodulid põhinevad pea üks-ühele Saksa infoturbe baasstandardil BSI-l</a:t>
            </a:r>
            <a:r>
              <a:rPr lang="et-EE" sz="2800" dirty="0">
                <a:latin typeface="Arial" pitchFamily="34" charset="0"/>
              </a:rPr>
              <a:t> </a:t>
            </a:r>
            <a:r>
              <a:rPr lang="et-EE" sz="2800" dirty="0" smtClean="0">
                <a:latin typeface="Arial" pitchFamily="34" charset="0"/>
              </a:rPr>
              <a:t>(juures on Eesti põhine EID-lahenduste moodul)</a:t>
            </a:r>
            <a:endParaRPr lang="en-GB" sz="2800" b="1" dirty="0"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Konfidentsiaalsus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443664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konfidentsiaalsus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confidentiality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salastatus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poolt kantava teabe kättesaadavus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poolt määratud isikutele ja/või subjektidele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(ning kättesaamatus kõikidele ülejäänutele)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749457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Oli ajalooliselt andmeturbe olulisim </a:t>
            </a:r>
            <a:r>
              <a:rPr lang="et-EE" sz="2600" dirty="0" smtClean="0">
                <a:latin typeface="Arial" charset="0"/>
              </a:rPr>
              <a:t>komponent, kuid</a:t>
            </a:r>
            <a:r>
              <a:rPr lang="et-EE" sz="2600" dirty="0">
                <a:latin typeface="Arial" charset="0"/>
              </a:rPr>
              <a:t> k</a:t>
            </a:r>
            <a:r>
              <a:rPr lang="et-EE" sz="2600" dirty="0" smtClean="0">
                <a:latin typeface="Arial" charset="0"/>
              </a:rPr>
              <a:t>aasajal </a:t>
            </a:r>
            <a:r>
              <a:rPr lang="et-EE" sz="2600" dirty="0">
                <a:latin typeface="Arial" charset="0"/>
              </a:rPr>
              <a:t>on ta vaid üks kolmest olulisest </a:t>
            </a:r>
            <a:r>
              <a:rPr lang="et-EE" sz="2600" dirty="0" smtClean="0">
                <a:latin typeface="Arial" charset="0"/>
              </a:rPr>
              <a:t>komponendist</a:t>
            </a:r>
            <a:endParaRPr lang="et-EE" sz="26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riigi- või firmasaladus tuleb avalikuks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operatiivne jälitusteave tuleb avalikuks</a:t>
            </a:r>
          </a:p>
          <a:p>
            <a:pPr eaLnBrk="0" hangingPunct="0">
              <a:spcBef>
                <a:spcPts val="12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isikuandmeid levitamine ilma isiku nõusolekuta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28600"/>
            <a:ext cx="8380040" cy="609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Andmete turvaklass, I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55576" y="3356992"/>
            <a:ext cx="7920880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pitchFamily="34" charset="0"/>
                <a:cs typeface="Times New Roman" pitchFamily="18" charset="0"/>
              </a:rPr>
              <a:t>Andmete turvaklassi tähis moodustatakse osaklasside tähistest nende järjestuses K-T-S. </a:t>
            </a:r>
            <a:br>
              <a:rPr lang="et-EE" sz="2600" dirty="0">
                <a:latin typeface="Arial" pitchFamily="34" charset="0"/>
                <a:cs typeface="Times New Roman" pitchFamily="18" charset="0"/>
              </a:rPr>
            </a:br>
            <a:endParaRPr lang="sv-SE" sz="1400" dirty="0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t-EE" sz="2600" dirty="0">
                <a:latin typeface="Arial" pitchFamily="34" charset="0"/>
                <a:cs typeface="Times New Roman" pitchFamily="18" charset="0"/>
              </a:rPr>
              <a:t>Üks konkreetne andmete turvaklass on näiteks K2T3S1. Selline tähis on aluseks andmetele ja muudele infovaradele kohustuslike etalonturvameetmete määramisel</a:t>
            </a:r>
            <a:endParaRPr lang="en-GB" sz="26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53672" name="Text Box 8"/>
          <p:cNvSpPr txBox="1">
            <a:spLocks noChangeArrowheads="1"/>
          </p:cNvSpPr>
          <p:nvPr/>
        </p:nvSpPr>
        <p:spPr bwMode="auto">
          <a:xfrm>
            <a:off x="539552" y="1052736"/>
            <a:ext cx="79248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Andmete turvaklass on kolme turvaosaklassi konkreetne kombinatsioon. </a:t>
            </a:r>
            <a:r>
              <a:rPr lang="et-EE" sz="2800" dirty="0">
                <a:latin typeface="Arial" charset="0"/>
                <a:cs typeface="Times New Roman" charset="0"/>
              </a:rPr>
              <a:t>Selliste kõikvõimalike kombinatsioonide arv on 4</a:t>
            </a:r>
            <a:r>
              <a:rPr lang="et-EE" sz="2800" dirty="0">
                <a:latin typeface="Arial" charset="0"/>
                <a:cs typeface="Times New Roman" charset="0"/>
                <a:sym typeface="Symbol" pitchFamily="18" charset="2"/>
              </a:rPr>
              <a:t></a:t>
            </a:r>
            <a:r>
              <a:rPr lang="et-EE" sz="2800" dirty="0">
                <a:latin typeface="Arial" charset="0"/>
                <a:cs typeface="Times New Roman" charset="0"/>
              </a:rPr>
              <a:t>4</a:t>
            </a:r>
            <a:r>
              <a:rPr lang="et-EE" sz="2800" dirty="0">
                <a:latin typeface="Arial" charset="0"/>
                <a:cs typeface="Times New Roman" charset="0"/>
                <a:sym typeface="Symbol" pitchFamily="18" charset="2"/>
              </a:rPr>
              <a:t></a:t>
            </a:r>
            <a:r>
              <a:rPr lang="et-EE" sz="2800" dirty="0">
                <a:latin typeface="Arial" charset="0"/>
                <a:cs typeface="Times New Roman" charset="0"/>
              </a:rPr>
              <a:t>4, seega on erinevaid turvaklasse </a:t>
            </a:r>
            <a:r>
              <a:rPr lang="et-EE" sz="2800" dirty="0">
                <a:latin typeface="Arial" charset="0"/>
              </a:rPr>
              <a:t>64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308032" cy="609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Andmete turvaklass, II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187624" y="3479800"/>
            <a:ext cx="712879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600" dirty="0">
                <a:latin typeface="Arial" pitchFamily="34" charset="0"/>
                <a:cs typeface="Times New Roman" pitchFamily="18" charset="0"/>
              </a:rPr>
              <a:t>Andmete turvaklassi määrab andmete omanik (vastutav töötleja) turvaanalüüsi tulemusena</a:t>
            </a:r>
          </a:p>
          <a:p>
            <a:pPr>
              <a:spcBef>
                <a:spcPct val="50000"/>
              </a:spcBef>
            </a:pPr>
            <a:r>
              <a:rPr lang="sv-SE" sz="2600" dirty="0">
                <a:latin typeface="Arial" pitchFamily="34" charset="0"/>
                <a:cs typeface="Times New Roman" pitchFamily="18" charset="0"/>
              </a:rPr>
              <a:t>Turvaanalüüsi viib läbi asutuse juhtkond või selle poolt määratud esindaja. Turvaklassi määrab reeglina IT spetsialist koos infoturbespetsialistiga</a:t>
            </a:r>
            <a:endParaRPr lang="et-EE" sz="2600" dirty="0"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b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55720" name="Text Box 8"/>
          <p:cNvSpPr txBox="1">
            <a:spLocks noChangeArrowheads="1"/>
          </p:cNvSpPr>
          <p:nvPr/>
        </p:nvSpPr>
        <p:spPr bwMode="auto">
          <a:xfrm>
            <a:off x="755576" y="764704"/>
            <a:ext cx="7690048" cy="249299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Andmeturbe eesmärkide tagamiseks peavad olema rakendatud turvameetmed, mis vastavad infovara turvaklassile. </a:t>
            </a:r>
            <a:r>
              <a:rPr lang="et-EE" sz="2600" dirty="0">
                <a:latin typeface="Arial" charset="0"/>
                <a:cs typeface="Times New Roman" charset="0"/>
              </a:rPr>
              <a:t>Turvameetmed valitakse turvaklassile vastavast etalonmeetmete kataloogist konkreetse infovara etalonturbe spetsifikatsioonide alusel</a:t>
            </a:r>
            <a:endParaRPr lang="en-GB" sz="2600" dirty="0"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524056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Turbeaste ja selle seos turvaklassiga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71600" y="1676400"/>
            <a:ext cx="8782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4650" indent="-374650">
              <a:spcBef>
                <a:spcPct val="50000"/>
              </a:spcBef>
            </a:pPr>
            <a:r>
              <a:rPr lang="sv-SE" sz="2800" dirty="0">
                <a:latin typeface="Arial" pitchFamily="34" charset="0"/>
              </a:rPr>
              <a:t>ISKEs on sätestatud kolm turbeastet:</a:t>
            </a:r>
          </a:p>
          <a:p>
            <a:pPr marL="374650" indent="-374650">
              <a:spcBef>
                <a:spcPct val="50000"/>
              </a:spcBef>
              <a:buFontTx/>
              <a:buChar char="•"/>
            </a:pP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madal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turbeaste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L</a:t>
            </a:r>
            <a:r>
              <a:rPr lang="en-GB" sz="2800" dirty="0" smtClean="0">
                <a:latin typeface="Arial" pitchFamily="34" charset="0"/>
                <a:cs typeface="Times New Roman" pitchFamily="18" charset="0"/>
              </a:rPr>
              <a:t>),</a:t>
            </a:r>
            <a:r>
              <a:rPr lang="et-EE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t-EE" sz="2800" i="1" dirty="0" smtClean="0">
                <a:latin typeface="Arial" pitchFamily="34" charset="0"/>
                <a:cs typeface="Times New Roman" pitchFamily="18" charset="0"/>
              </a:rPr>
              <a:t>low</a:t>
            </a:r>
            <a:endParaRPr lang="en-GB" sz="2800" i="1" dirty="0">
              <a:latin typeface="Arial" pitchFamily="34" charset="0"/>
              <a:cs typeface="Times New Roman" pitchFamily="18" charset="0"/>
            </a:endParaRPr>
          </a:p>
          <a:p>
            <a:pPr marL="374650" indent="-374650">
              <a:spcBef>
                <a:spcPct val="50000"/>
              </a:spcBef>
              <a:buFontTx/>
              <a:buChar char="•"/>
            </a:pP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keskmine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turbeaste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</a:t>
            </a:r>
            <a:r>
              <a:rPr lang="en-GB" sz="2800" dirty="0" smtClean="0">
                <a:latin typeface="Arial" pitchFamily="34" charset="0"/>
                <a:cs typeface="Times New Roman" pitchFamily="18" charset="0"/>
              </a:rPr>
              <a:t>)</a:t>
            </a:r>
            <a:r>
              <a:rPr lang="et-EE" sz="2800" dirty="0" smtClean="0">
                <a:latin typeface="Arial" pitchFamily="34" charset="0"/>
                <a:cs typeface="Times New Roman" pitchFamily="18" charset="0"/>
              </a:rPr>
              <a:t>, </a:t>
            </a:r>
            <a:r>
              <a:rPr lang="et-EE" sz="2800" i="1" dirty="0" smtClean="0">
                <a:latin typeface="Arial" pitchFamily="34" charset="0"/>
                <a:cs typeface="Times New Roman" pitchFamily="18" charset="0"/>
              </a:rPr>
              <a:t>medium</a:t>
            </a:r>
            <a:endParaRPr lang="en-GB" sz="2800" i="1" dirty="0">
              <a:latin typeface="Arial" pitchFamily="34" charset="0"/>
              <a:cs typeface="Times New Roman" pitchFamily="18" charset="0"/>
            </a:endParaRPr>
          </a:p>
          <a:p>
            <a:pPr marL="374650" indent="-374650">
              <a:spcBef>
                <a:spcPct val="50000"/>
              </a:spcBef>
              <a:buFontTx/>
              <a:buChar char="•"/>
            </a:pP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kõrge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turbeaste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800" dirty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sz="28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H</a:t>
            </a:r>
            <a:r>
              <a:rPr lang="en-GB" sz="2800" dirty="0" smtClean="0">
                <a:latin typeface="Arial" pitchFamily="34" charset="0"/>
                <a:cs typeface="Times New Roman" pitchFamily="18" charset="0"/>
              </a:rPr>
              <a:t>)</a:t>
            </a:r>
            <a:r>
              <a:rPr lang="et-EE" sz="2800" dirty="0" smtClean="0">
                <a:latin typeface="Arial" pitchFamily="34" charset="0"/>
                <a:cs typeface="Times New Roman" pitchFamily="18" charset="0"/>
              </a:rPr>
              <a:t>, </a:t>
            </a:r>
            <a:r>
              <a:rPr lang="et-EE" sz="2800" i="1" dirty="0" smtClean="0">
                <a:latin typeface="Arial" pitchFamily="34" charset="0"/>
                <a:cs typeface="Times New Roman" pitchFamily="18" charset="0"/>
              </a:rPr>
              <a:t>high</a:t>
            </a:r>
            <a:endParaRPr lang="en-GB" sz="2800" i="1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757768" name="Text Box 8"/>
          <p:cNvSpPr txBox="1">
            <a:spLocks noChangeArrowheads="1"/>
          </p:cNvSpPr>
          <p:nvPr/>
        </p:nvSpPr>
        <p:spPr bwMode="auto">
          <a:xfrm>
            <a:off x="899592" y="4509120"/>
            <a:ext cx="7126560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64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 erinevat turvaklassi on eelnimetatud kolme turbeastmega spetsiaalse tabeli abil seotud</a:t>
            </a:r>
            <a:endParaRPr lang="en-GB" u="sng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8236024" cy="609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sv-SE" sz="3800" b="1" dirty="0" smtClean="0">
                <a:solidFill>
                  <a:srgbClr val="C00000"/>
                </a:solidFill>
                <a:cs typeface="Times New Roman" charset="0"/>
              </a:rPr>
              <a:t>Turbeaste ja selle seos turvaklassiga</a:t>
            </a:r>
            <a:endParaRPr lang="et-EE" sz="3800" b="1" dirty="0" smtClean="0">
              <a:solidFill>
                <a:srgbClr val="C0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pic>
        <p:nvPicPr>
          <p:cNvPr id="37895" name="Picture 7" descr="C:\valdo\isk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1" y="685800"/>
            <a:ext cx="4094584" cy="580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452048" cy="8382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  <a:cs typeface="Times New Roman" charset="0"/>
              </a:rPr>
              <a:t>Turvameetmed (etalonmeetmed)</a:t>
            </a:r>
            <a:endParaRPr lang="et-EE" sz="4000" b="1" dirty="0" smtClean="0">
              <a:solidFill>
                <a:srgbClr val="C00000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t-EE" sz="2800" b="1">
              <a:latin typeface="Arial" pitchFamily="34" charset="0"/>
            </a:endParaRP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755576" y="2964626"/>
            <a:ext cx="8236024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600" dirty="0">
                <a:latin typeface="Arial" pitchFamily="34" charset="0"/>
              </a:rPr>
              <a:t>Kõrge turbeastme meetmed jagunevad omakorda sõltuvalt sellest, milline neljast turvaeesmärgist on kõrgtasemel</a:t>
            </a:r>
          </a:p>
          <a:p>
            <a:pPr marL="358775" indent="-358775">
              <a:spcBef>
                <a:spcPct val="50000"/>
              </a:spcBef>
              <a:buFontTx/>
              <a:buChar char="•"/>
            </a:pPr>
            <a:r>
              <a:rPr lang="sv-SE" sz="2600" dirty="0" smtClean="0">
                <a:latin typeface="Arial" pitchFamily="34" charset="0"/>
              </a:rPr>
              <a:t>L </a:t>
            </a:r>
            <a:r>
              <a:rPr lang="sv-SE" sz="2600" dirty="0">
                <a:latin typeface="Arial" pitchFamily="34" charset="0"/>
              </a:rPr>
              <a:t>ja M meetmeid on </a:t>
            </a:r>
            <a:r>
              <a:rPr lang="et-EE" sz="2600" dirty="0">
                <a:latin typeface="Arial" pitchFamily="34" charset="0"/>
              </a:rPr>
              <a:t>kokku üle tuhande</a:t>
            </a:r>
            <a:r>
              <a:rPr lang="sv-SE" sz="2600" dirty="0">
                <a:latin typeface="Arial" pitchFamily="34" charset="0"/>
              </a:rPr>
              <a:t> </a:t>
            </a:r>
            <a:r>
              <a:rPr lang="et-EE" sz="2600" dirty="0" smtClean="0">
                <a:latin typeface="Arial" pitchFamily="34" charset="0"/>
              </a:rPr>
              <a:t>(on tehniliselt koos)</a:t>
            </a:r>
            <a:endParaRPr lang="sv-SE" sz="2600" dirty="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600" dirty="0">
                <a:latin typeface="Arial" pitchFamily="34" charset="0"/>
              </a:rPr>
              <a:t>  H meetmeid on </a:t>
            </a:r>
            <a:r>
              <a:rPr lang="et-EE" sz="2600" dirty="0">
                <a:latin typeface="Arial" pitchFamily="34" charset="0"/>
              </a:rPr>
              <a:t>kokku üle 150 </a:t>
            </a:r>
            <a:endParaRPr lang="sv-SE" sz="2600" dirty="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sv-SE" sz="2600" b="1" dirty="0">
                <a:solidFill>
                  <a:srgbClr val="0070C0"/>
                </a:solidFill>
                <a:latin typeface="Arial" pitchFamily="34" charset="0"/>
              </a:rPr>
              <a:t>Meetmed rakenduvad infovaradele, mis jagatakse </a:t>
            </a:r>
            <a:r>
              <a:rPr lang="et-EE" sz="2600" b="1" dirty="0" smtClean="0">
                <a:solidFill>
                  <a:srgbClr val="0070C0"/>
                </a:solidFill>
                <a:latin typeface="Arial" pitchFamily="34" charset="0"/>
              </a:rPr>
              <a:t>tüüp</a:t>
            </a:r>
            <a:r>
              <a:rPr lang="sv-SE" sz="2600" b="1" dirty="0" smtClean="0">
                <a:solidFill>
                  <a:srgbClr val="0070C0"/>
                </a:solidFill>
                <a:latin typeface="Arial" pitchFamily="34" charset="0"/>
              </a:rPr>
              <a:t>moodulitesse</a:t>
            </a:r>
            <a:endParaRPr lang="sv-SE" sz="26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755576" y="685800"/>
            <a:ext cx="838842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pitchFamily="34" charset="0"/>
              </a:rPr>
              <a:t>ISKE-kohased etalonmeetmed j</a:t>
            </a:r>
            <a:r>
              <a:rPr lang="sv-SE" sz="2600" dirty="0" smtClean="0">
                <a:latin typeface="Arial" pitchFamily="34" charset="0"/>
              </a:rPr>
              <a:t>agunevad</a:t>
            </a:r>
            <a:r>
              <a:rPr lang="sv-SE" sz="2600" dirty="0">
                <a:latin typeface="Arial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600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madal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a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me 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(L)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meetmed</a:t>
            </a:r>
            <a:endParaRPr lang="en-GB" sz="2600" b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keskmi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e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me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(M)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meetmed</a:t>
            </a:r>
            <a:endParaRPr lang="en-GB" sz="2600" b="1" dirty="0">
              <a:solidFill>
                <a:srgbClr val="0070C0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kõrge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GB" sz="2600" b="1" dirty="0" err="1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turbeast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me</a:t>
            </a:r>
            <a:r>
              <a:rPr lang="en-GB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(H)</a:t>
            </a:r>
            <a:r>
              <a:rPr lang="sv-SE" sz="2600" b="1" dirty="0">
                <a:solidFill>
                  <a:srgbClr val="0070C0"/>
                </a:solidFill>
                <a:latin typeface="Arial" pitchFamily="34" charset="0"/>
                <a:cs typeface="Times New Roman" pitchFamily="18" charset="0"/>
              </a:rPr>
              <a:t> meetmed</a:t>
            </a:r>
          </a:p>
          <a:p>
            <a:pPr>
              <a:spcBef>
                <a:spcPct val="50000"/>
              </a:spcBef>
            </a:pPr>
            <a:endParaRPr lang="en-GB" u="sng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kahjustumise standardmudel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Infovaradele (infosüsteemile) mõjuvad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ohud</a:t>
            </a:r>
            <a:r>
              <a:rPr lang="et-EE" sz="2600" dirty="0">
                <a:latin typeface="Arial" charset="0"/>
              </a:rPr>
              <a:t>  </a:t>
            </a:r>
            <a:r>
              <a:rPr lang="et-EE" sz="2600" i="1" dirty="0">
                <a:latin typeface="Arial" charset="0"/>
              </a:rPr>
              <a:t>(threat)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võivad ära kasutada süsteemi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turvaauke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(vulnerabilities)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koos nõrkustega määravad ära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riski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turvariski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risk, security risk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 realiseerumisel tekib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 smtClean="0">
                <a:latin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turvaintsident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loss, security breach, security incident)</a:t>
            </a:r>
            <a:endParaRPr lang="et-EE" sz="2600" i="1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Riski vähendamiseks tuleb turvaauke lappida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turvameetmeid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measures, safeguards)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kasutades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</a:t>
            </a:r>
            <a:r>
              <a:rPr lang="et-EE" b="1" dirty="0" smtClean="0">
                <a:solidFill>
                  <a:srgbClr val="C00000"/>
                </a:solidFill>
              </a:rPr>
              <a:t>lisus ja (aktsepteeritav) jääkrisk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3645024"/>
            <a:ext cx="89154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Absoluutse turbe asemel räägitakse alati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aktsepteeritavast jääkriskist</a:t>
            </a:r>
            <a:r>
              <a:rPr lang="et-EE" sz="2600" dirty="0">
                <a:latin typeface="Arial" charset="0"/>
              </a:rPr>
              <a:t>, mis vastab </a:t>
            </a:r>
            <a:r>
              <a:rPr lang="et-EE" sz="2600" dirty="0" smtClean="0">
                <a:latin typeface="Arial" charset="0"/>
              </a:rPr>
              <a:t>konkreetse olukorra (äriprotsessi) </a:t>
            </a:r>
            <a:r>
              <a:rPr lang="et-EE" sz="2600" dirty="0">
                <a:latin typeface="Arial" charset="0"/>
              </a:rPr>
              <a:t>mõistlikule turvatasemele</a:t>
            </a:r>
          </a:p>
          <a:p>
            <a:pPr eaLnBrk="0" hangingPunct="0">
              <a:spcBef>
                <a:spcPct val="20000"/>
              </a:spcBef>
            </a:pPr>
            <a:endParaRPr lang="et-EE" sz="2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2246769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800" b="1" u="sng" dirty="0">
                <a:latin typeface="Arial" charset="0"/>
              </a:rPr>
              <a:t>NB!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b="1" dirty="0">
                <a:latin typeface="Arial" charset="0"/>
                <a:cs typeface="Times New Roman" charset="0"/>
              </a:rPr>
              <a:t>Mitte ü</a:t>
            </a:r>
            <a:r>
              <a:rPr lang="et-EE" sz="2800" b="1" dirty="0">
                <a:latin typeface="Arial" charset="0"/>
              </a:rPr>
              <a:t>hegi</a:t>
            </a:r>
            <a:r>
              <a:rPr lang="et-EE" sz="2800" b="1" dirty="0">
                <a:latin typeface="Arial" charset="0"/>
                <a:cs typeface="Times New Roman" charset="0"/>
              </a:rPr>
              <a:t> </a:t>
            </a:r>
            <a:r>
              <a:rPr lang="et-EE" sz="2800" b="1" dirty="0" smtClean="0">
                <a:latin typeface="Arial" charset="0"/>
                <a:cs typeface="Times New Roman" charset="0"/>
              </a:rPr>
              <a:t>turvamee</a:t>
            </a:r>
            <a:r>
              <a:rPr lang="et-EE" sz="2800" b="1" dirty="0" smtClean="0">
                <a:latin typeface="Arial" charset="0"/>
              </a:rPr>
              <a:t>tme ega turvameetmete komplekti </a:t>
            </a:r>
            <a:r>
              <a:rPr lang="et-EE" sz="2800" b="1" dirty="0">
                <a:latin typeface="Arial" charset="0"/>
              </a:rPr>
              <a:t>rakendamine</a:t>
            </a:r>
            <a:r>
              <a:rPr lang="et-EE" sz="2800" b="1" dirty="0">
                <a:latin typeface="Arial" charset="0"/>
                <a:cs typeface="Times New Roman" charset="0"/>
              </a:rPr>
              <a:t> ei loo </a:t>
            </a:r>
            <a:r>
              <a:rPr lang="et-EE" sz="2800" b="1" u="sng" dirty="0">
                <a:latin typeface="Arial" charset="0"/>
                <a:cs typeface="Times New Roman" charset="0"/>
              </a:rPr>
              <a:t>kunagi</a:t>
            </a:r>
            <a:r>
              <a:rPr lang="et-EE" sz="2800" b="1" dirty="0">
                <a:latin typeface="Arial" charset="0"/>
                <a:cs typeface="Times New Roman" charset="0"/>
              </a:rPr>
              <a:t> absoluutset turvalisust. Need vaid </a:t>
            </a:r>
            <a:r>
              <a:rPr lang="et-EE" sz="2800" b="1" u="sng" dirty="0">
                <a:latin typeface="Arial" charset="0"/>
                <a:cs typeface="Times New Roman" charset="0"/>
              </a:rPr>
              <a:t>vähendavad turvariski</a:t>
            </a:r>
            <a:r>
              <a:rPr lang="et-EE" sz="2800" b="1" dirty="0">
                <a:latin typeface="Arial" charset="0"/>
                <a:cs typeface="Times New Roman" charset="0"/>
              </a:rPr>
              <a:t>, st tõenäosust, et andmete terviklus, käideldavus või konfidentsiaalsus saavad kahjustatud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3528" y="5157192"/>
            <a:ext cx="828288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Reeglina mõeldakse selle all olukorda, kus </a:t>
            </a:r>
            <a:r>
              <a:rPr lang="et-EE" sz="2600" dirty="0" smtClean="0">
                <a:latin typeface="Arial" charset="0"/>
              </a:rPr>
              <a:t>rakendatud </a:t>
            </a:r>
            <a:r>
              <a:rPr lang="et-EE" sz="2600" b="1" dirty="0">
                <a:latin typeface="Arial" charset="0"/>
              </a:rPr>
              <a:t>turvameetmete </a:t>
            </a:r>
            <a:r>
              <a:rPr lang="et-EE" sz="2600" b="1" dirty="0" smtClean="0">
                <a:latin typeface="Arial" charset="0"/>
              </a:rPr>
              <a:t>koguhind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latin typeface="Arial" charset="0"/>
              </a:rPr>
              <a:t>oodatav summmaarne (majanduslik) kahju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on omavahel </a:t>
            </a:r>
            <a:r>
              <a:rPr lang="et-EE" sz="2600" dirty="0" smtClean="0">
                <a:latin typeface="Arial" charset="0"/>
              </a:rPr>
              <a:t>ligikaudu võrdsed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 algn="l" eaLnBrk="1" hangingPunct="1"/>
            <a:r>
              <a:rPr lang="et-EE" sz="2800" smtClean="0">
                <a:latin typeface="Arial" charset="0"/>
              </a:rPr>
              <a:t> </a:t>
            </a:r>
          </a:p>
        </p:txBody>
      </p:sp>
      <p:pic>
        <p:nvPicPr>
          <p:cNvPr id="40963" name="Picture 4" descr="C:\DOKUM\PEDALOE\aju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5188"/>
            <a:ext cx="9144000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Turbe majanduslik külg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899592" y="2132856"/>
            <a:ext cx="8244408" cy="299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Modifitseerivad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nõrkusi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turvaauke, </a:t>
            </a:r>
            <a:r>
              <a:rPr lang="et-EE" sz="2800" dirty="0" smtClean="0">
                <a:latin typeface="Arial" charset="0"/>
              </a:rPr>
              <a:t>vähendades nende ärakasutatavust ohtude poolt</a:t>
            </a:r>
            <a:endParaRPr lang="et-EE" sz="2800" dirty="0"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Seeläbi võimaldavad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vähendada süsteemi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jääkriski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32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7584" y="1412776"/>
            <a:ext cx="7642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3200" b="1" dirty="0" smtClean="0">
                <a:latin typeface="Arial" charset="0"/>
              </a:rPr>
              <a:t>(</a:t>
            </a:r>
            <a:r>
              <a:rPr lang="et-EE" sz="3200" b="1" i="1" dirty="0" smtClean="0">
                <a:latin typeface="Arial" charset="0"/>
              </a:rPr>
              <a:t>safeguards, security measures</a:t>
            </a:r>
            <a:r>
              <a:rPr lang="et-EE" sz="3200" b="1" dirty="0" smtClean="0">
                <a:latin typeface="Arial" charset="0"/>
              </a:rPr>
              <a:t>)</a:t>
            </a:r>
            <a:endParaRPr lang="en-GB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03648" y="4941168"/>
            <a:ext cx="626469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NB! Turvameetmed ei muuda kunagi ohtusid </a:t>
            </a:r>
            <a:r>
              <a:rPr lang="et-EE" sz="2800" dirty="0" smtClean="0">
                <a:latin typeface="Arial" charset="0"/>
              </a:rPr>
              <a:t>– nendega tuleb lihtsalt leppida kui väliste teguritega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2900</Words>
  <Application>Microsoft Office PowerPoint</Application>
  <PresentationFormat>On-screen Show (4:3)</PresentationFormat>
  <Paragraphs>381</Paragraphs>
  <Slides>54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Erinevad riskihaldusmetoodikad </vt:lpstr>
      <vt:lpstr>Infoturbe komponendid </vt:lpstr>
      <vt:lpstr>Käideldavus </vt:lpstr>
      <vt:lpstr>Terviklus </vt:lpstr>
      <vt:lpstr>Konfidentsiaalsus </vt:lpstr>
      <vt:lpstr>Turbe kahjustumise standardmudel </vt:lpstr>
      <vt:lpstr>Turvalisus ja (aktsepteeritav) jääkrisk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Riskihaldusmetoodika olemus</vt:lpstr>
      <vt:lpstr>Riskihaldusmetoodika praktilised alternatiivid </vt:lpstr>
      <vt:lpstr>Detailne riskianalüüs    </vt:lpstr>
      <vt:lpstr>Kvantitatiivne ja kvalitatiivne riskianalüüs</vt:lpstr>
      <vt:lpstr>Kvantitatiivne riskianalüüs </vt:lpstr>
      <vt:lpstr>Kvantitatiivne riskianalüüs </vt:lpstr>
      <vt:lpstr>Kvantitatiivse riskianalüüsi omadused </vt:lpstr>
      <vt:lpstr>Kvalitatiivne riskianalüüs</vt:lpstr>
      <vt:lpstr>Kvalitatiivne riskianalüüs: ohu toime hindamine</vt:lpstr>
      <vt:lpstr>Kvalitatiivse riskianalüüsi näide: etteantud väärtustega riskimaatriks</vt:lpstr>
      <vt:lpstr>Kvalitatiivse riskianalüüsi näide: talumatute riskide leidmine</vt:lpstr>
      <vt:lpstr>Detailse riskianalüüsi omadused   </vt:lpstr>
      <vt:lpstr>Detailne riskianalüüs praktikas  </vt:lpstr>
      <vt:lpstr>Etalonturbe metoodika olemus</vt:lpstr>
      <vt:lpstr>Etalonturbe metoodika põhiidee</vt:lpstr>
      <vt:lpstr>Etalonturbe metoodika omadused</vt:lpstr>
      <vt:lpstr>Segametoodika: olemus    </vt:lpstr>
      <vt:lpstr>Segametoodika omadused    </vt:lpstr>
      <vt:lpstr>Mitteformaalne metoodika </vt:lpstr>
      <vt:lpstr>Mitteformaalse metoodika omadused </vt:lpstr>
      <vt:lpstr>ISKE olemus ja ajalugu</vt:lpstr>
      <vt:lpstr>ISKE õigusaktina</vt:lpstr>
      <vt:lpstr>ISKE kolm turvaeesmärki</vt:lpstr>
      <vt:lpstr>Aegkriitilise teabe käideldavuse  (K)  skaala </vt:lpstr>
      <vt:lpstr>Teabe tervikluse (T) skaala </vt:lpstr>
      <vt:lpstr>Teabe konfidentsiaalsuse  (S) skaala </vt:lpstr>
      <vt:lpstr>Infovarade tüüpmoodulid: roll </vt:lpstr>
      <vt:lpstr>Andmete turvaklass, I</vt:lpstr>
      <vt:lpstr>Andmete turvaklass, II</vt:lpstr>
      <vt:lpstr>Turbeaste ja selle seos turvaklassiga</vt:lpstr>
      <vt:lpstr>Turbeaste ja selle seos turvaklassiga</vt:lpstr>
      <vt:lpstr>Turvameetmed (etalonmeetmed)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34</cp:revision>
  <dcterms:created xsi:type="dcterms:W3CDTF">2016-08-30T18:22:58Z</dcterms:created>
  <dcterms:modified xsi:type="dcterms:W3CDTF">2018-02-28T19:15:58Z</dcterms:modified>
</cp:coreProperties>
</file>