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58" r:id="rId2"/>
    <p:sldId id="313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7" r:id="rId13"/>
    <p:sldId id="323" r:id="rId14"/>
    <p:sldId id="324" r:id="rId15"/>
    <p:sldId id="325" r:id="rId16"/>
    <p:sldId id="326" r:id="rId17"/>
    <p:sldId id="328" r:id="rId18"/>
    <p:sldId id="329" r:id="rId19"/>
    <p:sldId id="330" r:id="rId20"/>
    <p:sldId id="331" r:id="rId21"/>
    <p:sldId id="332" r:id="rId22"/>
    <p:sldId id="333" r:id="rId23"/>
    <p:sldId id="334" r:id="rId24"/>
    <p:sldId id="335" r:id="rId25"/>
    <p:sldId id="336" r:id="rId26"/>
    <p:sldId id="339" r:id="rId27"/>
    <p:sldId id="340" r:id="rId28"/>
    <p:sldId id="347" r:id="rId29"/>
    <p:sldId id="348" r:id="rId30"/>
    <p:sldId id="349" r:id="rId31"/>
    <p:sldId id="350" r:id="rId32"/>
    <p:sldId id="351" r:id="rId33"/>
    <p:sldId id="353" r:id="rId34"/>
    <p:sldId id="354" r:id="rId35"/>
    <p:sldId id="355" r:id="rId36"/>
    <p:sldId id="356" r:id="rId37"/>
    <p:sldId id="357" r:id="rId38"/>
    <p:sldId id="358" r:id="rId39"/>
    <p:sldId id="361" r:id="rId40"/>
    <p:sldId id="364" r:id="rId41"/>
    <p:sldId id="365" r:id="rId42"/>
    <p:sldId id="366" r:id="rId43"/>
    <p:sldId id="379" r:id="rId44"/>
    <p:sldId id="380" r:id="rId45"/>
    <p:sldId id="382" r:id="rId46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B386D-6AFA-4EEC-9DBA-580FFEFB8CBB}" type="datetimeFigureOut">
              <a:rPr lang="et-EE" smtClean="0"/>
              <a:pPr/>
              <a:t>7.03.2018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9CCD8-E302-484D-B3E8-D35B2CBE1DEE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69A995-C4A5-470F-A94B-75897E5C748C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78CE39C-F203-4D51-A2FC-1260D03FFD20}" type="slidenum">
              <a:rPr lang="en-GB" sz="1200"/>
              <a:pPr algn="r"/>
              <a:t>26</a:t>
            </a:fld>
            <a:endParaRPr lang="en-GB" sz="12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8BDB09F-BCE4-4D3F-931C-D55881B50AD6}" type="slidenum">
              <a:rPr lang="en-GB" sz="1200"/>
              <a:pPr algn="r"/>
              <a:t>27</a:t>
            </a:fld>
            <a:endParaRPr lang="en-GB" sz="120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21C769B-F4AA-4A39-A882-A0D30D2F146C}" type="slidenum">
              <a:rPr lang="en-GB" sz="1200"/>
              <a:pPr algn="r"/>
              <a:t>28</a:t>
            </a:fld>
            <a:endParaRPr lang="en-GB" sz="12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687B41F-7F4C-4593-B2CB-6C1814C962A3}" type="slidenum">
              <a:rPr lang="en-GB" sz="1200"/>
              <a:pPr algn="r"/>
              <a:t>29</a:t>
            </a:fld>
            <a:endParaRPr lang="en-GB" sz="12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B27468E-2884-4BAC-9884-B630FF4FC534}" type="slidenum">
              <a:rPr lang="en-GB" sz="1200"/>
              <a:pPr algn="r"/>
              <a:t>30</a:t>
            </a:fld>
            <a:endParaRPr lang="en-GB" sz="12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57668C1-B180-4F0B-8BC2-3C668B44C496}" type="slidenum">
              <a:rPr lang="en-GB" sz="1200"/>
              <a:pPr algn="r"/>
              <a:t>31</a:t>
            </a:fld>
            <a:endParaRPr lang="en-GB" sz="12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57668C1-B180-4F0B-8BC2-3C668B44C496}" type="slidenum">
              <a:rPr lang="en-GB" sz="1200"/>
              <a:pPr algn="r"/>
              <a:t>32</a:t>
            </a:fld>
            <a:endParaRPr lang="en-GB" sz="12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6E3ABE2-1286-495C-8F05-5F1D8762CD1E}" type="slidenum">
              <a:rPr lang="en-GB" sz="1200"/>
              <a:pPr algn="r"/>
              <a:t>33</a:t>
            </a:fld>
            <a:endParaRPr lang="en-GB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B851777-BF96-4E2A-B2FE-10C33169C3DC}" type="slidenum">
              <a:rPr lang="en-GB" sz="1200"/>
              <a:pPr algn="r"/>
              <a:t>34</a:t>
            </a:fld>
            <a:endParaRPr lang="en-GB" sz="12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B851777-BF96-4E2A-B2FE-10C33169C3DC}" type="slidenum">
              <a:rPr lang="en-GB" sz="1200"/>
              <a:pPr algn="r"/>
              <a:t>35</a:t>
            </a:fld>
            <a:endParaRPr lang="en-GB" sz="12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544628-A54C-47DF-98E8-16C634B4030A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AABF77B-8109-4BB7-9A37-130472058041}" type="slidenum">
              <a:rPr lang="en-GB" sz="1200"/>
              <a:pPr algn="r"/>
              <a:t>36</a:t>
            </a:fld>
            <a:endParaRPr lang="en-GB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CF6B129-0E05-48B1-A9EB-4033CA4D50E3}" type="slidenum">
              <a:rPr lang="en-GB" sz="1200"/>
              <a:pPr algn="r"/>
              <a:t>37</a:t>
            </a:fld>
            <a:endParaRPr lang="en-GB" sz="12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0157118-6840-4D41-8161-0F9521B1FBC6}" type="slidenum">
              <a:rPr lang="en-GB" sz="1200"/>
              <a:pPr algn="r"/>
              <a:t>38</a:t>
            </a:fld>
            <a:endParaRPr lang="en-GB" sz="120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9F5C4B9-EE3A-4D7C-B46A-9E202C050CEE}" type="slidenum">
              <a:rPr lang="en-GB" sz="1200"/>
              <a:pPr algn="r"/>
              <a:t>39</a:t>
            </a:fld>
            <a:endParaRPr lang="en-GB" sz="12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D291FFD-5A1D-455A-8157-4F8DEA276B99}" type="slidenum">
              <a:rPr lang="en-GB" sz="1200"/>
              <a:pPr algn="r"/>
              <a:t>40</a:t>
            </a:fld>
            <a:endParaRPr lang="en-GB" sz="12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D291FFD-5A1D-455A-8157-4F8DEA276B99}" type="slidenum">
              <a:rPr lang="en-GB" sz="1200"/>
              <a:pPr algn="r"/>
              <a:t>41</a:t>
            </a:fld>
            <a:endParaRPr lang="en-GB" sz="12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64EE1B1-6FF3-46A4-82CA-7FC53631ED17}" type="slidenum">
              <a:rPr lang="en-GB" sz="1200"/>
              <a:pPr algn="r"/>
              <a:t>42</a:t>
            </a:fld>
            <a:endParaRPr lang="en-GB" sz="12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2834924-5511-4DED-821F-7868DE9B80EB}" type="slidenum">
              <a:rPr lang="en-GB" sz="1200"/>
              <a:pPr algn="r"/>
              <a:t>43</a:t>
            </a:fld>
            <a:endParaRPr lang="en-GB" sz="120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2834924-5511-4DED-821F-7868DE9B80EB}" type="slidenum">
              <a:rPr lang="en-GB" sz="1200"/>
              <a:pPr algn="r"/>
              <a:t>44</a:t>
            </a:fld>
            <a:endParaRPr lang="en-GB" sz="120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8358D7-8D0A-4206-8785-5A7C4CEA5700}" type="slidenum">
              <a:rPr lang="en-GB" sz="1200"/>
              <a:pPr algn="r"/>
              <a:t>45</a:t>
            </a:fld>
            <a:endParaRPr lang="en-GB" sz="120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0EB13F-964E-487A-B074-DCBDD3918689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82183F-BAC0-40D0-ABD7-EA6E0C2DA86D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45A141-8CE7-4EF1-8DE6-013FA6F6FD3D}" type="slidenum">
              <a:rPr lang="en-GB" smtClean="0">
                <a:latin typeface="Times New Roman" charset="0"/>
              </a:rPr>
              <a:pPr/>
              <a:t>15</a:t>
            </a:fld>
            <a:endParaRPr lang="en-GB" smtClean="0">
              <a:latin typeface="Times New Roman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2CEE91-D524-4195-A3FC-2C35F9BC70AD}" type="slidenum">
              <a:rPr lang="en-GB" smtClean="0">
                <a:latin typeface="Times New Roman" charset="0"/>
              </a:rPr>
              <a:pPr/>
              <a:t>16</a:t>
            </a:fld>
            <a:endParaRPr lang="en-GB" smtClean="0">
              <a:latin typeface="Times New Roman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0CC5337-70A8-4CF5-AFEE-CAD6A9930867}" type="slidenum">
              <a:rPr lang="en-GB" sz="1200"/>
              <a:pPr algn="r"/>
              <a:t>22</a:t>
            </a:fld>
            <a:endParaRPr lang="en-GB" sz="12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B83696D-0442-4364-B873-8B655CB6A5B3}" type="slidenum">
              <a:rPr lang="en-GB" sz="1200"/>
              <a:pPr algn="r"/>
              <a:t>24</a:t>
            </a:fld>
            <a:endParaRPr lang="en-GB" sz="120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1ABF828-C35A-4591-8641-E2C2CA120040}" type="slidenum">
              <a:rPr lang="en-GB" sz="1200"/>
              <a:pPr algn="r"/>
              <a:t>25</a:t>
            </a:fld>
            <a:endParaRPr lang="en-GB" sz="12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7.03.2018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7.03.2018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7.03.2018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7.03.2018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7.03.2018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7.03.2018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7.03.2018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7.03.2018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7.03.2018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7.03.2018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7.03.2018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EFD07-1909-427F-B79F-3ACAA176049B}" type="datetimeFigureOut">
              <a:rPr lang="et-EE" smtClean="0"/>
              <a:pPr/>
              <a:t>7.03.2018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wmf"/><Relationship Id="rId5" Type="http://schemas.openxmlformats.org/officeDocument/2006/relationships/image" Target="../media/image5.wmf"/><Relationship Id="rId4" Type="http://schemas.openxmlformats.org/officeDocument/2006/relationships/image" Target="../media/image10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5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t-EE" b="1" dirty="0" smtClean="0">
                <a:solidFill>
                  <a:srgbClr val="C00000"/>
                </a:solidFill>
              </a:rPr>
              <a:t>Krüptotehnika elemendid küberturbes</a:t>
            </a:r>
            <a:r>
              <a:rPr lang="et-EE" b="1" dirty="0">
                <a:solidFill>
                  <a:srgbClr val="C00000"/>
                </a:solidFill>
              </a:rPr>
              <a:t/>
            </a:r>
            <a:br>
              <a:rPr lang="et-EE" b="1" dirty="0">
                <a:solidFill>
                  <a:srgbClr val="C00000"/>
                </a:solidFill>
              </a:rPr>
            </a:br>
            <a:endParaRPr lang="et-EE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276872"/>
            <a:ext cx="7560840" cy="4248472"/>
          </a:xfrm>
        </p:spPr>
        <p:txBody>
          <a:bodyPr>
            <a:normAutofit lnSpcReduction="10000"/>
          </a:bodyPr>
          <a:lstStyle/>
          <a:p>
            <a:pPr algn="l"/>
            <a:endParaRPr lang="et-EE" dirty="0" smtClean="0">
              <a:solidFill>
                <a:schemeClr val="tx1"/>
              </a:solidFill>
            </a:endParaRPr>
          </a:p>
          <a:p>
            <a:pPr algn="l"/>
            <a:endParaRPr lang="et-EE" dirty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ICM0018</a:t>
            </a: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b="1" i="1" dirty="0" smtClean="0">
                <a:solidFill>
                  <a:srgbClr val="0070C0"/>
                </a:solidFill>
              </a:rPr>
              <a:t>Küberturbe arhitektuur, loeng </a:t>
            </a:r>
            <a:r>
              <a:rPr lang="et-EE" sz="2600" b="1" i="1" dirty="0" smtClean="0">
                <a:solidFill>
                  <a:srgbClr val="0070C0"/>
                </a:solidFill>
              </a:rPr>
              <a:t>6</a:t>
            </a:r>
            <a:endParaRPr lang="et-EE" sz="2600" b="1" i="1" dirty="0">
              <a:solidFill>
                <a:srgbClr val="0070C0"/>
              </a:solidFill>
            </a:endParaRP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Valdo Praust</a:t>
            </a: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8</a:t>
            </a:r>
            <a:r>
              <a:rPr lang="et-EE" sz="2600" i="1" dirty="0" smtClean="0">
                <a:solidFill>
                  <a:schemeClr val="tx1"/>
                </a:solidFill>
              </a:rPr>
              <a:t>. </a:t>
            </a:r>
            <a:r>
              <a:rPr lang="et-EE" sz="2600" i="1" dirty="0" smtClean="0">
                <a:solidFill>
                  <a:schemeClr val="tx1"/>
                </a:solidFill>
              </a:rPr>
              <a:t>märts</a:t>
            </a:r>
            <a:r>
              <a:rPr lang="et-EE" sz="2600" i="1" dirty="0" smtClean="0">
                <a:solidFill>
                  <a:schemeClr val="tx1"/>
                </a:solidFill>
              </a:rPr>
              <a:t> </a:t>
            </a:r>
            <a:r>
              <a:rPr lang="et-EE" sz="2600" i="1" dirty="0" smtClean="0">
                <a:solidFill>
                  <a:schemeClr val="tx1"/>
                </a:solidFill>
              </a:rPr>
              <a:t>2018</a:t>
            </a:r>
            <a:endParaRPr lang="et-EE" sz="26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6" name="Rectangle 2"/>
          <p:cNvSpPr>
            <a:spLocks noChangeArrowheads="1"/>
          </p:cNvSpPr>
          <p:nvPr/>
        </p:nvSpPr>
        <p:spPr bwMode="auto">
          <a:xfrm>
            <a:off x="323528" y="228600"/>
            <a:ext cx="8058472" cy="2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8392" dir="1308085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Krüptoalgoritmide </a:t>
            </a: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liigid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51520" y="696313"/>
            <a:ext cx="8892480" cy="616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</a:pPr>
            <a:r>
              <a:rPr lang="et-EE" sz="2800" dirty="0" smtClean="0">
                <a:latin typeface="Arial" charset="0"/>
              </a:rPr>
              <a:t>Praktilisest kasutatavusest lähtudes võib jagada neljaks: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800" b="1" dirty="0" err="1" smtClean="0">
                <a:solidFill>
                  <a:srgbClr val="0070C0"/>
                </a:solidFill>
                <a:latin typeface="Arial" charset="0"/>
              </a:rPr>
              <a:t>Sümmeetrilised</a:t>
            </a:r>
            <a:r>
              <a:rPr lang="en-US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ehk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salajase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võtmega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krüptoalgoritmid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smtClean="0">
                <a:latin typeface="Arial" charset="0"/>
              </a:rPr>
              <a:t>(</a:t>
            </a:r>
            <a:r>
              <a:rPr lang="et-EE" sz="2800" dirty="0" smtClean="0">
                <a:latin typeface="Arial" charset="0"/>
              </a:rPr>
              <a:t>olid kuni 1970. aastate teise pooleni ainsad</a:t>
            </a:r>
            <a:r>
              <a:rPr lang="en-US" sz="2800" dirty="0" smtClean="0">
                <a:latin typeface="Arial" charset="0"/>
              </a:rPr>
              <a:t>)</a:t>
            </a:r>
            <a:endParaRPr lang="et-EE" sz="2800" dirty="0"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endParaRPr lang="et-EE" sz="1000" dirty="0"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Asümmeetrilised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ehk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avali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u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võtmega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krüptoalgoritmid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dirty="0" smtClean="0">
                <a:latin typeface="Arial" charset="0"/>
              </a:rPr>
              <a:t>(</a:t>
            </a:r>
            <a:r>
              <a:rPr lang="et-EE" sz="2800" dirty="0" smtClean="0">
                <a:latin typeface="Arial" charset="0"/>
              </a:rPr>
              <a:t>tegid krüptograafia tervikluse tagamise tööriistaks</a:t>
            </a:r>
            <a:r>
              <a:rPr lang="en-US" sz="2800" dirty="0" smtClean="0">
                <a:latin typeface="Arial" charset="0"/>
              </a:rPr>
              <a:t>)</a:t>
            </a:r>
            <a:endParaRPr lang="et-EE" sz="2800" dirty="0"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endParaRPr lang="et-EE" sz="1000" dirty="0"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K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üptograafilised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sõnumilühendid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dirty="0">
                <a:latin typeface="Arial" charset="0"/>
              </a:rPr>
              <a:t>jms sellesarnased funktsioonid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endParaRPr lang="et-EE" sz="1000" dirty="0"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Eriotstarbega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algoritmid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tõestusteks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autentimisteks</a:t>
            </a:r>
            <a:r>
              <a:rPr lang="et-EE" sz="2800" dirty="0">
                <a:latin typeface="Arial" charset="0"/>
              </a:rPr>
              <a:t>, ajatempli jaoks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jm</a:t>
            </a:r>
            <a:endParaRPr lang="en-GB" sz="2800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Salajase võtmega krüpto</a:t>
            </a:r>
            <a:r>
              <a:rPr lang="et-EE" b="1" dirty="0" smtClean="0">
                <a:solidFill>
                  <a:srgbClr val="C00000"/>
                </a:solidFill>
              </a:rPr>
              <a:t>algoritm</a:t>
            </a: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915816" y="3501008"/>
            <a:ext cx="563684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/>
            <a:r>
              <a:rPr lang="et-EE" sz="2800" dirty="0">
                <a:latin typeface="Arial" charset="0"/>
                <a:cs typeface="Arial" charset="0"/>
              </a:rPr>
              <a:t>Tuntuimad esindajad: </a:t>
            </a:r>
            <a:endParaRPr lang="et-EE" sz="2800" dirty="0">
              <a:latin typeface="Arial" charset="0"/>
            </a:endParaRPr>
          </a:p>
          <a:p>
            <a:pPr marL="277813" indent="-277813">
              <a:buFontTx/>
              <a:buChar char="•"/>
            </a:pP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AES</a:t>
            </a:r>
            <a:r>
              <a:rPr lang="sv-SE" sz="2800" b="1" i="1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dirty="0">
                <a:latin typeface="Arial" charset="0"/>
              </a:rPr>
              <a:t>(128, 192 või 256 bitine võti)</a:t>
            </a:r>
            <a:r>
              <a:rPr lang="et-EE" sz="2800" b="1" i="1" dirty="0">
                <a:solidFill>
                  <a:schemeClr val="folHlink"/>
                </a:solidFill>
                <a:latin typeface="Arial" charset="0"/>
                <a:cs typeface="Arial" charset="0"/>
              </a:rPr>
              <a:t> </a:t>
            </a:r>
            <a:endParaRPr lang="sv-SE" sz="2800" b="1" i="1" dirty="0">
              <a:solidFill>
                <a:schemeClr val="folHlink"/>
              </a:solidFill>
              <a:latin typeface="Arial" charset="0"/>
              <a:cs typeface="Arial" charset="0"/>
            </a:endParaRPr>
          </a:p>
          <a:p>
            <a:pPr marL="277813" indent="-277813">
              <a:buFontTx/>
              <a:buChar char="•"/>
            </a:pPr>
            <a:r>
              <a:rPr lang="et-EE" sz="28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Blowfish</a:t>
            </a:r>
            <a:r>
              <a:rPr lang="et-EE" sz="2800" dirty="0" smtClean="0">
                <a:latin typeface="Arial" charset="0"/>
                <a:cs typeface="Arial" charset="0"/>
              </a:rPr>
              <a:t> (varieeruva pikkusega võti)</a:t>
            </a:r>
            <a:r>
              <a:rPr lang="et-EE" sz="2800" dirty="0" smtClean="0">
                <a:latin typeface="Arial" charset="0"/>
              </a:rPr>
              <a:t> </a:t>
            </a:r>
          </a:p>
        </p:txBody>
      </p:sp>
      <p:sp>
        <p:nvSpPr>
          <p:cNvPr id="637956" name="Text Box 4"/>
          <p:cNvSpPr txBox="1">
            <a:spLocks noChangeArrowheads="1"/>
          </p:cNvSpPr>
          <p:nvPr/>
        </p:nvSpPr>
        <p:spPr bwMode="auto">
          <a:xfrm>
            <a:off x="323528" y="836712"/>
            <a:ext cx="8458200" cy="2265363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  <a:cs typeface="Arial" charset="0"/>
              </a:rPr>
              <a:t>Salajase võtmega krüpto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algoritm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 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  <a:cs typeface="Arial" charset="0"/>
              </a:rPr>
              <a:t>secret key crypto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algorithm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) ehk 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  <a:cs typeface="Arial" charset="0"/>
              </a:rPr>
              <a:t>sümmeetriline krüpto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algoritm (</a:t>
            </a:r>
            <a:r>
              <a:rPr lang="et-EE" sz="2800" b="1" i="1" u="sng" dirty="0">
                <a:solidFill>
                  <a:srgbClr val="0070C0"/>
                </a:solidFill>
                <a:latin typeface="Arial" charset="0"/>
              </a:rPr>
              <a:t>symmetric cryptoalgorithm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)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,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on selline,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kus nii šifreerimisel kui ka dešifreerimisel kasutatakse sama (salajast) võtit</a:t>
            </a:r>
            <a:endParaRPr lang="en-GB" b="1" dirty="0">
              <a:solidFill>
                <a:srgbClr val="0070C0"/>
              </a:solidFill>
            </a:endParaRPr>
          </a:p>
        </p:txBody>
      </p:sp>
      <p:pic>
        <p:nvPicPr>
          <p:cNvPr id="15365" name="Picture 5" descr="C:\Program Files\Microsoft Office\Clipart\Popular\key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3733800"/>
            <a:ext cx="1395413" cy="265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050" name="Rectangle 2"/>
          <p:cNvSpPr>
            <a:spLocks noChangeArrowheads="1"/>
          </p:cNvSpPr>
          <p:nvPr/>
        </p:nvSpPr>
        <p:spPr bwMode="auto">
          <a:xfrm>
            <a:off x="323528" y="0"/>
            <a:ext cx="8820472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Salajase võtmega krüpto</a:t>
            </a: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algoritm: turvalisus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42051" name="Text Box 3"/>
          <p:cNvSpPr txBox="1">
            <a:spLocks noChangeArrowheads="1"/>
          </p:cNvSpPr>
          <p:nvPr/>
        </p:nvSpPr>
        <p:spPr bwMode="auto">
          <a:xfrm>
            <a:off x="395536" y="1428750"/>
            <a:ext cx="8415089" cy="2246769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Kaasajal loetakse piisavalt tugevaks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vähemalt 80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biti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pikkuse võtmega algoritme. Enamikel juhtudel (sh alati pikaajalise ja kõrgendatrud turbe korral) kasutatakse vähemalt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128 biti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pikkust võtit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683568" y="3886200"/>
            <a:ext cx="8231832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Lisaks võtmepikkusele ei tohi algoritmil olla tuntavaid efekte andvaid krüptoanalüütilisi ehk murdmisvõtteid </a:t>
            </a:r>
          </a:p>
          <a:p>
            <a:pPr>
              <a:spcBef>
                <a:spcPct val="50000"/>
              </a:spcBef>
            </a:pPr>
            <a:r>
              <a:rPr lang="et-EE" sz="2800" dirty="0" smtClean="0">
                <a:latin typeface="Arial" charset="0"/>
              </a:rPr>
              <a:t>Nt vananenud algoritm DES </a:t>
            </a:r>
            <a:r>
              <a:rPr lang="et-EE" sz="2800" dirty="0">
                <a:latin typeface="Arial" charset="0"/>
              </a:rPr>
              <a:t>on seega kaasajal </a:t>
            </a:r>
            <a:r>
              <a:rPr lang="et-EE" sz="2800" dirty="0" smtClean="0">
                <a:latin typeface="Arial" charset="0"/>
              </a:rPr>
              <a:t>ebaturvaline, </a:t>
            </a:r>
            <a:r>
              <a:rPr lang="et-EE" sz="2800" dirty="0">
                <a:latin typeface="Arial" charset="0"/>
              </a:rPr>
              <a:t>kuna ei </a:t>
            </a:r>
            <a:r>
              <a:rPr lang="et-EE" sz="2800" dirty="0" smtClean="0">
                <a:latin typeface="Arial" charset="0"/>
              </a:rPr>
              <a:t>vasta võtme pikkuse tingimusele</a:t>
            </a:r>
            <a:endParaRPr lang="et-EE" sz="1000" dirty="0">
              <a:latin typeface="Arial" charset="0"/>
            </a:endParaRPr>
          </a:p>
          <a:p>
            <a:pPr eaLnBrk="0" hangingPunct="0"/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0"/>
            <a:ext cx="8604448" cy="914400"/>
          </a:xfrm>
        </p:spPr>
        <p:txBody>
          <a:bodyPr/>
          <a:lstStyle/>
          <a:p>
            <a:pPr algn="l" eaLnBrk="1" hangingPunct="1">
              <a:defRPr/>
            </a:pPr>
            <a:r>
              <a:rPr lang="sv-SE" b="1" dirty="0" smtClean="0">
                <a:solidFill>
                  <a:srgbClr val="C00000"/>
                </a:solidFill>
                <a:cs typeface="Arial" charset="0"/>
              </a:rPr>
              <a:t>Salajase võtmega k</a:t>
            </a: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rüpto</a:t>
            </a:r>
            <a:r>
              <a:rPr lang="sv-SE" b="1" dirty="0" smtClean="0">
                <a:solidFill>
                  <a:srgbClr val="C00000"/>
                </a:solidFill>
                <a:cs typeface="Arial" charset="0"/>
              </a:rPr>
              <a:t>algoritm</a:t>
            </a: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pic>
        <p:nvPicPr>
          <p:cNvPr id="17411" name="Picture 3" descr="C:\DOKUM\SIGRAAM\joon1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66800"/>
            <a:ext cx="91440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4" descr="C:\WINDOWS\Application Data\Microsoft\Media Catalog\Downloaded Clips\cl52\j0205618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4800600"/>
            <a:ext cx="1066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 descr="C:\WINDOWS\Application Data\Microsoft\Media Catalog\Downloaded Clips\cl3c\j0150663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8588" y="990600"/>
            <a:ext cx="10207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6" descr="C:\WINDOWS\Application Data\Microsoft\Media Catalog\Downloaded Clips\cl3c\j0150663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48600" y="1143000"/>
            <a:ext cx="10207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7" descr="C:\WINDOWS\Application Data\Microsoft\Media Catalog\Downloaded Clips\cl78\j0300830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33800" y="3276600"/>
            <a:ext cx="160020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ChangeArrowheads="1"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Salajase võtmega krüpto</a:t>
            </a: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algoritm: kasutusalad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23528" y="1412776"/>
            <a:ext cx="8640960" cy="5921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b="1" dirty="0">
                <a:latin typeface="Arial" charset="0"/>
              </a:rPr>
              <a:t>Neid on </a:t>
            </a:r>
            <a:r>
              <a:rPr lang="et-EE" sz="2800" b="1" dirty="0" smtClean="0">
                <a:latin typeface="Arial" charset="0"/>
              </a:rPr>
              <a:t>neli:</a:t>
            </a:r>
            <a:endParaRPr lang="et-EE" sz="2800" b="1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1200" b="1" dirty="0"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onfidentsiaalse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teabe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edastamine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üle </a:t>
            </a:r>
            <a:r>
              <a:rPr lang="et-EE" sz="2800" dirty="0">
                <a:latin typeface="Arial" charset="0"/>
              </a:rPr>
              <a:t>(mitte pealtkuulamiskindlate)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võrkude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endParaRPr lang="et-EE" sz="1200" b="1" dirty="0"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onfidentsiaalsete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teabekogumite salvestamine avalikus keskkonnas </a:t>
            </a:r>
            <a:r>
              <a:rPr lang="et-EE" sz="2800" dirty="0">
                <a:latin typeface="Arial" charset="0"/>
              </a:rPr>
              <a:t>sooviga teabe saajate hulka </a:t>
            </a:r>
            <a:r>
              <a:rPr lang="et-EE" sz="2800" dirty="0" smtClean="0">
                <a:latin typeface="Arial" charset="0"/>
              </a:rPr>
              <a:t>piirata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Juhubitijada</a:t>
            </a:r>
            <a:r>
              <a:rPr lang="et-EE" sz="2800" b="1" dirty="0" smtClean="0"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(valge müra) saamine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võtmematerjali jms genereerimisel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Juhubitijada</a:t>
            </a:r>
            <a:r>
              <a:rPr lang="et-EE" sz="2800" b="1" dirty="0" smtClean="0"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(valge müra) saamine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andmete turvalisel kustutamisel</a:t>
            </a:r>
            <a:endParaRPr lang="et-EE" sz="2800" b="1" dirty="0">
              <a:solidFill>
                <a:srgbClr val="0070C0"/>
              </a:solidFill>
              <a:latin typeface="Arial" charset="0"/>
            </a:endParaRPr>
          </a:p>
          <a:p>
            <a:pPr marL="377825" indent="-377825">
              <a:spcBef>
                <a:spcPct val="50000"/>
              </a:spcBef>
            </a:pPr>
            <a:endParaRPr lang="en-GB" sz="2800" b="1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90600" y="4686300"/>
            <a:ext cx="8153400" cy="4343400"/>
          </a:xfrm>
        </p:spPr>
        <p:txBody>
          <a:bodyPr/>
          <a:lstStyle/>
          <a:p>
            <a:pPr marL="609600" indent="-609600" algn="l" eaLnBrk="1" hangingPunct="1"/>
            <a:endParaRPr lang="et-EE" sz="1000" smtClean="0">
              <a:latin typeface="Arial" charset="0"/>
            </a:endParaRPr>
          </a:p>
          <a:p>
            <a:pPr marL="609600" indent="-609600" algn="l" eaLnBrk="1" hangingPunct="1"/>
            <a:endParaRPr lang="et-EE" sz="2800" b="1" smtClean="0">
              <a:latin typeface="Arial" charset="0"/>
            </a:endParaRPr>
          </a:p>
          <a:p>
            <a:pPr marL="609600" indent="-609600" algn="l" eaLnBrk="1" hangingPunct="1">
              <a:buFont typeface="Wingdings" pitchFamily="2" charset="2"/>
              <a:buChar char="l"/>
            </a:pPr>
            <a:endParaRPr lang="et-EE" sz="2800" b="1" smtClean="0">
              <a:latin typeface="Arial" charset="0"/>
            </a:endParaRPr>
          </a:p>
        </p:txBody>
      </p:sp>
      <p:sp>
        <p:nvSpPr>
          <p:cNvPr id="761859" name="Rectangle 3"/>
          <p:cNvSpPr>
            <a:spLocks noChangeArrowheads="1"/>
          </p:cNvSpPr>
          <p:nvPr/>
        </p:nvSpPr>
        <p:spPr bwMode="auto">
          <a:xfrm>
            <a:off x="323528" y="304800"/>
            <a:ext cx="813467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perspectiveFront"/>
            <a:lightRig rig="threePt" dir="t"/>
          </a:scene3d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Tuntuimad esindajad, I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755576" y="1066800"/>
            <a:ext cx="8136904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AES.</a:t>
            </a:r>
            <a:r>
              <a:rPr lang="sv-SE" sz="2800" b="1" dirty="0" smtClean="0"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Võtmepikkuse osas on kolm varianti - kas 128</a:t>
            </a:r>
            <a:r>
              <a:rPr lang="et-EE" sz="2800" dirty="0">
                <a:latin typeface="Arial" charset="0"/>
              </a:rPr>
              <a:t>, 192 või 256 bitti)</a:t>
            </a:r>
            <a:r>
              <a:rPr lang="sv-SE" sz="2800" dirty="0">
                <a:latin typeface="Arial" charset="0"/>
              </a:rPr>
              <a:t>.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Alates 2001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de facto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rahvusvaheline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kommertsvaldkonna 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standard</a:t>
            </a:r>
            <a:r>
              <a:rPr lang="et-EE" sz="2800" dirty="0">
                <a:latin typeface="Arial" charset="0"/>
              </a:rPr>
              <a:t>, hinnanguliselt 70-80% </a:t>
            </a:r>
            <a:r>
              <a:rPr lang="et-EE" sz="2800" dirty="0" smtClean="0">
                <a:latin typeface="Arial" charset="0"/>
              </a:rPr>
              <a:t>kasutamisest </a:t>
            </a:r>
            <a:r>
              <a:rPr lang="et-EE" sz="2800" dirty="0">
                <a:latin typeface="Arial" charset="0"/>
              </a:rPr>
              <a:t>on </a:t>
            </a:r>
            <a:r>
              <a:rPr lang="et-EE" sz="2800" dirty="0" smtClean="0">
                <a:latin typeface="Arial" charset="0"/>
              </a:rPr>
              <a:t>hetkel just  AESi eri versioonid</a:t>
            </a:r>
            <a:endParaRPr lang="et-EE" sz="2800" dirty="0">
              <a:latin typeface="Arial" charset="0"/>
            </a:endParaRPr>
          </a:p>
          <a:p>
            <a:pPr marL="457200" indent="-457200">
              <a:spcBef>
                <a:spcPts val="12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Blowfish. </a:t>
            </a:r>
            <a:r>
              <a:rPr lang="et-EE" sz="2800" dirty="0" smtClean="0">
                <a:latin typeface="Arial" charset="0"/>
              </a:rPr>
              <a:t>Varieeruva pikkusega võti, kuni 448 bitti. Pärineb Bruce Schreierilt 1990. aastatest</a:t>
            </a:r>
            <a:endParaRPr lang="et-EE" sz="2800" dirty="0">
              <a:latin typeface="Arial" charset="0"/>
            </a:endParaRPr>
          </a:p>
          <a:p>
            <a:pPr marL="457200" indent="-457200">
              <a:spcBef>
                <a:spcPts val="12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Serpent.</a:t>
            </a:r>
            <a:r>
              <a:rPr lang="et-EE" sz="2800" b="1" dirty="0" smtClean="0"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Võtmepikkus kas128, 192 või 256 bitti. Konstrueeritud 1998 (Ross Anderson, Eli Biham, Lars Knudsen) kui tollane uue kommertsvaldkonna standardi kandidaat</a:t>
            </a:r>
            <a:endParaRPr lang="en-GB" sz="28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185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Rectangle 2"/>
          <p:cNvSpPr>
            <a:spLocks noChangeArrowheads="1"/>
          </p:cNvSpPr>
          <p:nvPr/>
        </p:nvSpPr>
        <p:spPr bwMode="auto">
          <a:xfrm>
            <a:off x="395536" y="304800"/>
            <a:ext cx="813886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Tuntuimad esindajad, II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611560" y="1096423"/>
            <a:ext cx="792088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4"/>
            </a:pPr>
            <a:endParaRPr lang="et-EE" sz="1000" b="1" dirty="0">
              <a:latin typeface="Arial" charset="0"/>
            </a:endParaRPr>
          </a:p>
          <a:p>
            <a:pPr marL="457200" indent="-457200">
              <a:spcBef>
                <a:spcPts val="1200"/>
              </a:spcBef>
              <a:buClr>
                <a:schemeClr val="tx1"/>
              </a:buClr>
              <a:buFont typeface="Wingdings" pitchFamily="2" charset="2"/>
              <a:buAutoNum type="arabicPeriod" startAt="4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RC4.</a:t>
            </a:r>
            <a:r>
              <a:rPr lang="et-EE" sz="2800" b="1" dirty="0"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Varieeruv võtmepikkus </a:t>
            </a:r>
            <a:r>
              <a:rPr lang="et-EE" sz="2800" dirty="0">
                <a:latin typeface="Arial" charset="0"/>
              </a:rPr>
              <a:t>40 kuni 256 bitti, pärineb 1987. </a:t>
            </a:r>
            <a:r>
              <a:rPr lang="et-EE" sz="2800" dirty="0" smtClean="0">
                <a:latin typeface="Arial" charset="0"/>
              </a:rPr>
              <a:t>aastast. On ainus laialt levinud jadašiffer</a:t>
            </a:r>
          </a:p>
          <a:p>
            <a:pPr marL="457200" indent="-457200">
              <a:spcBef>
                <a:spcPts val="1200"/>
              </a:spcBef>
              <a:buClr>
                <a:schemeClr val="tx1"/>
              </a:buClr>
              <a:buFont typeface="Wingdings" pitchFamily="2" charset="2"/>
              <a:buAutoNum type="arabicPeriod" startAt="4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IDEA.</a:t>
            </a:r>
            <a:r>
              <a:rPr lang="et-EE" sz="2800" b="1" dirty="0" smtClean="0"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Plokkšiffer. Pärineb Šveitsist 1991. aastast (James Massey, Xuejia Lai), võtmepikkus 128 bitti. On imekombel “veteran-algoritmi” kohta veel turvaline</a:t>
            </a:r>
            <a:endParaRPr lang="et-EE" sz="2800" dirty="0">
              <a:latin typeface="Arial" charset="0"/>
            </a:endParaRPr>
          </a:p>
          <a:p>
            <a:pPr marL="457200" indent="-457200">
              <a:spcBef>
                <a:spcPts val="1200"/>
              </a:spcBef>
              <a:buClr>
                <a:schemeClr val="tx1"/>
              </a:buClr>
              <a:buFont typeface="Wingdings" pitchFamily="2" charset="2"/>
              <a:buAutoNum type="arabicPeriod" startAt="4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DES.</a:t>
            </a:r>
            <a:r>
              <a:rPr lang="et-EE" sz="2800" b="1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Võtmepikkus 56 bitti. Ebaturvaline juba üle 10 aasta, kuid on (oli) klassika ja teistele teednäitav. Oli maailmas laialtkasutatav standard 1977-2005</a:t>
            </a:r>
            <a:endParaRPr lang="et-EE" sz="2800" u="sng" dirty="0">
              <a:solidFill>
                <a:schemeClr val="folHlink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0"/>
            <a:ext cx="8532440" cy="762000"/>
          </a:xfrm>
          <a:effectLst>
            <a:outerShdw dist="35921" dir="2700000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>
              <a:defRPr/>
            </a:pPr>
            <a:r>
              <a:rPr lang="et-EE" sz="3600" b="1" dirty="0">
                <a:solidFill>
                  <a:srgbClr val="C00000"/>
                </a:solidFill>
                <a:cs typeface="Arial" charset="0"/>
              </a:rPr>
              <a:t>Avaliku võtmega krüpto</a:t>
            </a:r>
            <a:r>
              <a:rPr lang="et-EE" sz="3600" b="1" dirty="0">
                <a:solidFill>
                  <a:srgbClr val="C00000"/>
                </a:solidFill>
              </a:rPr>
              <a:t>algoritm</a:t>
            </a:r>
            <a:endParaRPr lang="en-GB" sz="3600" b="1" dirty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362200" y="3962400"/>
            <a:ext cx="67818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t-EE" sz="1000" b="1" dirty="0">
                <a:latin typeface="Arial" charset="0"/>
                <a:cs typeface="Arial" charset="0"/>
              </a:rPr>
              <a:t> </a:t>
            </a:r>
            <a:endParaRPr lang="et-EE" sz="1000" b="1" dirty="0">
              <a:latin typeface="Book Antiqua" pitchFamily="18" charset="0"/>
              <a:cs typeface="Times New Roman" pitchFamily="18" charset="0"/>
            </a:endParaRPr>
          </a:p>
          <a:p>
            <a:r>
              <a:rPr lang="et-EE" sz="2800" b="1" u="sng" dirty="0">
                <a:solidFill>
                  <a:srgbClr val="0070C0"/>
                </a:solidFill>
                <a:latin typeface="Arial" charset="0"/>
                <a:cs typeface="Arial" charset="0"/>
              </a:rPr>
              <a:t>Ü</a:t>
            </a:r>
            <a:r>
              <a:rPr lang="sv-SE" sz="2800" b="1" u="sng" dirty="0">
                <a:solidFill>
                  <a:srgbClr val="0070C0"/>
                </a:solidFill>
                <a:latin typeface="Arial" charset="0"/>
                <a:cs typeface="Arial" charset="0"/>
              </a:rPr>
              <a:t>ldreegel: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 ü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hest võtmest teist ei ole võimalik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praktikas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leida</a:t>
            </a:r>
            <a:endParaRPr lang="sv-SE" sz="2800" b="1" dirty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endParaRPr lang="sv-SE" sz="2800" b="1" dirty="0">
              <a:solidFill>
                <a:schemeClr val="folHlink"/>
              </a:solidFill>
              <a:latin typeface="Arial" charset="0"/>
              <a:cs typeface="Arial" charset="0"/>
            </a:endParaRPr>
          </a:p>
          <a:p>
            <a:r>
              <a:rPr lang="sv-SE" sz="2800" dirty="0">
                <a:latin typeface="Arial" charset="0"/>
                <a:cs typeface="Arial" charset="0"/>
              </a:rPr>
              <a:t>Teoreetiliselt on </a:t>
            </a:r>
            <a:r>
              <a:rPr lang="sv-SE" sz="2800" dirty="0" smtClean="0">
                <a:latin typeface="Arial" charset="0"/>
                <a:cs typeface="Arial" charset="0"/>
              </a:rPr>
              <a:t>se</a:t>
            </a:r>
            <a:r>
              <a:rPr lang="et-EE" sz="2800" dirty="0" smtClean="0">
                <a:latin typeface="Arial" charset="0"/>
                <a:cs typeface="Arial" charset="0"/>
              </a:rPr>
              <a:t>lline leidmine</a:t>
            </a:r>
            <a:r>
              <a:rPr lang="sv-SE" sz="2800" dirty="0" smtClean="0">
                <a:latin typeface="Arial" charset="0"/>
                <a:cs typeface="Arial" charset="0"/>
              </a:rPr>
              <a:t> </a:t>
            </a:r>
            <a:r>
              <a:rPr lang="sv-SE" sz="2800" dirty="0">
                <a:latin typeface="Arial" charset="0"/>
                <a:cs typeface="Arial" charset="0"/>
              </a:rPr>
              <a:t>võimalik (üksühene seos), aga see võtab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väga palju aega</a:t>
            </a:r>
            <a:endParaRPr lang="en-GB" sz="2800" b="1" dirty="0">
              <a:solidFill>
                <a:srgbClr val="0070C0"/>
              </a:solidFill>
            </a:endParaRPr>
          </a:p>
          <a:p>
            <a:endParaRPr lang="et-EE" sz="2800" b="1" dirty="0">
              <a:latin typeface="Arial" charset="0"/>
            </a:endParaRPr>
          </a:p>
          <a:p>
            <a:r>
              <a:rPr lang="et-EE" sz="1000" dirty="0">
                <a:latin typeface="Arial" charset="0"/>
                <a:cs typeface="Arial" charset="0"/>
              </a:rPr>
              <a:t> </a:t>
            </a:r>
          </a:p>
        </p:txBody>
      </p:sp>
      <p:sp>
        <p:nvSpPr>
          <p:cNvPr id="900100" name="Text Box 4"/>
          <p:cNvSpPr txBox="1">
            <a:spLocks noChangeArrowheads="1"/>
          </p:cNvSpPr>
          <p:nvPr/>
        </p:nvSpPr>
        <p:spPr bwMode="auto">
          <a:xfrm>
            <a:off x="609600" y="990600"/>
            <a:ext cx="8001000" cy="26924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  <a:cs typeface="Arial" charset="0"/>
              </a:rPr>
              <a:t>Avaliku võtmega krüpto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algoritm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 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  <a:cs typeface="Arial" charset="0"/>
              </a:rPr>
              <a:t>public key crypto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algorithm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) ehk 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  <a:cs typeface="Arial" charset="0"/>
              </a:rPr>
              <a:t>asümmeetriline krüpto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algoritm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 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  <a:cs typeface="Arial" charset="0"/>
              </a:rPr>
              <a:t>asymmetric crypt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oalgorithm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)  kasutab kahte võtit</a:t>
            </a:r>
            <a:r>
              <a:rPr lang="et-EE" sz="2800" b="1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b="1" dirty="0">
                <a:latin typeface="Arial" charset="0"/>
                <a:cs typeface="Arial" charset="0"/>
              </a:rPr>
              <a:t>– </a:t>
            </a:r>
            <a:r>
              <a:rPr lang="et-EE" sz="2800" b="1" dirty="0">
                <a:latin typeface="Arial" charset="0"/>
              </a:rPr>
              <a:t>e</a:t>
            </a:r>
            <a:r>
              <a:rPr lang="et-EE" sz="2800" b="1" dirty="0">
                <a:latin typeface="Arial" charset="0"/>
                <a:cs typeface="Arial" charset="0"/>
              </a:rPr>
              <a:t>simese võtmega šifreeritud teave on dešifreeritav vaid teise võtmega ja vastupidi</a:t>
            </a:r>
            <a:endParaRPr lang="en-GB" sz="2800" b="1" dirty="0"/>
          </a:p>
        </p:txBody>
      </p:sp>
      <p:pic>
        <p:nvPicPr>
          <p:cNvPr id="5125" name="Picture 5" descr="E:\PFiles\MSOffice\Clipart\standard\stddir3\HH00876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4495800"/>
            <a:ext cx="16764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3568" y="0"/>
            <a:ext cx="8460432" cy="1295400"/>
          </a:xfrm>
          <a:effectLst>
            <a:outerShdw dist="35921" dir="2700000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>
              <a:defRPr/>
            </a:pPr>
            <a:r>
              <a:rPr lang="et-EE" sz="3600" b="1" dirty="0">
                <a:solidFill>
                  <a:srgbClr val="C00000"/>
                </a:solidFill>
                <a:cs typeface="Arial" charset="0"/>
              </a:rPr>
              <a:t>Avaliku võtmega krüpto</a:t>
            </a:r>
            <a:r>
              <a:rPr lang="et-EE" sz="3600" b="1" dirty="0">
                <a:solidFill>
                  <a:srgbClr val="C00000"/>
                </a:solidFill>
              </a:rPr>
              <a:t>algoritm: võtmed</a:t>
            </a:r>
            <a:endParaRPr lang="en-GB" sz="3600" b="1" dirty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85800" y="5181600"/>
            <a:ext cx="8458200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7825" indent="-377825"/>
            <a:r>
              <a:rPr lang="et-EE" sz="1000" b="1">
                <a:latin typeface="Arial" charset="0"/>
                <a:cs typeface="Arial" charset="0"/>
              </a:rPr>
              <a:t> </a:t>
            </a:r>
            <a:endParaRPr lang="et-EE" sz="1000" b="1">
              <a:latin typeface="Book Antiqua" pitchFamily="18" charset="0"/>
              <a:cs typeface="Times New Roman" pitchFamily="18" charset="0"/>
            </a:endParaRPr>
          </a:p>
          <a:p>
            <a:pPr marL="377825" indent="-377825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2800" b="1">
              <a:latin typeface="Arial" charset="0"/>
            </a:endParaRPr>
          </a:p>
          <a:p>
            <a:pPr marL="377825" indent="-377825">
              <a:buClr>
                <a:schemeClr val="tx1"/>
              </a:buClr>
              <a:buFontTx/>
              <a:buChar char="•"/>
            </a:pPr>
            <a:endParaRPr lang="et-EE" sz="2800" b="1">
              <a:latin typeface="Arial" charset="0"/>
            </a:endParaRPr>
          </a:p>
          <a:p>
            <a:pPr marL="377825" indent="-377825"/>
            <a:r>
              <a:rPr lang="et-EE" sz="1000">
                <a:latin typeface="Arial" charset="0"/>
                <a:cs typeface="Arial" charset="0"/>
              </a:rPr>
              <a:t> </a:t>
            </a:r>
          </a:p>
        </p:txBody>
      </p:sp>
      <p:sp>
        <p:nvSpPr>
          <p:cNvPr id="901124" name="Text Box 4"/>
          <p:cNvSpPr txBox="1">
            <a:spLocks noChangeArrowheads="1"/>
          </p:cNvSpPr>
          <p:nvPr/>
        </p:nvSpPr>
        <p:spPr bwMode="auto">
          <a:xfrm>
            <a:off x="762000" y="1524000"/>
            <a:ext cx="7698432" cy="1411288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Avaliku võtmega krüptoalgoritmi võtmeid nimetatakse reeglina 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avalikuks võtmeks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ja 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privaatvõtmeks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dirty="0">
                <a:latin typeface="Arial" charset="0"/>
              </a:rPr>
              <a:t>(</a:t>
            </a:r>
            <a:r>
              <a:rPr lang="et-EE" sz="2800" i="1" dirty="0">
                <a:latin typeface="Arial" charset="0"/>
              </a:rPr>
              <a:t>public and private key</a:t>
            </a:r>
            <a:r>
              <a:rPr lang="et-EE" sz="2800" dirty="0" smtClean="0">
                <a:latin typeface="Arial" charset="0"/>
              </a:rPr>
              <a:t>). </a:t>
            </a:r>
            <a:endParaRPr lang="en-GB" dirty="0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771800" y="3352800"/>
            <a:ext cx="62198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Avalik võti </a:t>
            </a:r>
            <a:r>
              <a:rPr lang="et-EE" sz="2800" dirty="0">
                <a:latin typeface="Arial" charset="0"/>
              </a:rPr>
              <a:t>on tavaliselt </a:t>
            </a:r>
            <a:r>
              <a:rPr lang="sv-SE" sz="2800" dirty="0">
                <a:latin typeface="Arial" charset="0"/>
              </a:rPr>
              <a:t>piiranguteta </a:t>
            </a:r>
            <a:r>
              <a:rPr lang="et-EE" sz="2800" dirty="0">
                <a:latin typeface="Arial" charset="0"/>
              </a:rPr>
              <a:t>kõigile soovijaile teada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2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Privaatvõti</a:t>
            </a:r>
            <a:r>
              <a:rPr lang="et-EE" sz="2800" dirty="0"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(vahel nimetatakse ka salajaseks võtmeks) on </a:t>
            </a:r>
            <a:r>
              <a:rPr lang="et-EE" sz="2800" dirty="0">
                <a:latin typeface="Arial" charset="0"/>
              </a:rPr>
              <a:t>reeglina aga subjekti (inimese, tehnilise s</a:t>
            </a:r>
            <a:r>
              <a:rPr lang="sv-SE" sz="2800" dirty="0">
                <a:latin typeface="Arial" charset="0"/>
              </a:rPr>
              <a:t>eadme</a:t>
            </a:r>
            <a:r>
              <a:rPr lang="et-EE" sz="2800" dirty="0">
                <a:latin typeface="Arial" charset="0"/>
              </a:rPr>
              <a:t>, programmi vms)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ainuvalduses</a:t>
            </a:r>
          </a:p>
        </p:txBody>
      </p:sp>
      <p:pic>
        <p:nvPicPr>
          <p:cNvPr id="6150" name="Picture 6" descr="C:\WINDOWS\Application Data\Microsoft\Media Catalog\Downloaded Clips\cl0\PE01692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40568" y="3501008"/>
            <a:ext cx="3200400" cy="269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304800"/>
            <a:ext cx="8100392" cy="762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  <a:cs typeface="Arial" charset="0"/>
              </a:rPr>
              <a:t>Avaliku võtmega krüpto</a:t>
            </a:r>
            <a:r>
              <a:rPr lang="et-EE" sz="3600" b="1" dirty="0" smtClean="0">
                <a:solidFill>
                  <a:srgbClr val="C00000"/>
                </a:solidFill>
              </a:rPr>
              <a:t>algoritmi</a:t>
            </a:r>
            <a:br>
              <a:rPr lang="et-EE" sz="3600" b="1" dirty="0" smtClean="0">
                <a:solidFill>
                  <a:srgbClr val="C00000"/>
                </a:solidFill>
              </a:rPr>
            </a:br>
            <a:r>
              <a:rPr lang="et-EE" sz="3600" b="1" dirty="0" smtClean="0">
                <a:solidFill>
                  <a:srgbClr val="C00000"/>
                </a:solidFill>
              </a:rPr>
              <a:t>kasutamine turvalisel </a:t>
            </a:r>
            <a:r>
              <a:rPr lang="et-EE" sz="3600" b="1" dirty="0" smtClean="0">
                <a:solidFill>
                  <a:srgbClr val="C00000"/>
                </a:solidFill>
                <a:cs typeface="Arial" charset="0"/>
              </a:rPr>
              <a:t>võtmevahetusel</a:t>
            </a:r>
            <a:endParaRPr lang="en-GB" sz="3600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pic>
        <p:nvPicPr>
          <p:cNvPr id="25603" name="Picture 3" descr="C:\DOKUM\SIGRAAM\joon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47800"/>
            <a:ext cx="9144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6" descr="C:\WINDOWS\Application Data\Microsoft\Media Catalog\Downloaded Clips\cl5d\j0232769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5638800"/>
            <a:ext cx="509588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7" descr="C:\WINDOWS\Application Data\Microsoft\Media Catalog\Downloaded Clips\cl5d\j0232769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5029200"/>
            <a:ext cx="509588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Picture 8" descr="C:\WINDOWS\Application Data\Microsoft\Media Catalog\Downloaded Clips\cl0\BS00740_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9000" y="4876800"/>
            <a:ext cx="8445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7" name="Picture 9" descr="C:\WINDOWS\Application Data\Microsoft\Media Catalog\Downloaded Clips\cl78\j0300830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86200" y="3505200"/>
            <a:ext cx="1447800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8" name="Picture 10" descr="C:\WINDOWS\Application Data\Microsoft\Media Catalog\Downloaded Clips\cl3c\j0150663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" y="1371600"/>
            <a:ext cx="10207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9" name="Picture 11" descr="C:\WINDOWS\Application Data\Microsoft\Media Catalog\Downloaded Clips\cl3c\j0150663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01000" y="1447800"/>
            <a:ext cx="10207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618" name="Rectangle 2"/>
          <p:cNvSpPr>
            <a:spLocks noChangeArrowheads="1"/>
          </p:cNvSpPr>
          <p:nvPr/>
        </p:nvSpPr>
        <p:spPr bwMode="auto">
          <a:xfrm>
            <a:off x="762000" y="0"/>
            <a:ext cx="7696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8392" dir="1308085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 smtClean="0">
                <a:solidFill>
                  <a:srgbClr val="C00000"/>
                </a:solidFill>
                <a:latin typeface="Arial" charset="0"/>
              </a:rPr>
              <a:t>K</a:t>
            </a:r>
            <a:r>
              <a:rPr lang="et-EE" sz="3600" b="1" dirty="0" smtClean="0">
                <a:solidFill>
                  <a:srgbClr val="C00000"/>
                </a:solidFill>
                <a:latin typeface="Arial" charset="0"/>
              </a:rPr>
              <a:t>rüptograafia - mõiste</a:t>
            </a:r>
            <a:endParaRPr lang="en-GB" sz="3600" b="1" dirty="0">
              <a:solidFill>
                <a:srgbClr val="C000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623619" name="Text Box 3"/>
          <p:cNvSpPr txBox="1">
            <a:spLocks noChangeArrowheads="1"/>
          </p:cNvSpPr>
          <p:nvPr/>
        </p:nvSpPr>
        <p:spPr bwMode="auto">
          <a:xfrm>
            <a:off x="755576" y="1844824"/>
            <a:ext cx="7478216" cy="4031873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3200" b="1" u="sng" dirty="0" smtClean="0">
                <a:solidFill>
                  <a:srgbClr val="0070C0"/>
                </a:solidFill>
                <a:latin typeface="Arial" charset="0"/>
              </a:rPr>
              <a:t>K</a:t>
            </a:r>
            <a:r>
              <a:rPr lang="en-US" sz="3200" b="1" u="sng" dirty="0" err="1" smtClean="0">
                <a:solidFill>
                  <a:srgbClr val="0070C0"/>
                </a:solidFill>
                <a:latin typeface="Arial" charset="0"/>
              </a:rPr>
              <a:t>rüptograafia</a:t>
            </a:r>
            <a:r>
              <a:rPr lang="en-US" sz="32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3200" b="1" i="1" dirty="0">
                <a:solidFill>
                  <a:srgbClr val="0070C0"/>
                </a:solidFill>
                <a:latin typeface="Arial" charset="0"/>
              </a:rPr>
              <a:t>(cryptography)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3200" b="1" dirty="0">
                <a:solidFill>
                  <a:srgbClr val="0070C0"/>
                </a:solidFill>
                <a:latin typeface="Arial" charset="0"/>
              </a:rPr>
              <a:t>on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distsipliin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,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mis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hõlmab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põhimõtteid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,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vahendeid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ja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meetodeid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andmete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teisendamiseks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nende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semantilise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sisu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peitmise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,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nende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volitamata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kasutamise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või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nende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märkamata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muutumise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vältimise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eesmärgil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  </a:t>
            </a:r>
            <a:r>
              <a:rPr lang="en-US" sz="3200" dirty="0">
                <a:latin typeface="Arial" charset="0"/>
              </a:rPr>
              <a:t>(ISO 7498-2)</a:t>
            </a:r>
            <a:endParaRPr lang="en-GB" sz="3200" dirty="0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609600" y="6019800"/>
            <a:ext cx="708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 b="1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0648"/>
            <a:ext cx="9144000" cy="9144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cs typeface="Arial" charset="0"/>
              </a:rPr>
              <a:t>Avaliku võtmega </a:t>
            </a:r>
            <a:r>
              <a:rPr lang="et-EE" sz="3600" b="1" dirty="0" smtClean="0">
                <a:solidFill>
                  <a:srgbClr val="C00000"/>
                </a:solidFill>
                <a:cs typeface="Arial" charset="0"/>
              </a:rPr>
              <a:t>krüpto</a:t>
            </a:r>
            <a:r>
              <a:rPr lang="et-EE" sz="3600" b="1" dirty="0" smtClean="0">
                <a:solidFill>
                  <a:srgbClr val="C00000"/>
                </a:solidFill>
              </a:rPr>
              <a:t>algoritmi</a:t>
            </a:r>
            <a:r>
              <a:rPr lang="et-EE" sz="3600" b="1" dirty="0">
                <a:solidFill>
                  <a:srgbClr val="C00000"/>
                </a:solidFill>
              </a:rPr>
              <a:t> </a:t>
            </a:r>
            <a:r>
              <a:rPr lang="et-EE" sz="3600" b="1" dirty="0" smtClean="0">
                <a:solidFill>
                  <a:srgbClr val="C00000"/>
                </a:solidFill>
              </a:rPr>
              <a:t>kasutamine </a:t>
            </a:r>
            <a:r>
              <a:rPr lang="et-EE" sz="3600" b="1" dirty="0">
                <a:solidFill>
                  <a:srgbClr val="C00000"/>
                </a:solidFill>
              </a:rPr>
              <a:t>signeerimisel (</a:t>
            </a:r>
            <a:r>
              <a:rPr lang="et-EE" sz="3600" b="1" dirty="0" smtClean="0">
                <a:solidFill>
                  <a:srgbClr val="C00000"/>
                </a:solidFill>
              </a:rPr>
              <a:t>digiallkirja </a:t>
            </a:r>
            <a:r>
              <a:rPr lang="et-EE" sz="3600" b="1" dirty="0">
                <a:solidFill>
                  <a:srgbClr val="C00000"/>
                </a:solidFill>
              </a:rPr>
              <a:t>andmisel)</a:t>
            </a:r>
            <a:endParaRPr lang="en-GB" sz="3600" b="1" dirty="0">
              <a:solidFill>
                <a:srgbClr val="C00000"/>
              </a:solidFill>
            </a:endParaRPr>
          </a:p>
        </p:txBody>
      </p:sp>
      <p:pic>
        <p:nvPicPr>
          <p:cNvPr id="8195" name="Picture 3" descr="C:\DOKUM\SIGRAAM\joon3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76400"/>
            <a:ext cx="9144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 descr="C:\WINDOWS\Application Data\Microsoft\Media Catalog\Downloaded Clips\cl3c\j0150663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371600"/>
            <a:ext cx="10207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5" descr="C:\WINDOWS\Application Data\Microsoft\Media Catalog\Downloaded Clips\cl3c\j0150663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400" y="1371600"/>
            <a:ext cx="10207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6" descr="C:\WINDOWS\Application Data\Microsoft\Media Catalog\Downloaded Clips\cl78\j030083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3733800"/>
            <a:ext cx="1447800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7" descr="C:\WINDOWS\Application Data\Microsoft\Media Catalog\Downloaded Clips\cl5d\j0232769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5410200"/>
            <a:ext cx="509588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8" descr="C:\WINDOWS\Application Data\Microsoft\Media Catalog\Downloaded Clips\cl0\BS00740_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14400" y="5181600"/>
            <a:ext cx="8445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9" descr="C:\WINDOWS\Application Data\Microsoft\Media Catalog\Downloaded Clips\cl5d\j0232769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3600" y="4953000"/>
            <a:ext cx="509588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2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908720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t-EE" sz="3600" b="1" dirty="0">
                <a:solidFill>
                  <a:srgbClr val="C00000"/>
                </a:solidFill>
                <a:cs typeface="Arial" charset="0"/>
              </a:rPr>
              <a:t>Avaliku võtmega </a:t>
            </a:r>
            <a:r>
              <a:rPr lang="et-EE" sz="3600" b="1" dirty="0" smtClean="0">
                <a:solidFill>
                  <a:srgbClr val="C00000"/>
                </a:solidFill>
                <a:cs typeface="Arial" charset="0"/>
              </a:rPr>
              <a:t>krüpto</a:t>
            </a:r>
            <a:r>
              <a:rPr lang="et-EE" sz="3600" b="1" dirty="0" smtClean="0">
                <a:solidFill>
                  <a:srgbClr val="C00000"/>
                </a:solidFill>
              </a:rPr>
              <a:t>algoritmi kasutamine</a:t>
            </a:r>
            <a:endParaRPr lang="en-GB" sz="3600" b="1" dirty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611560" y="720935"/>
            <a:ext cx="8352928" cy="6137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90513" indent="-290513"/>
            <a:r>
              <a:rPr lang="et-EE" sz="1000" b="1" dirty="0">
                <a:latin typeface="Arial" charset="0"/>
                <a:cs typeface="Arial" charset="0"/>
              </a:rPr>
              <a:t> </a:t>
            </a:r>
            <a:endParaRPr lang="et-EE" sz="2800" b="1" dirty="0">
              <a:latin typeface="Arial" charset="0"/>
            </a:endParaRPr>
          </a:p>
          <a:p>
            <a:pPr marL="290513" indent="-290513" eaLnBrk="0" hangingPunct="0">
              <a:spcBef>
                <a:spcPct val="20000"/>
              </a:spcBef>
            </a:pPr>
            <a:r>
              <a:rPr lang="et-EE" sz="2600" dirty="0" smtClean="0">
                <a:latin typeface="Arial" charset="0"/>
              </a:rPr>
              <a:t>Kolm kasutusala:</a:t>
            </a:r>
          </a:p>
          <a:p>
            <a:pPr marL="514350" indent="-514350" eaLnBrk="0" hangingPunct="0">
              <a:spcBef>
                <a:spcPct val="20000"/>
              </a:spcBef>
              <a:buFont typeface="+mj-lt"/>
              <a:buAutoNum type="arabicPeriod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Avaliku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võtmega krüptoalgoritme saab kasutada salajaste võtmete turvalisel edastamisel üle liinide ilma füüsilise kokkusaamiseta. </a:t>
            </a:r>
            <a:r>
              <a:rPr lang="et-EE" sz="2600" dirty="0">
                <a:latin typeface="Arial" charset="0"/>
              </a:rPr>
              <a:t>Ainus tingimus on siin avaliku võtme avalikkus</a:t>
            </a:r>
          </a:p>
          <a:p>
            <a:pPr marL="290513" indent="-290513" eaLnBrk="0" hangingPunct="0">
              <a:spcBef>
                <a:spcPct val="20000"/>
              </a:spcBef>
              <a:buFont typeface="+mj-lt"/>
              <a:buAutoNum type="arabicPeriod"/>
            </a:pPr>
            <a:endParaRPr lang="et-EE" sz="1000" b="1" dirty="0">
              <a:solidFill>
                <a:schemeClr val="folHlink"/>
              </a:solidFill>
              <a:latin typeface="Arial" charset="0"/>
            </a:endParaRPr>
          </a:p>
          <a:p>
            <a:pPr marL="514350" indent="-514350" eaLnBrk="0" hangingPunct="0">
              <a:spcBef>
                <a:spcPct val="20000"/>
              </a:spcBef>
              <a:buFont typeface="+mj-lt"/>
              <a:buAutoNum type="arabicPeriod"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Avaliku võtmega krüptoalgoritme saab lisaks andmete konfidentsiaalsuse tagamisele kasutada ka nende </a:t>
            </a:r>
            <a:r>
              <a:rPr lang="et-EE" sz="2600" b="1" u="sng" dirty="0">
                <a:solidFill>
                  <a:srgbClr val="0070C0"/>
                </a:solidFill>
                <a:latin typeface="Arial" charset="0"/>
              </a:rPr>
              <a:t>tervikluse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tagamisel ehk andmee </a:t>
            </a:r>
            <a:r>
              <a:rPr lang="et-EE" sz="2600" b="1" u="sng" dirty="0" smtClean="0">
                <a:solidFill>
                  <a:srgbClr val="0070C0"/>
                </a:solidFill>
                <a:latin typeface="Arial" charset="0"/>
              </a:rPr>
              <a:t>signeerimisel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. </a:t>
            </a:r>
            <a:r>
              <a:rPr lang="et-EE" sz="2600" dirty="0">
                <a:latin typeface="Arial" charset="0"/>
              </a:rPr>
              <a:t>See ongi nende peamine </a:t>
            </a:r>
            <a:r>
              <a:rPr lang="et-EE" sz="2600" dirty="0" smtClean="0">
                <a:latin typeface="Arial" charset="0"/>
              </a:rPr>
              <a:t>kasutusvaldkond (umbes 80% kasutust)</a:t>
            </a:r>
            <a:endParaRPr lang="et-EE" sz="2600" dirty="0">
              <a:latin typeface="Arial" charset="0"/>
            </a:endParaRPr>
          </a:p>
          <a:p>
            <a:pPr marL="290513" indent="-290513" eaLnBrk="0" hangingPunct="0">
              <a:spcBef>
                <a:spcPct val="20000"/>
              </a:spcBef>
              <a:buFont typeface="+mj-lt"/>
              <a:buAutoNum type="arabicPeriod"/>
            </a:pPr>
            <a:endParaRPr lang="et-EE" sz="1000" b="1" dirty="0">
              <a:latin typeface="Arial" charset="0"/>
            </a:endParaRPr>
          </a:p>
          <a:p>
            <a:pPr marL="514350" indent="-514350" eaLnBrk="0" hangingPunct="0">
              <a:spcBef>
                <a:spcPct val="20000"/>
              </a:spcBef>
              <a:buFont typeface="+mj-lt"/>
              <a:buAutoNum type="arabicPeriod"/>
            </a:pPr>
            <a:r>
              <a:rPr lang="et-EE" sz="2600" dirty="0">
                <a:latin typeface="Arial" charset="0"/>
              </a:rPr>
              <a:t>Avaliku võtmega krüptoalgoritmidel </a:t>
            </a:r>
            <a:r>
              <a:rPr lang="et-EE" sz="2600" dirty="0" smtClean="0">
                <a:latin typeface="Arial" charset="0"/>
              </a:rPr>
              <a:t>(signeerimisel)põhineb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digiallkirja</a:t>
            </a:r>
            <a:r>
              <a:rPr lang="et-EE" sz="2600" dirty="0" smtClean="0">
                <a:latin typeface="Arial" charset="0"/>
              </a:rPr>
              <a:t> idee, kus krüptotehnilisele poolele liidetakse õiguslik pool</a:t>
            </a:r>
            <a:endParaRPr lang="et-EE" sz="2600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146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143000"/>
            <a:ext cx="8534400" cy="4343400"/>
          </a:xfrm>
        </p:spPr>
        <p:txBody>
          <a:bodyPr lIns="92075" tIns="46038" rIns="92075" bIns="46038" anchor="ctr"/>
          <a:lstStyle/>
          <a:p>
            <a:pPr marL="0" indent="0" algn="just">
              <a:buFont typeface="Wingdings" pitchFamily="2" charset="2"/>
              <a:buNone/>
            </a:pPr>
            <a:endParaRPr lang="et-EE" sz="1000" b="1" smtClean="0">
              <a:latin typeface="Arial" charset="0"/>
            </a:endParaRPr>
          </a:p>
          <a:p>
            <a:pPr marL="0" indent="0" algn="just">
              <a:buFont typeface="Wingdings" pitchFamily="2" charset="2"/>
              <a:buNone/>
            </a:pPr>
            <a:endParaRPr lang="et-EE" smtClean="0">
              <a:latin typeface="Arial" charset="0"/>
            </a:endParaRPr>
          </a:p>
        </p:txBody>
      </p:sp>
      <p:sp>
        <p:nvSpPr>
          <p:cNvPr id="902147" name="Rectangle 3"/>
          <p:cNvSpPr>
            <a:spLocks noChangeArrowheads="1"/>
          </p:cNvSpPr>
          <p:nvPr/>
        </p:nvSpPr>
        <p:spPr bwMode="auto">
          <a:xfrm>
            <a:off x="683568" y="332656"/>
            <a:ext cx="846043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>
              <a:defRPr/>
            </a:pPr>
            <a:r>
              <a:rPr lang="sv-S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</a:t>
            </a: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ekke- ja kasutuslugu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51520" y="1371600"/>
            <a:ext cx="8892480" cy="608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sv-SE" sz="2800" dirty="0" smtClean="0">
                <a:latin typeface="Arial" charset="0"/>
              </a:rPr>
              <a:t>A</a:t>
            </a:r>
            <a:r>
              <a:rPr lang="et-EE" sz="2800" dirty="0" smtClean="0">
                <a:latin typeface="Arial" charset="0"/>
              </a:rPr>
              <a:t>sümmeetrilised </a:t>
            </a:r>
            <a:r>
              <a:rPr lang="sv-SE" sz="2800" dirty="0" smtClean="0">
                <a:latin typeface="Arial" charset="0"/>
              </a:rPr>
              <a:t>algoritmid </a:t>
            </a:r>
            <a:r>
              <a:rPr lang="sv-SE" sz="2800" dirty="0">
                <a:latin typeface="Arial" charset="0"/>
              </a:rPr>
              <a:t>i</a:t>
            </a:r>
            <a:r>
              <a:rPr lang="et-EE" sz="2800" dirty="0">
                <a:latin typeface="Arial" charset="0"/>
              </a:rPr>
              <a:t>lmusid krüptograafiasse 1970tel aastatel, varem neid ei teatud/tuntud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400" b="1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Peamised nimed, </a:t>
            </a:r>
            <a:r>
              <a:rPr lang="et-EE" sz="2800" dirty="0" smtClean="0">
                <a:latin typeface="Arial" charset="0"/>
              </a:rPr>
              <a:t>kes olid </a:t>
            </a:r>
            <a:r>
              <a:rPr lang="et-EE" sz="2800" dirty="0">
                <a:latin typeface="Arial" charset="0"/>
              </a:rPr>
              <a:t>loomisega seotud: Diffie, Hellmann, Shamir, Adleman, Rivest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400" b="1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 smtClean="0">
                <a:latin typeface="Arial" charset="0"/>
              </a:rPr>
              <a:t>Praktilise kasutuse leidsid asümmeetrilised krüptoalgoritmid 1980. aastatel, masskasutama hakati alates 1990. aastatest</a:t>
            </a:r>
            <a:endParaRPr lang="sv-SE" sz="28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</a:pPr>
            <a:r>
              <a:rPr lang="et-EE" sz="1400" dirty="0">
                <a:latin typeface="Arial" charset="0"/>
              </a:rPr>
              <a:t> </a:t>
            </a:r>
            <a:endParaRPr lang="sv-SE" sz="14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 smtClean="0">
                <a:latin typeface="Arial" charset="0"/>
              </a:rPr>
              <a:t>Kaasajal on asümmeetriline krüptograafia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pea ainus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digiteabe tervikluse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tagamise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võimalus</a:t>
            </a:r>
            <a:r>
              <a:rPr lang="sv-SE" sz="2800" dirty="0" smtClean="0">
                <a:latin typeface="Arial" charset="0"/>
              </a:rPr>
              <a:t>, </a:t>
            </a:r>
            <a:r>
              <a:rPr lang="sv-SE" sz="2800" dirty="0">
                <a:latin typeface="Arial" charset="0"/>
              </a:rPr>
              <a:t>sh</a:t>
            </a:r>
            <a:r>
              <a:rPr lang="et-EE" sz="2800" dirty="0"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digiallkirja teoreetiline alus</a:t>
            </a:r>
          </a:p>
          <a:p>
            <a:pPr marL="377825" indent="-377825"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endParaRPr lang="en-GB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2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2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2146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552" y="0"/>
            <a:ext cx="8604448" cy="1143000"/>
          </a:xfrm>
          <a:effectLst>
            <a:outerShdw dist="35921" dir="2700000" algn="ctr" rotWithShape="0">
              <a:schemeClr val="bg2"/>
            </a:outerShdw>
          </a:effectLst>
        </p:spPr>
        <p:txBody>
          <a:bodyPr>
            <a:noAutofit/>
          </a:bodyPr>
          <a:lstStyle/>
          <a:p>
            <a:pPr algn="l">
              <a:defRPr/>
            </a:pPr>
            <a:r>
              <a:rPr lang="et-EE" sz="3600" b="1" dirty="0" smtClean="0">
                <a:solidFill>
                  <a:srgbClr val="C00000"/>
                </a:solidFill>
                <a:cs typeface="Arial" charset="0"/>
              </a:rPr>
              <a:t>RSA kui tuntuim avaliku </a:t>
            </a:r>
            <a:r>
              <a:rPr lang="et-EE" sz="3600" b="1" dirty="0">
                <a:solidFill>
                  <a:srgbClr val="C00000"/>
                </a:solidFill>
                <a:cs typeface="Arial" charset="0"/>
              </a:rPr>
              <a:t>võtmega </a:t>
            </a:r>
            <a:r>
              <a:rPr lang="et-EE" sz="3600" b="1" dirty="0">
                <a:solidFill>
                  <a:srgbClr val="C00000"/>
                </a:solidFill>
              </a:rPr>
              <a:t/>
            </a:r>
            <a:br>
              <a:rPr lang="et-EE" sz="3600" b="1" dirty="0">
                <a:solidFill>
                  <a:srgbClr val="C00000"/>
                </a:solidFill>
              </a:rPr>
            </a:br>
            <a:r>
              <a:rPr lang="et-EE" sz="3600" b="1" dirty="0" smtClean="0">
                <a:solidFill>
                  <a:srgbClr val="C00000"/>
                </a:solidFill>
                <a:cs typeface="Arial" charset="0"/>
              </a:rPr>
              <a:t>krüpto</a:t>
            </a:r>
            <a:r>
              <a:rPr lang="et-EE" sz="3600" b="1" dirty="0" smtClean="0">
                <a:solidFill>
                  <a:srgbClr val="C00000"/>
                </a:solidFill>
              </a:rPr>
              <a:t>algoritm</a:t>
            </a:r>
            <a:endParaRPr lang="en-GB" sz="3600" b="1" dirty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467544" y="3645024"/>
            <a:ext cx="867645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600" dirty="0" smtClean="0">
                <a:latin typeface="Arial" charset="0"/>
              </a:rPr>
              <a:t>RSA </a:t>
            </a:r>
            <a:r>
              <a:rPr lang="et-EE" sz="2600" dirty="0">
                <a:latin typeface="Arial" charset="0"/>
              </a:rPr>
              <a:t>korral </a:t>
            </a:r>
            <a:r>
              <a:rPr lang="et-EE" sz="2600" dirty="0" smtClean="0">
                <a:latin typeface="Arial" charset="0"/>
              </a:rPr>
              <a:t> saab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privaatvõtmest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avalikku võtit saab leida, kuid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vastupidine  - avalikust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võtmest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privaatvõtme leidmine - pole praktikas võimalik</a:t>
            </a:r>
          </a:p>
          <a:p>
            <a:pPr marL="228600" indent="-22860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600" dirty="0" smtClean="0">
                <a:latin typeface="Arial" charset="0"/>
              </a:rPr>
              <a:t>Avalik ja privaatvõti on omavahel </a:t>
            </a:r>
            <a:r>
              <a:rPr lang="et-EE" sz="2600" dirty="0">
                <a:latin typeface="Arial" charset="0"/>
              </a:rPr>
              <a:t>matemaatiliselt </a:t>
            </a:r>
            <a:r>
              <a:rPr lang="et-EE" sz="2600" dirty="0" smtClean="0">
                <a:latin typeface="Arial" charset="0"/>
              </a:rPr>
              <a:t>üksüheselt seotud</a:t>
            </a:r>
            <a:r>
              <a:rPr lang="et-EE" sz="2600" dirty="0">
                <a:latin typeface="Arial" charset="0"/>
              </a:rPr>
              <a:t>, kuid</a:t>
            </a:r>
            <a:r>
              <a:rPr lang="sv-SE" sz="2600" dirty="0">
                <a:latin typeface="Arial" charset="0"/>
              </a:rPr>
              <a:t> see </a:t>
            </a:r>
            <a:r>
              <a:rPr lang="sv-SE" sz="2600" dirty="0" smtClean="0">
                <a:latin typeface="Arial" charset="0"/>
              </a:rPr>
              <a:t>on </a:t>
            </a:r>
            <a:r>
              <a:rPr lang="sv-SE" sz="2600" dirty="0">
                <a:latin typeface="Arial" charset="0"/>
              </a:rPr>
              <a:t>nn 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</a:rPr>
              <a:t>ühesuunaline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 seos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600" dirty="0" smtClean="0">
                <a:latin typeface="Arial" charset="0"/>
              </a:rPr>
              <a:t>(</a:t>
            </a:r>
            <a:r>
              <a:rPr lang="et-EE" sz="2600" i="1" dirty="0" smtClean="0">
                <a:latin typeface="Arial" charset="0"/>
              </a:rPr>
              <a:t>one-way relation</a:t>
            </a:r>
            <a:r>
              <a:rPr lang="et-EE" sz="2600" dirty="0" smtClean="0">
                <a:latin typeface="Arial" charset="0"/>
              </a:rPr>
              <a:t>), mis on</a:t>
            </a:r>
            <a:r>
              <a:rPr lang="sv-SE" sz="2600" dirty="0" smtClean="0">
                <a:latin typeface="Arial" charset="0"/>
              </a:rPr>
              <a:t> </a:t>
            </a:r>
            <a:r>
              <a:rPr lang="sv-SE" sz="2600" dirty="0">
                <a:latin typeface="Arial" charset="0"/>
              </a:rPr>
              <a:t>praktikas arvutatav ainult ühtpidi</a:t>
            </a:r>
            <a:endParaRPr lang="et-EE" sz="2600" dirty="0">
              <a:latin typeface="Arial" charset="0"/>
              <a:cs typeface="Arial" charset="0"/>
            </a:endParaRPr>
          </a:p>
        </p:txBody>
      </p:sp>
      <p:sp>
        <p:nvSpPr>
          <p:cNvPr id="904196" name="Text Box 4"/>
          <p:cNvSpPr txBox="1">
            <a:spLocks noChangeArrowheads="1"/>
          </p:cNvSpPr>
          <p:nvPr/>
        </p:nvSpPr>
        <p:spPr bwMode="auto">
          <a:xfrm>
            <a:off x="533400" y="1341439"/>
            <a:ext cx="8287072" cy="190821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Tuntuim a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  <a:cs typeface="Arial" charset="0"/>
              </a:rPr>
              <a:t>valiku võtmega krüpto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algoritm on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RSA</a:t>
            </a:r>
            <a:r>
              <a:rPr lang="et-EE" sz="2600" b="1" dirty="0" smtClean="0">
                <a:solidFill>
                  <a:schemeClr val="folHlink"/>
                </a:solidFill>
                <a:latin typeface="Arial" charset="0"/>
              </a:rPr>
              <a:t>, </a:t>
            </a:r>
            <a:r>
              <a:rPr lang="et-EE" sz="2600" dirty="0" smtClean="0">
                <a:latin typeface="Arial" charset="0"/>
              </a:rPr>
              <a:t>mis on ühtlasi ka maailma esimene avaliku võtmega krüptoalgoritm. Selle töötasid välja Ron Rivest, Adi Shamir ja Leonard Adleman 1978. aastal</a:t>
            </a:r>
            <a:endParaRPr lang="sv-SE" sz="2600" b="1" dirty="0">
              <a:solidFill>
                <a:schemeClr val="folHlink"/>
              </a:solidFill>
              <a:latin typeface="Arial" charset="0"/>
            </a:endParaRPr>
          </a:p>
          <a:p>
            <a:pPr>
              <a:defRPr/>
            </a:pPr>
            <a:endParaRPr lang="et-EE" sz="1400" b="1" dirty="0">
              <a:solidFill>
                <a:schemeClr val="folHlink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218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447800"/>
            <a:ext cx="8534400" cy="5410200"/>
          </a:xfrm>
        </p:spPr>
        <p:txBody>
          <a:bodyPr lIns="92075" tIns="46038" rIns="92075" bIns="46038" anchor="ctr"/>
          <a:lstStyle/>
          <a:p>
            <a:pPr marL="0" indent="0" algn="just">
              <a:buFont typeface="Wingdings" pitchFamily="2" charset="2"/>
              <a:buNone/>
            </a:pPr>
            <a:endParaRPr lang="et-EE" sz="1000" b="1" smtClean="0">
              <a:latin typeface="Arial" charset="0"/>
            </a:endParaRPr>
          </a:p>
          <a:p>
            <a:pPr marL="0" indent="0">
              <a:buFont typeface="Wingdings" pitchFamily="2" charset="2"/>
              <a:buNone/>
            </a:pPr>
            <a:endParaRPr lang="et-EE" sz="2800" smtClean="0">
              <a:latin typeface="Arial" charset="0"/>
            </a:endParaRPr>
          </a:p>
        </p:txBody>
      </p:sp>
      <p:sp>
        <p:nvSpPr>
          <p:cNvPr id="905219" name="Rectangle 3"/>
          <p:cNvSpPr>
            <a:spLocks noChangeArrowheads="1"/>
          </p:cNvSpPr>
          <p:nvPr/>
        </p:nvSpPr>
        <p:spPr bwMode="auto">
          <a:xfrm>
            <a:off x="539552" y="0"/>
            <a:ext cx="860444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RSA eripärad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04800" y="476672"/>
            <a:ext cx="861060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200" b="1" dirty="0">
              <a:solidFill>
                <a:schemeClr val="folHlink"/>
              </a:solidFill>
              <a:latin typeface="Arial" charset="0"/>
            </a:endParaRP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 smtClean="0">
                <a:latin typeface="Arial" charset="0"/>
              </a:rPr>
              <a:t>RSA turvalisus põhineb matemaatilisel faktil, et suure kordarvu teguriteks lahutamine (kui ka tegurid ise on suured) on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praktikas võimatu ülesanne</a:t>
            </a: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 smtClean="0">
                <a:latin typeface="Arial" charset="0"/>
              </a:rPr>
              <a:t>RSA toetab suvalist võtmepikkust, mida pikem võti, seda turvalisem. Praktikas eelistatakse mugavuse tõttu võtmepikkusi, mis on arvu 2 täisastmed, teised pikkused pole levinud</a:t>
            </a: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Kaasajal loetakse RSAd turvaliseks alates 2048 bitisest võtmest. </a:t>
            </a:r>
            <a:r>
              <a:rPr lang="et-EE" sz="2800" dirty="0" smtClean="0">
                <a:latin typeface="Arial" charset="0"/>
              </a:rPr>
              <a:t>Lühiajalise turve korral võib hädapäraselt kasutada ka 1024-bitise võtmega RSAd</a:t>
            </a: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 smtClean="0">
                <a:latin typeface="Arial" charset="0"/>
              </a:rPr>
              <a:t>Siin-seal on levinud juba 4096-bitine võti</a:t>
            </a:r>
            <a:endParaRPr lang="en-GB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5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5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5218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266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447800"/>
            <a:ext cx="8534400" cy="5410200"/>
          </a:xfrm>
        </p:spPr>
        <p:txBody>
          <a:bodyPr lIns="92075" tIns="46038" rIns="92075" bIns="46038" anchor="ctr"/>
          <a:lstStyle/>
          <a:p>
            <a:pPr marL="0" indent="0" algn="just">
              <a:buFont typeface="Wingdings" pitchFamily="2" charset="2"/>
              <a:buNone/>
            </a:pPr>
            <a:endParaRPr lang="et-EE" sz="1000" b="1" smtClean="0">
              <a:latin typeface="Arial" charset="0"/>
            </a:endParaRPr>
          </a:p>
          <a:p>
            <a:pPr marL="0" indent="0">
              <a:buFont typeface="Wingdings" pitchFamily="2" charset="2"/>
              <a:buNone/>
            </a:pPr>
            <a:endParaRPr lang="et-EE" sz="2800" smtClean="0">
              <a:latin typeface="Arial" charset="0"/>
            </a:endParaRPr>
          </a:p>
        </p:txBody>
      </p:sp>
      <p:sp>
        <p:nvSpPr>
          <p:cNvPr id="907267" name="Rectangle 3"/>
          <p:cNvSpPr>
            <a:spLocks noChangeArrowheads="1"/>
          </p:cNvSpPr>
          <p:nvPr/>
        </p:nvSpPr>
        <p:spPr bwMode="auto">
          <a:xfrm>
            <a:off x="683568" y="332656"/>
            <a:ext cx="846043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RSA </a:t>
            </a:r>
            <a:r>
              <a:rPr lang="sv-S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võtmete</a:t>
            </a: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eripärad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23528" y="1556792"/>
            <a:ext cx="83058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0850" indent="-450850">
              <a:spcBef>
                <a:spcPts val="18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sv-SE" sz="2600" b="1" dirty="0">
                <a:latin typeface="Arial" charset="0"/>
              </a:rPr>
              <a:t>Erinevalt sümmeetrilistest krüptoalgoritmidest ei sobi </a:t>
            </a:r>
            <a:r>
              <a:rPr lang="et-EE" sz="2600" b="1" dirty="0" smtClean="0">
                <a:latin typeface="Arial" charset="0"/>
              </a:rPr>
              <a:t>võtmeks väline etteantud </a:t>
            </a:r>
            <a:r>
              <a:rPr lang="sv-SE" sz="2600" b="1" dirty="0" smtClean="0">
                <a:latin typeface="Arial" charset="0"/>
              </a:rPr>
              <a:t>bitijada, </a:t>
            </a:r>
            <a:r>
              <a:rPr lang="sv-SE" sz="2600" b="1" dirty="0">
                <a:latin typeface="Arial" charset="0"/>
              </a:rPr>
              <a:t>vaid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RSA võtmepaar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</a:rPr>
              <a:t> tuleb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krüptoalgoritmi koosseisu kuuluva spetsiaalse võtmegenereerimis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</a:rPr>
              <a:t>algoritmiga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luua</a:t>
            </a:r>
            <a:endParaRPr lang="sv-SE" sz="1400" b="1" dirty="0">
              <a:solidFill>
                <a:srgbClr val="0070C0"/>
              </a:solidFill>
              <a:latin typeface="Arial" charset="0"/>
            </a:endParaRPr>
          </a:p>
          <a:p>
            <a:pPr marL="450850" indent="-450850">
              <a:spcBef>
                <a:spcPts val="18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t-EE" sz="2600" dirty="0" smtClean="0">
                <a:latin typeface="Arial" charset="0"/>
              </a:rPr>
              <a:t>Võtme genereerimine tekitab võtmepaaris teatud</a:t>
            </a:r>
            <a:r>
              <a:rPr lang="sv-SE" sz="2600" dirty="0" smtClean="0">
                <a:latin typeface="Arial" charset="0"/>
              </a:rPr>
              <a:t> </a:t>
            </a:r>
            <a:r>
              <a:rPr lang="sv-SE" sz="2600" dirty="0">
                <a:latin typeface="Arial" charset="0"/>
              </a:rPr>
              <a:t>”infoliiasuse</a:t>
            </a:r>
            <a:r>
              <a:rPr lang="sv-SE" sz="2600" dirty="0" smtClean="0">
                <a:latin typeface="Arial" charset="0"/>
              </a:rPr>
              <a:t>”</a:t>
            </a:r>
            <a:r>
              <a:rPr lang="et-EE" sz="2600" dirty="0" smtClean="0">
                <a:latin typeface="Arial" charset="0"/>
              </a:rPr>
              <a:t>, mille tõttu on võtmed</a:t>
            </a:r>
            <a:r>
              <a:rPr lang="sv-SE" sz="2600" dirty="0" smtClean="0">
                <a:latin typeface="Arial" charset="0"/>
              </a:rPr>
              <a:t> </a:t>
            </a:r>
            <a:r>
              <a:rPr lang="sv-SE" sz="2600" dirty="0">
                <a:latin typeface="Arial" charset="0"/>
              </a:rPr>
              <a:t>sümmetriliste krüptoalgoritmi võtmetest </a:t>
            </a:r>
            <a:r>
              <a:rPr lang="et-EE" sz="2600" dirty="0" smtClean="0">
                <a:latin typeface="Arial" charset="0"/>
              </a:rPr>
              <a:t>tunduvalt </a:t>
            </a:r>
            <a:r>
              <a:rPr lang="sv-SE" sz="2600" dirty="0" smtClean="0">
                <a:latin typeface="Arial" charset="0"/>
              </a:rPr>
              <a:t>pikemad (1024</a:t>
            </a:r>
            <a:r>
              <a:rPr lang="et-EE" sz="2600" dirty="0" smtClean="0">
                <a:latin typeface="Arial" charset="0"/>
              </a:rPr>
              <a:t> või 2048</a:t>
            </a:r>
            <a:r>
              <a:rPr lang="sv-SE" sz="2600" dirty="0" smtClean="0">
                <a:latin typeface="Arial" charset="0"/>
              </a:rPr>
              <a:t> bit</a:t>
            </a:r>
            <a:r>
              <a:rPr lang="et-EE" sz="2600" dirty="0" smtClean="0">
                <a:latin typeface="Arial" charset="0"/>
              </a:rPr>
              <a:t>ti versus 80 või 128 bitti</a:t>
            </a:r>
            <a:r>
              <a:rPr lang="sv-SE" sz="2600" dirty="0" smtClean="0">
                <a:latin typeface="Arial" charset="0"/>
              </a:rPr>
              <a:t>)</a:t>
            </a:r>
            <a:endParaRPr lang="et-EE" sz="2600" dirty="0">
              <a:latin typeface="Arial" charset="0"/>
            </a:endParaRPr>
          </a:p>
          <a:p>
            <a:pPr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endParaRPr lang="en-GB" sz="2600" b="1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7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7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7266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914400"/>
            <a:ext cx="8371656" cy="3882752"/>
          </a:xfrm>
        </p:spPr>
        <p:txBody>
          <a:bodyPr lIns="92075" tIns="46038" rIns="92075" bIns="46038" anchor="ctr">
            <a:normAutofit lnSpcReduction="10000"/>
          </a:bodyPr>
          <a:lstStyle/>
          <a:p>
            <a:pPr marL="377825" indent="-377825" algn="just">
              <a:buFont typeface="Wingdings" pitchFamily="2" charset="2"/>
              <a:buNone/>
            </a:pPr>
            <a:endParaRPr lang="et-EE" sz="1000" b="1" dirty="0" smtClean="0">
              <a:latin typeface="Arial" charset="0"/>
            </a:endParaRP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latin typeface="Arial" charset="0"/>
              </a:rPr>
              <a:t>Valitakse kaks suurt algarvu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p</a:t>
            </a:r>
            <a:r>
              <a:rPr lang="et-EE" sz="2800" dirty="0" smtClean="0">
                <a:latin typeface="Arial" charset="0"/>
              </a:rPr>
              <a:t> ja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q</a:t>
            </a:r>
            <a:r>
              <a:rPr lang="et-EE" sz="2800" dirty="0" smtClean="0">
                <a:latin typeface="Arial" charset="0"/>
              </a:rPr>
              <a:t> (nt 512-bitised)</a:t>
            </a: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latin typeface="Arial" charset="0"/>
              </a:rPr>
              <a:t>Arvutatakse kahe suure algarvu korrutis          </a:t>
            </a:r>
            <a:br>
              <a:rPr lang="et-EE" sz="2800" dirty="0" smtClean="0">
                <a:latin typeface="Arial" charset="0"/>
              </a:rPr>
            </a:br>
            <a:r>
              <a:rPr lang="et-EE" sz="2800" dirty="0" smtClean="0">
                <a:latin typeface="Arial" charset="0"/>
              </a:rPr>
              <a:t>                                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n = p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•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 q</a:t>
            </a:r>
          </a:p>
          <a:p>
            <a:pPr marL="377825" indent="-377825">
              <a:buClr>
                <a:schemeClr val="tx1"/>
              </a:buClr>
              <a:buSzTx/>
              <a:buFontTx/>
              <a:buChar char="•"/>
            </a:pPr>
            <a:endParaRPr lang="et-EE" sz="1000" dirty="0" smtClean="0">
              <a:latin typeface="Arial" charset="0"/>
            </a:endParaRPr>
          </a:p>
          <a:p>
            <a:pPr marL="377825" indent="-377825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latin typeface="Arial" charset="0"/>
              </a:rPr>
              <a:t>Valitakse arv </a:t>
            </a:r>
            <a:r>
              <a:rPr lang="et-EE" sz="2800" i="1" dirty="0" smtClean="0">
                <a:latin typeface="Arial" charset="0"/>
              </a:rPr>
              <a:t>e</a:t>
            </a:r>
            <a:r>
              <a:rPr lang="et-EE" sz="2800" dirty="0" smtClean="0">
                <a:latin typeface="Arial" charset="0"/>
              </a:rPr>
              <a:t> nii, et tal ei oleks ühistegureid arvuga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(p-1)(q-1)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</a:p>
          <a:p>
            <a:pPr marL="377825" indent="-377825">
              <a:buClr>
                <a:schemeClr val="tx1"/>
              </a:buClr>
              <a:buSzTx/>
              <a:buFontTx/>
              <a:buChar char="•"/>
            </a:pPr>
            <a:endParaRPr lang="et-EE" sz="1000" dirty="0" smtClean="0">
              <a:latin typeface="Arial" charset="0"/>
            </a:endParaRPr>
          </a:p>
          <a:p>
            <a:pPr marL="377825" indent="-377825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latin typeface="Arial" charset="0"/>
              </a:rPr>
              <a:t>Leitakse arv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d</a:t>
            </a:r>
            <a:r>
              <a:rPr lang="et-EE" sz="2800" dirty="0" smtClean="0">
                <a:latin typeface="Arial" charset="0"/>
              </a:rPr>
              <a:t> nii, et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d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•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 e = 1 mod (p-1)(q-1)</a:t>
            </a:r>
          </a:p>
          <a:p>
            <a:pPr marL="377825" indent="-377825">
              <a:buClr>
                <a:schemeClr val="tx1"/>
              </a:buClr>
              <a:buSzTx/>
              <a:buFontTx/>
              <a:buChar char="•"/>
            </a:pPr>
            <a:endParaRPr lang="et-EE" sz="1000" i="1" dirty="0" smtClean="0">
              <a:latin typeface="Arial" charset="0"/>
            </a:endParaRPr>
          </a:p>
        </p:txBody>
      </p:sp>
      <p:sp>
        <p:nvSpPr>
          <p:cNvPr id="919555" name="Rectangle 3"/>
          <p:cNvSpPr>
            <a:spLocks noChangeArrowheads="1"/>
          </p:cNvSpPr>
          <p:nvPr/>
        </p:nvSpPr>
        <p:spPr bwMode="auto">
          <a:xfrm>
            <a:off x="539552" y="0"/>
            <a:ext cx="860444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RSA </a:t>
            </a: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võtmepaari </a:t>
            </a: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genereerimine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27584" y="5229200"/>
            <a:ext cx="7101408" cy="954107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marL="377825" indent="-377825">
              <a:buClr>
                <a:schemeClr val="tx1"/>
              </a:buClr>
              <a:buSzTx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RSA avalik võti on paar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 (n, e)</a:t>
            </a:r>
          </a:p>
          <a:p>
            <a:pPr marL="377825" indent="-377825">
              <a:buClr>
                <a:schemeClr val="tx1"/>
              </a:buClr>
              <a:buSzTx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RSA privaatvõti on kolmik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 (p, q, d)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457200" y="836712"/>
            <a:ext cx="8686800" cy="6172200"/>
          </a:xfrm>
        </p:spPr>
        <p:txBody>
          <a:bodyPr lIns="92075" tIns="46038" rIns="92075" bIns="46038" anchor="ctr">
            <a:normAutofit/>
          </a:bodyPr>
          <a:lstStyle/>
          <a:p>
            <a:pPr marL="377825" indent="-377825" algn="just">
              <a:buFont typeface="Wingdings" pitchFamily="2" charset="2"/>
              <a:buNone/>
            </a:pPr>
            <a:endParaRPr lang="et-EE" sz="1000" b="1" dirty="0" smtClean="0">
              <a:latin typeface="Arial" charset="0"/>
            </a:endParaRPr>
          </a:p>
          <a:p>
            <a:pPr marL="377825" indent="-377825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latin typeface="Arial" charset="0"/>
                <a:cs typeface="Arial" charset="0"/>
              </a:rPr>
              <a:t>RSAga saab š</a:t>
            </a:r>
            <a:r>
              <a:rPr lang="et-EE" sz="2800" dirty="0" smtClean="0">
                <a:latin typeface="Arial" charset="0"/>
              </a:rPr>
              <a:t>ifreerida saab tekste (arve) mis on väiksemad kui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pq</a:t>
            </a:r>
            <a:r>
              <a:rPr lang="et-EE" sz="2800" dirty="0" smtClean="0">
                <a:latin typeface="Arial" charset="0"/>
              </a:rPr>
              <a:t> bitti (1024 bitiste </a:t>
            </a:r>
            <a:r>
              <a:rPr lang="et-EE" sz="2800" i="1" dirty="0" smtClean="0">
                <a:latin typeface="Arial" charset="0"/>
              </a:rPr>
              <a:t>p</a:t>
            </a:r>
            <a:r>
              <a:rPr lang="et-EE" sz="2800" dirty="0" smtClean="0">
                <a:latin typeface="Arial" charset="0"/>
              </a:rPr>
              <a:t> ja </a:t>
            </a:r>
            <a:r>
              <a:rPr lang="et-EE" sz="2800" i="1" dirty="0" smtClean="0">
                <a:latin typeface="Arial" charset="0"/>
              </a:rPr>
              <a:t>q</a:t>
            </a:r>
            <a:r>
              <a:rPr lang="et-EE" sz="2800" dirty="0" smtClean="0">
                <a:latin typeface="Arial" charset="0"/>
              </a:rPr>
              <a:t> korral 2048 bitti, ca 620 kümnendkohta) </a:t>
            </a:r>
          </a:p>
          <a:p>
            <a:pPr marL="377825" indent="-377825">
              <a:buClr>
                <a:schemeClr val="tx1"/>
              </a:buClr>
              <a:buSzTx/>
              <a:buFontTx/>
              <a:buChar char="•"/>
            </a:pPr>
            <a:endParaRPr lang="et-EE" sz="1000" dirty="0" smtClean="0">
              <a:latin typeface="Arial" charset="0"/>
            </a:endParaRPr>
          </a:p>
          <a:p>
            <a:pPr marL="377825" indent="-377825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latin typeface="Arial" charset="0"/>
                <a:cs typeface="Arial" charset="0"/>
              </a:rPr>
              <a:t>Š</a:t>
            </a:r>
            <a:r>
              <a:rPr lang="et-EE" sz="2800" dirty="0" smtClean="0">
                <a:latin typeface="Arial" charset="0"/>
              </a:rPr>
              <a:t>ifreerimisel leitakse </a:t>
            </a:r>
          </a:p>
          <a:p>
            <a:pPr marL="377825" indent="-377825">
              <a:buClr>
                <a:schemeClr val="tx1"/>
              </a:buClr>
              <a:buSzTx/>
              <a:buFontTx/>
              <a:buNone/>
            </a:pPr>
            <a:r>
              <a:rPr lang="et-EE" sz="2800" i="1" dirty="0" smtClean="0">
                <a:latin typeface="Arial" charset="0"/>
              </a:rPr>
              <a:t>              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Y = Cip(X) = X</a:t>
            </a:r>
            <a:r>
              <a:rPr lang="et-EE" sz="2800" b="1" i="1" baseline="30000" dirty="0" smtClean="0">
                <a:solidFill>
                  <a:srgbClr val="0070C0"/>
                </a:solidFill>
                <a:latin typeface="Arial" charset="0"/>
              </a:rPr>
              <a:t>d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 (mod n)</a:t>
            </a:r>
          </a:p>
          <a:p>
            <a:pPr marL="377825" indent="-377825">
              <a:buClr>
                <a:schemeClr val="tx1"/>
              </a:buClr>
              <a:buSzTx/>
              <a:buFontTx/>
              <a:buChar char="•"/>
            </a:pPr>
            <a:endParaRPr lang="et-EE" sz="800" i="1" dirty="0" smtClean="0">
              <a:latin typeface="Arial" charset="0"/>
            </a:endParaRPr>
          </a:p>
          <a:p>
            <a:pPr marL="377825" indent="-377825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latin typeface="Arial" charset="0"/>
              </a:rPr>
              <a:t>De</a:t>
            </a:r>
            <a:r>
              <a:rPr lang="et-EE" sz="2800" dirty="0" smtClean="0">
                <a:latin typeface="Arial" charset="0"/>
                <a:cs typeface="Arial" charset="0"/>
              </a:rPr>
              <a:t>š</a:t>
            </a:r>
            <a:r>
              <a:rPr lang="et-EE" sz="2800" dirty="0" smtClean="0">
                <a:latin typeface="Arial" charset="0"/>
              </a:rPr>
              <a:t>ifreerimisel leitakse </a:t>
            </a:r>
          </a:p>
          <a:p>
            <a:pPr marL="377825" indent="-377825">
              <a:buClr>
                <a:schemeClr val="tx1"/>
              </a:buClr>
              <a:buSzTx/>
              <a:buFontTx/>
              <a:buNone/>
            </a:pPr>
            <a:r>
              <a:rPr lang="et-EE" sz="2800" i="1" dirty="0" smtClean="0">
                <a:latin typeface="Arial" charset="0"/>
              </a:rPr>
              <a:t>              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X = Decip(Y) = Y</a:t>
            </a:r>
            <a:r>
              <a:rPr lang="et-EE" sz="2800" b="1" i="1" baseline="30000" dirty="0" smtClean="0">
                <a:solidFill>
                  <a:srgbClr val="0070C0"/>
                </a:solidFill>
                <a:latin typeface="Arial" charset="0"/>
              </a:rPr>
              <a:t>e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 (mod n)</a:t>
            </a:r>
            <a:r>
              <a:rPr lang="sv-SE" sz="2800" b="1" i="1" dirty="0" smtClean="0">
                <a:solidFill>
                  <a:srgbClr val="0070C0"/>
                </a:solidFill>
                <a:latin typeface="Arial" charset="0"/>
              </a:rPr>
              <a:t> </a:t>
            </a:r>
            <a:endParaRPr lang="et-EE" sz="2800" b="1" i="1" dirty="0" smtClean="0">
              <a:solidFill>
                <a:srgbClr val="0070C0"/>
              </a:solidFill>
              <a:latin typeface="Arial" charset="0"/>
            </a:endParaRPr>
          </a:p>
          <a:p>
            <a:pPr marL="377825" indent="-377825">
              <a:buFont typeface="Wingdings" pitchFamily="2" charset="2"/>
              <a:buNone/>
            </a:pPr>
            <a:r>
              <a:rPr lang="sv-SE" sz="2800" dirty="0" smtClean="0">
                <a:latin typeface="Arial" charset="0"/>
              </a:rPr>
              <a:t>    </a:t>
            </a:r>
            <a:r>
              <a:rPr lang="et-EE" sz="2800" dirty="0" smtClean="0">
                <a:latin typeface="Arial" charset="0"/>
              </a:rPr>
              <a:t>Avatekst saadakse seepärast, et</a:t>
            </a:r>
          </a:p>
          <a:p>
            <a:pPr marL="377825" indent="-377825">
              <a:buFont typeface="Wingdings" pitchFamily="2" charset="2"/>
              <a:buNone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             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 (X</a:t>
            </a:r>
            <a:r>
              <a:rPr lang="et-EE" sz="2800" b="1" i="1" baseline="30000" dirty="0" smtClean="0">
                <a:solidFill>
                  <a:srgbClr val="0070C0"/>
                </a:solidFill>
                <a:latin typeface="Arial" charset="0"/>
              </a:rPr>
              <a:t>d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)</a:t>
            </a:r>
            <a:r>
              <a:rPr lang="et-EE" sz="2800" b="1" i="1" baseline="30000" dirty="0" smtClean="0">
                <a:solidFill>
                  <a:srgbClr val="0070C0"/>
                </a:solidFill>
                <a:latin typeface="Arial" charset="0"/>
              </a:rPr>
              <a:t>e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 = X (mod n) </a:t>
            </a:r>
          </a:p>
          <a:p>
            <a:pPr marL="377825" indent="-377825">
              <a:buFont typeface="Wingdings" pitchFamily="2" charset="2"/>
              <a:buNone/>
            </a:pPr>
            <a:r>
              <a:rPr lang="sv-SE" sz="2800" dirty="0" smtClean="0">
                <a:latin typeface="Arial" charset="0"/>
              </a:rPr>
              <a:t>    </a:t>
            </a:r>
            <a:r>
              <a:rPr lang="et-EE" sz="2800" dirty="0" smtClean="0">
                <a:latin typeface="Arial" charset="0"/>
              </a:rPr>
              <a:t>põhjusel et</a:t>
            </a:r>
          </a:p>
          <a:p>
            <a:pPr marL="377825" indent="-377825">
              <a:buFont typeface="Wingdings" pitchFamily="2" charset="2"/>
              <a:buNone/>
            </a:pPr>
            <a:r>
              <a:rPr lang="et-EE" sz="2800" i="1" dirty="0" smtClean="0">
                <a:latin typeface="Arial" charset="0"/>
              </a:rPr>
              <a:t>              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d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•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 e = 1 mod (p-1)(q-1)</a:t>
            </a:r>
            <a:endParaRPr lang="et-EE" sz="2800" b="1" dirty="0" smtClean="0">
              <a:solidFill>
                <a:srgbClr val="0070C0"/>
              </a:solidFill>
              <a:latin typeface="Arial" charset="0"/>
            </a:endParaRPr>
          </a:p>
          <a:p>
            <a:pPr marL="377825" indent="-377825">
              <a:buFont typeface="Wingdings" pitchFamily="2" charset="2"/>
              <a:buNone/>
            </a:pPr>
            <a:endParaRPr lang="et-EE" sz="2800" dirty="0" smtClean="0">
              <a:latin typeface="Arial" charset="0"/>
            </a:endParaRPr>
          </a:p>
        </p:txBody>
      </p:sp>
      <p:sp>
        <p:nvSpPr>
          <p:cNvPr id="921603" name="Rectangle 3"/>
          <p:cNvSpPr>
            <a:spLocks noChangeArrowheads="1"/>
          </p:cNvSpPr>
          <p:nvPr/>
        </p:nvSpPr>
        <p:spPr bwMode="auto">
          <a:xfrm>
            <a:off x="179512" y="0"/>
            <a:ext cx="89644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RSA </a:t>
            </a: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š</a:t>
            </a: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ifreerimine/de</a:t>
            </a: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š</a:t>
            </a: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ifreerimine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762000"/>
            <a:ext cx="8839200" cy="5410200"/>
          </a:xfrm>
        </p:spPr>
        <p:txBody>
          <a:bodyPr lIns="92075" tIns="46038" rIns="92075" bIns="46038" anchor="ctr">
            <a:normAutofit fontScale="92500" lnSpcReduction="20000"/>
          </a:bodyPr>
          <a:lstStyle/>
          <a:p>
            <a:pPr marL="377825" indent="-377825" algn="just">
              <a:buFont typeface="Wingdings" pitchFamily="2" charset="2"/>
              <a:buNone/>
            </a:pPr>
            <a:endParaRPr lang="et-EE" sz="1000" b="1" dirty="0" smtClean="0">
              <a:latin typeface="Arial" charset="0"/>
            </a:endParaRPr>
          </a:p>
          <a:p>
            <a:pPr marL="377825" indent="-377825">
              <a:buFont typeface="Wingdings" pitchFamily="2" charset="2"/>
              <a:buNone/>
            </a:pPr>
            <a:endParaRPr lang="et-EE" sz="2800" b="1" dirty="0" smtClean="0">
              <a:latin typeface="Arial" charset="0"/>
            </a:endParaRPr>
          </a:p>
          <a:p>
            <a:pPr marL="377825" indent="-377825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latin typeface="Arial" charset="0"/>
                <a:cs typeface="Arial" charset="0"/>
              </a:rPr>
              <a:t>Š</a:t>
            </a:r>
            <a:r>
              <a:rPr lang="et-EE" sz="2800" dirty="0" smtClean="0">
                <a:latin typeface="Arial" charset="0"/>
              </a:rPr>
              <a:t>ifreerimine ja de</a:t>
            </a:r>
            <a:r>
              <a:rPr lang="et-EE" sz="2800" dirty="0" smtClean="0">
                <a:latin typeface="Arial" charset="0"/>
                <a:cs typeface="Arial" charset="0"/>
              </a:rPr>
              <a:t>š</a:t>
            </a:r>
            <a:r>
              <a:rPr lang="et-EE" sz="2800" dirty="0" smtClean="0">
                <a:latin typeface="Arial" charset="0"/>
              </a:rPr>
              <a:t>ifreerimine, kus kasutatakse modulaararitmeetikat, on küllalt kiired</a:t>
            </a:r>
            <a:endParaRPr lang="et-EE" sz="1200" dirty="0" smtClean="0">
              <a:latin typeface="Arial" charset="0"/>
            </a:endParaRPr>
          </a:p>
          <a:p>
            <a:pPr marL="377825" indent="-377825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Siiski on 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RSA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sümmeetrilistest krüptoalgoritmidest (AES jt)  ca 2-3 suurusjärku (sadu kuni tuhandeid kordi) aeglasem</a:t>
            </a:r>
            <a:endParaRPr lang="et-EE" sz="1200" b="1" dirty="0" smtClean="0">
              <a:solidFill>
                <a:srgbClr val="0070C0"/>
              </a:solidFill>
              <a:latin typeface="Arial" charset="0"/>
            </a:endParaRPr>
          </a:p>
          <a:p>
            <a:pPr marL="377825" indent="-377825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latin typeface="Arial" charset="0"/>
              </a:rPr>
              <a:t>Võtmepaari genereerimine (sisaldab algarvude genereerimist) on </a:t>
            </a:r>
            <a:r>
              <a:rPr lang="et-EE" sz="2800" dirty="0" smtClean="0">
                <a:latin typeface="Arial" charset="0"/>
                <a:cs typeface="Arial" charset="0"/>
              </a:rPr>
              <a:t>š</a:t>
            </a:r>
            <a:r>
              <a:rPr lang="et-EE" sz="2800" dirty="0" smtClean="0">
                <a:latin typeface="Arial" charset="0"/>
              </a:rPr>
              <a:t>ifreerimisest  omakorda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mitu suurusjärku aeglasem</a:t>
            </a:r>
            <a:r>
              <a:rPr lang="et-EE" sz="2800" dirty="0" smtClean="0">
                <a:latin typeface="Arial" charset="0"/>
              </a:rPr>
              <a:t>: ja ollakse seisukohal, et võtmepaari genereerimine on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käsitletav sündmusena</a:t>
            </a:r>
          </a:p>
          <a:p>
            <a:pPr marL="377825" indent="-377825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latin typeface="Arial" charset="0"/>
              </a:rPr>
              <a:t>Siiski suudab kaasaja personaalarvuti leida 1024- või 2048-bitise võtmepaari siiski sekunditega või murdosadega</a:t>
            </a:r>
          </a:p>
        </p:txBody>
      </p:sp>
      <p:sp>
        <p:nvSpPr>
          <p:cNvPr id="935939" name="Rectangle 3"/>
          <p:cNvSpPr>
            <a:spLocks noChangeArrowheads="1"/>
          </p:cNvSpPr>
          <p:nvPr/>
        </p:nvSpPr>
        <p:spPr bwMode="auto">
          <a:xfrm>
            <a:off x="251520" y="304800"/>
            <a:ext cx="889248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RSA eripärad </a:t>
            </a:r>
            <a:r>
              <a:rPr lang="et-EE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praktikas (võrrelduna sümmeetriliste algoritmidega)</a:t>
            </a:r>
            <a:endParaRPr lang="en-GB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066800"/>
            <a:ext cx="8839200" cy="5410200"/>
          </a:xfrm>
        </p:spPr>
        <p:txBody>
          <a:bodyPr lIns="92075" tIns="46038" rIns="92075" bIns="46038" anchor="ctr">
            <a:normAutofit fontScale="92500" lnSpcReduction="10000"/>
          </a:bodyPr>
          <a:lstStyle/>
          <a:p>
            <a:pPr marL="277813" indent="-277813" algn="just">
              <a:buFont typeface="Wingdings" pitchFamily="2" charset="2"/>
              <a:buNone/>
            </a:pPr>
            <a:endParaRPr lang="et-EE" sz="1000" b="1" dirty="0" smtClean="0">
              <a:latin typeface="Arial" charset="0"/>
            </a:endParaRPr>
          </a:p>
          <a:p>
            <a:pPr marL="277813" indent="-277813">
              <a:buClr>
                <a:schemeClr val="tx1"/>
              </a:buClr>
              <a:buSzTx/>
              <a:buFontTx/>
              <a:buChar char="•"/>
            </a:pP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p = 61, q = 53 </a:t>
            </a:r>
            <a:r>
              <a:rPr lang="et-EE" sz="2800" dirty="0" smtClean="0">
                <a:latin typeface="Arial" charset="0"/>
              </a:rPr>
              <a:t>(algarvud)</a:t>
            </a:r>
          </a:p>
          <a:p>
            <a:pPr marL="277813" indent="-277813">
              <a:buClr>
                <a:schemeClr val="tx1"/>
              </a:buClr>
              <a:buSzTx/>
              <a:buFontTx/>
              <a:buChar char="•"/>
            </a:pP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n = pq = 3233</a:t>
            </a:r>
          </a:p>
          <a:p>
            <a:pPr marL="277813" indent="-277813">
              <a:buClr>
                <a:schemeClr val="tx1"/>
              </a:buClr>
              <a:buSzTx/>
              <a:buFontTx/>
              <a:buChar char="•"/>
            </a:pP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(p-1)(q-1) = 60 x 52 = 3120</a:t>
            </a:r>
          </a:p>
          <a:p>
            <a:pPr marL="277813" indent="-277813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latin typeface="Arial" charset="0"/>
              </a:rPr>
              <a:t>Valime</a:t>
            </a:r>
            <a:r>
              <a:rPr lang="et-EE" sz="2800" b="1" i="1" dirty="0" smtClean="0">
                <a:latin typeface="Arial" charset="0"/>
              </a:rPr>
              <a:t>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e = 17</a:t>
            </a:r>
            <a:r>
              <a:rPr lang="et-EE" sz="2800" b="1" i="1" dirty="0" smtClean="0">
                <a:latin typeface="Arial" charset="0"/>
              </a:rPr>
              <a:t>, </a:t>
            </a:r>
            <a:r>
              <a:rPr lang="et-EE" sz="2800" dirty="0" smtClean="0">
                <a:latin typeface="Arial" charset="0"/>
              </a:rPr>
              <a:t>arvuga</a:t>
            </a:r>
            <a:r>
              <a:rPr lang="et-EE" sz="2800" i="1" dirty="0" smtClean="0">
                <a:latin typeface="Arial" charset="0"/>
              </a:rPr>
              <a:t> 3120 </a:t>
            </a:r>
            <a:r>
              <a:rPr lang="et-EE" sz="2800" dirty="0" smtClean="0">
                <a:latin typeface="Arial" charset="0"/>
              </a:rPr>
              <a:t>ei ole tal ühistegureid</a:t>
            </a:r>
          </a:p>
          <a:p>
            <a:pPr marL="277813" indent="-277813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latin typeface="Arial" charset="0"/>
              </a:rPr>
              <a:t>Leiame</a:t>
            </a:r>
            <a:r>
              <a:rPr lang="et-EE" sz="2800" b="1" dirty="0" smtClean="0">
                <a:latin typeface="Arial" charset="0"/>
              </a:rPr>
              <a:t>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d = e</a:t>
            </a:r>
            <a:r>
              <a:rPr lang="et-EE" sz="2800" b="1" i="1" baseline="30000" dirty="0" smtClean="0">
                <a:solidFill>
                  <a:srgbClr val="0070C0"/>
                </a:solidFill>
                <a:latin typeface="Arial" charset="0"/>
              </a:rPr>
              <a:t>-1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 (mod (p-1)(q-1)) = 17</a:t>
            </a:r>
            <a:r>
              <a:rPr lang="et-EE" sz="2800" b="1" i="1" baseline="30000" dirty="0" smtClean="0">
                <a:solidFill>
                  <a:srgbClr val="0070C0"/>
                </a:solidFill>
                <a:latin typeface="Arial" charset="0"/>
              </a:rPr>
              <a:t>–1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 (mod 3120)  = 2753</a:t>
            </a:r>
          </a:p>
          <a:p>
            <a:pPr marL="277813" indent="-277813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latin typeface="Arial" charset="0"/>
              </a:rPr>
              <a:t>Avalik  võti on</a:t>
            </a:r>
            <a:r>
              <a:rPr lang="et-EE" sz="2800" i="1" dirty="0" smtClean="0">
                <a:latin typeface="Arial" charset="0"/>
              </a:rPr>
              <a:t>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(3233, 17)</a:t>
            </a:r>
          </a:p>
          <a:p>
            <a:pPr marL="277813" indent="-277813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latin typeface="Arial" charset="0"/>
              </a:rPr>
              <a:t>Privaatvõti on</a:t>
            </a:r>
            <a:r>
              <a:rPr lang="et-EE" sz="2800" i="1" dirty="0" smtClean="0">
                <a:latin typeface="Arial" charset="0"/>
              </a:rPr>
              <a:t>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(61, 53, 2753)</a:t>
            </a:r>
          </a:p>
          <a:p>
            <a:pPr marL="277813" indent="-277813">
              <a:buClr>
                <a:schemeClr val="tx1"/>
              </a:buClr>
              <a:buSzTx/>
              <a:buFontTx/>
              <a:buChar char="•"/>
            </a:pPr>
            <a:r>
              <a:rPr lang="et-EE" sz="2800" i="1" dirty="0" smtClean="0">
                <a:latin typeface="Arial" charset="0"/>
                <a:cs typeface="Arial" charset="0"/>
              </a:rPr>
              <a:t>Š</a:t>
            </a:r>
            <a:r>
              <a:rPr lang="et-EE" sz="2800" i="1" dirty="0" smtClean="0">
                <a:latin typeface="Arial" charset="0"/>
              </a:rPr>
              <a:t>ifreerimine, avatekst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X = 123</a:t>
            </a:r>
          </a:p>
          <a:p>
            <a:pPr marL="277813" indent="-277813">
              <a:buClr>
                <a:schemeClr val="tx1"/>
              </a:buClr>
              <a:buSzTx/>
              <a:buFontTx/>
              <a:buNone/>
            </a:pPr>
            <a:r>
              <a:rPr lang="et-EE" sz="2800" b="1" i="1" dirty="0" smtClean="0">
                <a:latin typeface="Arial" charset="0"/>
              </a:rPr>
              <a:t>           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Y = X</a:t>
            </a:r>
            <a:r>
              <a:rPr lang="et-EE" sz="2800" b="1" i="1" baseline="30000" dirty="0" smtClean="0">
                <a:solidFill>
                  <a:srgbClr val="0070C0"/>
                </a:solidFill>
                <a:latin typeface="Arial" charset="0"/>
              </a:rPr>
              <a:t>e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 (mod n) = 123</a:t>
            </a:r>
            <a:r>
              <a:rPr lang="et-EE" sz="2800" b="1" i="1" baseline="30000" dirty="0" smtClean="0">
                <a:solidFill>
                  <a:srgbClr val="0070C0"/>
                </a:solidFill>
                <a:latin typeface="Arial" charset="0"/>
              </a:rPr>
              <a:t>17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 (mod 3233) = 855</a:t>
            </a:r>
          </a:p>
          <a:p>
            <a:pPr marL="277813" indent="-277813">
              <a:buClr>
                <a:schemeClr val="tx1"/>
              </a:buClr>
              <a:buSzTx/>
              <a:buFontTx/>
              <a:buChar char="•"/>
            </a:pPr>
            <a:r>
              <a:rPr lang="et-EE" sz="2800" i="1" dirty="0" smtClean="0">
                <a:latin typeface="Arial" charset="0"/>
              </a:rPr>
              <a:t>De</a:t>
            </a:r>
            <a:r>
              <a:rPr lang="et-EE" sz="2800" i="1" dirty="0" smtClean="0">
                <a:latin typeface="Arial" charset="0"/>
                <a:cs typeface="Arial" charset="0"/>
              </a:rPr>
              <a:t>š</a:t>
            </a:r>
            <a:r>
              <a:rPr lang="et-EE" sz="2800" i="1" dirty="0" smtClean="0">
                <a:latin typeface="Arial" charset="0"/>
              </a:rPr>
              <a:t>ifreerimine:</a:t>
            </a:r>
          </a:p>
          <a:p>
            <a:pPr marL="277813" indent="-277813">
              <a:buClr>
                <a:schemeClr val="tx1"/>
              </a:buClr>
              <a:buSzTx/>
              <a:buFontTx/>
              <a:buNone/>
            </a:pPr>
            <a:r>
              <a:rPr lang="et-EE" sz="2800" b="1" i="1" dirty="0" smtClean="0">
                <a:latin typeface="Arial" charset="0"/>
              </a:rPr>
              <a:t>           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X=Y</a:t>
            </a:r>
            <a:r>
              <a:rPr lang="et-EE" sz="2800" b="1" i="1" baseline="30000" dirty="0" smtClean="0">
                <a:solidFill>
                  <a:srgbClr val="0070C0"/>
                </a:solidFill>
                <a:latin typeface="Arial" charset="0"/>
              </a:rPr>
              <a:t>d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 (mod n) = 855</a:t>
            </a:r>
            <a:r>
              <a:rPr lang="et-EE" sz="2800" b="1" i="1" baseline="30000" dirty="0" smtClean="0">
                <a:solidFill>
                  <a:srgbClr val="0070C0"/>
                </a:solidFill>
                <a:latin typeface="Arial" charset="0"/>
              </a:rPr>
              <a:t>2753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 (mod 3233) = 123</a:t>
            </a:r>
          </a:p>
          <a:p>
            <a:pPr marL="277813" indent="-277813"/>
            <a:endParaRPr lang="et-EE" sz="2800" b="1" i="1" dirty="0" smtClean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937987" name="Rectangle 3"/>
          <p:cNvSpPr>
            <a:spLocks noChangeArrowheads="1"/>
          </p:cNvSpPr>
          <p:nvPr/>
        </p:nvSpPr>
        <p:spPr bwMode="auto">
          <a:xfrm>
            <a:off x="467544" y="0"/>
            <a:ext cx="8676456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RSA näide </a:t>
            </a: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(väikeste arvudega)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Rectangle 2"/>
          <p:cNvSpPr>
            <a:spLocks noChangeArrowheads="1"/>
          </p:cNvSpPr>
          <p:nvPr/>
        </p:nvSpPr>
        <p:spPr bwMode="auto">
          <a:xfrm>
            <a:off x="381000" y="304800"/>
            <a:ext cx="876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latin typeface="Arial" charset="0"/>
              </a:rPr>
              <a:t>Krüptograafia </a:t>
            </a:r>
            <a:r>
              <a:rPr lang="et-EE" sz="3600" b="1" dirty="0" smtClean="0">
                <a:solidFill>
                  <a:srgbClr val="C00000"/>
                </a:solidFill>
                <a:latin typeface="Arial" charset="0"/>
              </a:rPr>
              <a:t>alusmõisted, I</a:t>
            </a:r>
            <a:endParaRPr lang="en-GB" sz="3600" b="1" dirty="0">
              <a:solidFill>
                <a:srgbClr val="C000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686800" cy="5546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Krüpteeritavat (loetamatule kujule teisendatavat) teksti nimetatakse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avatekstiks</a:t>
            </a:r>
            <a:r>
              <a:rPr lang="et-EE" sz="2800" dirty="0">
                <a:latin typeface="Arial" charset="0"/>
              </a:rPr>
              <a:t> (</a:t>
            </a:r>
            <a:r>
              <a:rPr lang="et-EE" sz="2800" i="1" dirty="0">
                <a:latin typeface="Arial" charset="0"/>
              </a:rPr>
              <a:t>plaintext</a:t>
            </a:r>
            <a:r>
              <a:rPr lang="et-EE" sz="2800" dirty="0">
                <a:latin typeface="Arial" charset="0"/>
              </a:rPr>
              <a:t>)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Krüpteeritud ehk loetamatule kujule viidud teksti nimetatakse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krüptogrammiks</a:t>
            </a:r>
            <a:r>
              <a:rPr lang="et-EE" sz="2800" dirty="0">
                <a:latin typeface="Arial" charset="0"/>
              </a:rPr>
              <a:t> (</a:t>
            </a:r>
            <a:r>
              <a:rPr lang="et-EE" sz="2800" i="1" dirty="0">
                <a:latin typeface="Arial" charset="0"/>
              </a:rPr>
              <a:t>ciphertext</a:t>
            </a:r>
            <a:r>
              <a:rPr lang="et-EE" sz="2800" dirty="0">
                <a:latin typeface="Arial" charset="0"/>
              </a:rPr>
              <a:t>)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Avateksti teisendamist loetamatul kujul olevaks krüptogrammiks nimetatakse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krüpteerimiseks</a:t>
            </a:r>
            <a:r>
              <a:rPr lang="et-EE" sz="28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dirty="0">
                <a:latin typeface="Arial" charset="0"/>
              </a:rPr>
              <a:t>ehk</a:t>
            </a:r>
            <a:r>
              <a:rPr lang="et-EE" sz="28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šifreerimiseks</a:t>
            </a:r>
            <a:r>
              <a:rPr lang="et-EE" sz="28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i="1" dirty="0">
                <a:latin typeface="Arial" charset="0"/>
              </a:rPr>
              <a:t>(encryption, enciphering)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i="1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Krüptogrammi teisendamist avatekstiks normaalolukorras nimetatakse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dešifreerimiseks</a:t>
            </a:r>
            <a:r>
              <a:rPr lang="et-EE" sz="2800" i="1" dirty="0">
                <a:latin typeface="Arial" charset="0"/>
              </a:rPr>
              <a:t> (deciphering, decryption)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GB" dirty="0"/>
          </a:p>
        </p:txBody>
      </p:sp>
    </p:spTree>
  </p:cSld>
  <p:clrMapOvr>
    <a:masterClrMapping/>
  </p:clrMapOvr>
  <p:transition spd="med">
    <p:blinds dir="vert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980728"/>
            <a:ext cx="9144000" cy="5877272"/>
          </a:xfrm>
        </p:spPr>
        <p:txBody>
          <a:bodyPr lIns="92075" tIns="46038" rIns="92075" bIns="46038" anchor="ctr">
            <a:normAutofit lnSpcReduction="10000"/>
          </a:bodyPr>
          <a:lstStyle/>
          <a:p>
            <a:pPr marL="377825" indent="-377825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latin typeface="Arial" charset="0"/>
              </a:rPr>
              <a:t>70-kohalise arvu algteguriteks lahutamine nõuab kaasajal keskmiselt tööjaamalt ca 10 minutit</a:t>
            </a:r>
            <a:endParaRPr lang="et-EE" sz="1000" dirty="0" smtClean="0">
              <a:latin typeface="Arial" charset="0"/>
            </a:endParaRPr>
          </a:p>
          <a:p>
            <a:pPr marL="377825" indent="-377825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latin typeface="Arial" charset="0"/>
              </a:rPr>
              <a:t>100-kohaline </a:t>
            </a:r>
            <a:r>
              <a:rPr lang="et-EE" sz="2800" dirty="0" smtClean="0">
                <a:latin typeface="Arial" charset="0"/>
                <a:cs typeface="Arial" charset="0"/>
              </a:rPr>
              <a:t>–</a:t>
            </a:r>
            <a:r>
              <a:rPr lang="et-EE" sz="2800" dirty="0" smtClean="0">
                <a:latin typeface="Arial" charset="0"/>
              </a:rPr>
              <a:t> samalt arvutilt ca umbes  nädal</a:t>
            </a:r>
            <a:endParaRPr lang="et-EE" sz="1000" dirty="0" smtClean="0">
              <a:latin typeface="Arial" charset="0"/>
            </a:endParaRPr>
          </a:p>
          <a:p>
            <a:pPr marL="377825" indent="-377825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latin typeface="Arial" charset="0"/>
              </a:rPr>
              <a:t>140-kohaline arv lahutati 1996 teguriteks 5 aastaga, ühendades maailma paljude serverite jõupingutused</a:t>
            </a:r>
            <a:endParaRPr lang="et-EE" sz="1000" dirty="0" smtClean="0">
              <a:latin typeface="Arial" charset="0"/>
            </a:endParaRPr>
          </a:p>
          <a:p>
            <a:pPr marL="377825" indent="-377825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latin typeface="Arial" charset="0"/>
              </a:rPr>
              <a:t>Praegu on suurim teguriteks lahutatud arv 768-bitine ehk 230-kohaline (AD 2009) </a:t>
            </a:r>
          </a:p>
          <a:p>
            <a:pPr marL="377825" indent="-377825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800" dirty="0" smtClean="0">
                <a:latin typeface="Arial" charset="0"/>
              </a:rPr>
              <a:t>1024 bitine võti: on vaja kaheks 155-kohaliseks algteguriks vaja jagada 310-kohaline kordarv</a:t>
            </a:r>
            <a:endParaRPr lang="et-EE" sz="2800" u="sng" dirty="0" smtClean="0">
              <a:latin typeface="Arial" charset="0"/>
            </a:endParaRPr>
          </a:p>
          <a:p>
            <a:pPr marL="377825" indent="-377825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800" dirty="0" smtClean="0">
                <a:latin typeface="Arial" charset="0"/>
              </a:rPr>
              <a:t>2048 bitine võti: on vaja kaheks 310-kohaliseks algteguriks vaja jagada 620-kohaline kordarv</a:t>
            </a:r>
          </a:p>
          <a:p>
            <a:pPr marL="377825" indent="-377825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endParaRPr lang="et-EE" sz="2800" dirty="0" smtClean="0">
              <a:latin typeface="Arial" charset="0"/>
            </a:endParaRPr>
          </a:p>
        </p:txBody>
      </p:sp>
      <p:sp>
        <p:nvSpPr>
          <p:cNvPr id="942083" name="Rectangle 3"/>
          <p:cNvSpPr>
            <a:spLocks noChangeArrowheads="1"/>
          </p:cNvSpPr>
          <p:nvPr/>
        </p:nvSpPr>
        <p:spPr bwMode="auto">
          <a:xfrm>
            <a:off x="755576" y="0"/>
            <a:ext cx="8388424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RSA krüptoanalüüs, I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251520" y="908720"/>
            <a:ext cx="8534400" cy="5616624"/>
          </a:xfrm>
        </p:spPr>
        <p:txBody>
          <a:bodyPr lIns="92075" tIns="46038" rIns="92075" bIns="46038" anchor="ctr">
            <a:normAutofit lnSpcReduction="10000"/>
          </a:bodyPr>
          <a:lstStyle/>
          <a:p>
            <a:pPr marL="377825" indent="-377825">
              <a:buClr>
                <a:schemeClr val="tx1"/>
              </a:buClr>
            </a:pPr>
            <a:r>
              <a:rPr lang="et-EE" sz="2800" dirty="0" smtClean="0">
                <a:latin typeface="Arial" charset="0"/>
              </a:rPr>
              <a:t>300-kohaline arv (1024-bitine RSA) nõuab kogu praeguselt arvutivõimsuselt tööd kauemaks kui on Päikese eluiga (kümned miljardid aastad)</a:t>
            </a:r>
          </a:p>
          <a:p>
            <a:pPr marL="377825" indent="-377825">
              <a:buClr>
                <a:schemeClr val="tx1"/>
              </a:buClr>
              <a:buSzTx/>
              <a:buFontTx/>
              <a:buChar char="•"/>
            </a:pPr>
            <a:endParaRPr lang="et-EE" sz="1000" dirty="0" smtClean="0">
              <a:latin typeface="Arial" charset="0"/>
            </a:endParaRPr>
          </a:p>
          <a:p>
            <a:pPr marL="377825" indent="-377825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latin typeface="Arial" charset="0"/>
              </a:rPr>
              <a:t>On kaheldud, et 1024-bitine RSA võib 5-10 aasta pärast olla praktikas murtav, kuid sama 2048/4096-bitise RSA kohta enam ei arvata</a:t>
            </a:r>
          </a:p>
          <a:p>
            <a:pPr marL="377825" indent="-377825">
              <a:buClr>
                <a:schemeClr val="tx1"/>
              </a:buClr>
              <a:buSzTx/>
              <a:buFontTx/>
              <a:buChar char="•"/>
            </a:pPr>
            <a:endParaRPr lang="et-EE" sz="1200" dirty="0" smtClean="0">
              <a:latin typeface="Arial" charset="0"/>
            </a:endParaRPr>
          </a:p>
          <a:p>
            <a:pPr marL="377825" indent="-377825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latin typeface="Arial" charset="0"/>
              </a:rPr>
              <a:t>Kuni 256-bitise RSA murrab kaasaja tavaline personaalarvuti ca tunniga</a:t>
            </a:r>
          </a:p>
          <a:p>
            <a:pPr marL="377825" indent="-377825">
              <a:buClr>
                <a:schemeClr val="tx1"/>
              </a:buClr>
              <a:buSzTx/>
              <a:buFontTx/>
              <a:buChar char="•"/>
            </a:pPr>
            <a:endParaRPr lang="et-EE" sz="1200" dirty="0" smtClean="0">
              <a:latin typeface="Arial" charset="0"/>
            </a:endParaRPr>
          </a:p>
          <a:p>
            <a:pPr marL="377825" indent="-377825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latin typeface="Arial" charset="0"/>
              </a:rPr>
              <a:t>Piisavalt võimas kvantarvuti murraks ka RSA kiiresti lahti, kui arvatakse, et lähema 20 aasta jooksul need 2048-bitist RSAd ei ohusta</a:t>
            </a:r>
          </a:p>
          <a:p>
            <a:pPr marL="377825" indent="-377825">
              <a:buClr>
                <a:schemeClr val="tx1"/>
              </a:buClr>
              <a:buSzTx/>
              <a:buNone/>
            </a:pPr>
            <a:endParaRPr lang="et-EE" sz="2800" dirty="0" smtClean="0">
              <a:latin typeface="Arial" charset="0"/>
            </a:endParaRPr>
          </a:p>
        </p:txBody>
      </p:sp>
      <p:sp>
        <p:nvSpPr>
          <p:cNvPr id="944131" name="Rectangle 3"/>
          <p:cNvSpPr>
            <a:spLocks noChangeArrowheads="1"/>
          </p:cNvSpPr>
          <p:nvPr/>
        </p:nvSpPr>
        <p:spPr bwMode="auto">
          <a:xfrm>
            <a:off x="539552" y="0"/>
            <a:ext cx="860444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RSA krüptoanalüüs, II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395536" y="1412776"/>
            <a:ext cx="8748464" cy="5616624"/>
          </a:xfrm>
        </p:spPr>
        <p:txBody>
          <a:bodyPr lIns="92075" tIns="46038" rIns="92075" bIns="46038" anchor="ctr">
            <a:normAutofit fontScale="92500" lnSpcReduction="10000"/>
          </a:bodyPr>
          <a:lstStyle/>
          <a:p>
            <a:pPr marL="377825" indent="-377825">
              <a:buClr>
                <a:schemeClr val="tx1"/>
              </a:buClr>
            </a:pPr>
            <a:r>
              <a:rPr lang="et-EE" sz="2800" dirty="0" smtClean="0">
                <a:latin typeface="Arial" charset="0"/>
              </a:rPr>
              <a:t>Viga - CVE-2017-15361 - avastati 2017. aasta algul, laiemalt levis teave selle kohta viimastel kuudel. Puudutab Eesti ID kaarte</a:t>
            </a:r>
          </a:p>
          <a:p>
            <a:pPr marL="377825" indent="-377825">
              <a:buClr>
                <a:schemeClr val="tx1"/>
              </a:buClr>
            </a:pPr>
            <a:r>
              <a:rPr lang="et-EE" sz="2800" dirty="0" smtClean="0">
                <a:latin typeface="Arial" charset="0"/>
              </a:rPr>
              <a:t>Viga pole omane RSAle, vaid selle väärale realisatsioonile, puudutades selle Infineoni riistvararakendusi</a:t>
            </a:r>
          </a:p>
          <a:p>
            <a:pPr marL="377825" indent="-377825">
              <a:buClr>
                <a:schemeClr val="tx1"/>
              </a:buClr>
            </a:pPr>
            <a:r>
              <a:rPr lang="et-EE" sz="2800" dirty="0" smtClean="0">
                <a:latin typeface="Arial" charset="0"/>
              </a:rPr>
              <a:t>Viga puudutab viisi, kuidas valitakse algarve (nende kandidaate) võtmepaari genereerimisel – tulemuseks on see, et  neid valitakse palju kitsamast ruumist kui peaks</a:t>
            </a:r>
          </a:p>
          <a:p>
            <a:pPr marL="377825" indent="-377825">
              <a:buClr>
                <a:schemeClr val="tx1"/>
              </a:buClr>
            </a:pPr>
            <a:r>
              <a:rPr lang="et-EE" sz="2800" dirty="0" smtClean="0">
                <a:latin typeface="Arial" charset="0"/>
              </a:rPr>
              <a:t>Võimaldab vigaselt genereeritud 1024-bitise RSA võtmepaari murda 80 EUR maksva arvutusvõimususega, 2048-bitise aga 20 000 EUR maksva arvutusvõimsusega</a:t>
            </a:r>
          </a:p>
          <a:p>
            <a:pPr marL="377825" indent="-377825">
              <a:buClr>
                <a:schemeClr val="tx1"/>
              </a:buClr>
              <a:buSzTx/>
              <a:buNone/>
            </a:pPr>
            <a:endParaRPr lang="et-EE" sz="2800" dirty="0" smtClean="0">
              <a:latin typeface="Arial" charset="0"/>
            </a:endParaRPr>
          </a:p>
        </p:txBody>
      </p:sp>
      <p:sp>
        <p:nvSpPr>
          <p:cNvPr id="944131" name="Rectangle 3"/>
          <p:cNvSpPr>
            <a:spLocks noChangeArrowheads="1"/>
          </p:cNvSpPr>
          <p:nvPr/>
        </p:nvSpPr>
        <p:spPr bwMode="auto">
          <a:xfrm>
            <a:off x="539552" y="260648"/>
            <a:ext cx="860444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RSA võtmepaari genereerimise viga Infineoni kiibi ja RSA teegi koosmõjus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3284984"/>
            <a:ext cx="8839200" cy="3962400"/>
          </a:xfrm>
        </p:spPr>
        <p:txBody>
          <a:bodyPr lIns="92075" tIns="46038" rIns="92075" bIns="46038" anchor="ctr"/>
          <a:lstStyle/>
          <a:p>
            <a:pPr marL="377825" indent="-377825">
              <a:buClr>
                <a:schemeClr val="tx1"/>
              </a:buClr>
              <a:buSzTx/>
              <a:buFontTx/>
              <a:buChar char="•"/>
            </a:pPr>
            <a:endParaRPr lang="et-EE" sz="1200" b="1" dirty="0" smtClean="0">
              <a:latin typeface="Arial" charset="0"/>
            </a:endParaRPr>
          </a:p>
          <a:p>
            <a:pPr marL="377825" indent="-377825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latin typeface="Arial" charset="0"/>
              </a:rPr>
              <a:t>See ei sega RSA kasutamist võtmevahetusel, kuid segab oluliselt RSA kasutamist signeerimisel (tervikluse kaitseks)</a:t>
            </a:r>
          </a:p>
          <a:p>
            <a:pPr marL="377825" indent="-377825">
              <a:buClr>
                <a:schemeClr val="tx1"/>
              </a:buClr>
              <a:buSzTx/>
              <a:buFontTx/>
              <a:buChar char="•"/>
            </a:pPr>
            <a:endParaRPr lang="et-EE" sz="1200" b="1" dirty="0" smtClean="0">
              <a:latin typeface="Arial" charset="0"/>
            </a:endParaRPr>
          </a:p>
          <a:p>
            <a:pPr marL="377825" indent="-377825"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Ülaltoodud probleemi lahendamiseks mõeldi 1980. aastatel välja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krüptoräsi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algoritmid</a:t>
            </a:r>
          </a:p>
        </p:txBody>
      </p:sp>
      <p:sp>
        <p:nvSpPr>
          <p:cNvPr id="948227" name="Rectangle 3"/>
          <p:cNvSpPr>
            <a:spLocks noChangeArrowheads="1"/>
          </p:cNvSpPr>
          <p:nvPr/>
        </p:nvSpPr>
        <p:spPr bwMode="auto">
          <a:xfrm>
            <a:off x="467544" y="381000"/>
            <a:ext cx="8676456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RSA koostöö </a:t>
            </a: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teiste krüptoalgoritmitüüpidega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948228" name="Text Box 4"/>
          <p:cNvSpPr txBox="1">
            <a:spLocks noChangeArrowheads="1"/>
          </p:cNvSpPr>
          <p:nvPr/>
        </p:nvSpPr>
        <p:spPr bwMode="auto">
          <a:xfrm>
            <a:off x="683568" y="1556792"/>
            <a:ext cx="7766248" cy="2246769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Pikkade andmekogumite krüpteerimiseks RSA ei sobi (on liiga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aeglane, sümmeetrilistes algoritmidest sadu kuni tuhandeid kordi aeglasem). </a:t>
            </a:r>
            <a:r>
              <a:rPr lang="et-EE" sz="2800" dirty="0" smtClean="0">
                <a:latin typeface="Arial" charset="0"/>
              </a:rPr>
              <a:t>Teiste asümmeetriliste algoritmidega on sama lugu</a:t>
            </a:r>
            <a:endParaRPr lang="en-GB" dirty="0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09600" y="980728"/>
            <a:ext cx="8534400" cy="4343400"/>
          </a:xfrm>
        </p:spPr>
        <p:txBody>
          <a:bodyPr lIns="92075" tIns="46038" rIns="92075" bIns="46038" anchor="ctr"/>
          <a:lstStyle/>
          <a:p>
            <a:pPr marL="377825" indent="-377825" algn="just">
              <a:buFont typeface="Wingdings" pitchFamily="2" charset="2"/>
              <a:buNone/>
            </a:pPr>
            <a:endParaRPr lang="et-EE" sz="1000" b="1" dirty="0" smtClean="0">
              <a:latin typeface="Arial" charset="0"/>
            </a:endParaRPr>
          </a:p>
          <a:p>
            <a:pPr marL="0" indent="0">
              <a:buClr>
                <a:schemeClr val="tx1"/>
              </a:buClr>
              <a:buSzTx/>
              <a:buNone/>
            </a:pPr>
            <a:r>
              <a:rPr lang="et-EE" sz="2800" dirty="0" smtClean="0">
                <a:latin typeface="Arial" charset="0"/>
              </a:rPr>
              <a:t>RSAga sarnased avaliku võtmega levinuimad süsteemid on:</a:t>
            </a:r>
          </a:p>
          <a:p>
            <a:pPr marL="377825" indent="-377825">
              <a:buClr>
                <a:schemeClr val="tx1"/>
              </a:buClr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elliptlistel kõveratel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ECC</a:t>
            </a:r>
            <a:r>
              <a:rPr lang="et-EE" sz="2800" dirty="0" smtClean="0">
                <a:latin typeface="Arial" charset="0"/>
              </a:rPr>
              <a:t>, </a:t>
            </a:r>
            <a:r>
              <a:rPr lang="et-EE" sz="2800" i="1" dirty="0" smtClean="0">
                <a:latin typeface="Arial" charset="0"/>
              </a:rPr>
              <a:t>elliptic curves</a:t>
            </a:r>
            <a:r>
              <a:rPr lang="et-EE" sz="2800" dirty="0" smtClean="0">
                <a:latin typeface="Arial" charset="0"/>
              </a:rPr>
              <a:t>) põhinevad algoritmid</a:t>
            </a:r>
          </a:p>
          <a:p>
            <a:pPr marL="377825" indent="-377825"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ElGamal</a:t>
            </a:r>
          </a:p>
          <a:p>
            <a:pPr marL="377825" indent="-377825"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DSS</a:t>
            </a:r>
          </a:p>
          <a:p>
            <a:pPr marL="377825" indent="-377825"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Diffie-Hellmann</a:t>
            </a:r>
            <a:r>
              <a:rPr lang="et-EE" sz="2800" dirty="0" smtClean="0">
                <a:latin typeface="Arial" charset="0"/>
              </a:rPr>
              <a:t>’i võtmevahetusskem</a:t>
            </a:r>
          </a:p>
          <a:p>
            <a:pPr marL="377825" indent="-377825"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Paillier</a:t>
            </a:r>
            <a:r>
              <a:rPr lang="et-EE" sz="2800" dirty="0" smtClean="0">
                <a:latin typeface="Arial" charset="0"/>
              </a:rPr>
              <a:t>’ süsteem</a:t>
            </a:r>
          </a:p>
        </p:txBody>
      </p:sp>
      <p:sp>
        <p:nvSpPr>
          <p:cNvPr id="953347" name="Rectangle 3"/>
          <p:cNvSpPr>
            <a:spLocks noChangeArrowheads="1"/>
          </p:cNvSpPr>
          <p:nvPr/>
        </p:nvSpPr>
        <p:spPr bwMode="auto">
          <a:xfrm>
            <a:off x="539552" y="260648"/>
            <a:ext cx="860444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Teisi </a:t>
            </a: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avaliku võtmega </a:t>
            </a: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krüptoalgoritme ja -süsteeme 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953348" name="Text Box 4"/>
          <p:cNvSpPr txBox="1">
            <a:spLocks noChangeArrowheads="1"/>
          </p:cNvSpPr>
          <p:nvPr/>
        </p:nvSpPr>
        <p:spPr bwMode="auto">
          <a:xfrm>
            <a:off x="1331640" y="5301208"/>
            <a:ext cx="6264696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Kaasajal on elliptilistel kõveratel põhinevad süsteemid hakanud RSA kõrval popupaarsust võitma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09600" y="2708920"/>
            <a:ext cx="8534400" cy="4343400"/>
          </a:xfrm>
        </p:spPr>
        <p:txBody>
          <a:bodyPr lIns="92075" tIns="46038" rIns="92075" bIns="46038" anchor="ctr"/>
          <a:lstStyle/>
          <a:p>
            <a:pPr marL="377825" indent="-377825" algn="just">
              <a:buFont typeface="Wingdings" pitchFamily="2" charset="2"/>
              <a:buNone/>
            </a:pPr>
            <a:endParaRPr lang="et-EE" sz="1000" b="1" dirty="0" smtClean="0">
              <a:latin typeface="Arial" charset="0"/>
            </a:endParaRP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Kasutusele võeti  elliptilise kõveral P-384 (384-biti pikuse võtmega) süsteem</a:t>
            </a:r>
            <a:r>
              <a:rPr lang="et-EE" sz="2800" dirty="0" smtClean="0">
                <a:latin typeface="Arial" charset="0"/>
              </a:rPr>
              <a:t>, mille turvatase on ligilähedane 3078-bitise RSA turvatasemele (kõrgem 2048-bitise RSA turvatasemest)</a:t>
            </a: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latin typeface="Arial" charset="0"/>
              </a:rPr>
              <a:t>Oma käitumisomadustelt sarnaneb see süsteem RSAga nii võtmevahetusel kui ka signeerimisel</a:t>
            </a:r>
          </a:p>
        </p:txBody>
      </p:sp>
      <p:sp>
        <p:nvSpPr>
          <p:cNvPr id="953347" name="Rectangle 3"/>
          <p:cNvSpPr>
            <a:spLocks noChangeArrowheads="1"/>
          </p:cNvSpPr>
          <p:nvPr/>
        </p:nvSpPr>
        <p:spPr bwMode="auto">
          <a:xfrm>
            <a:off x="539552" y="260648"/>
            <a:ext cx="860444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Elliptilistel kõveratel põhinev avaliku võtme krüptograafia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953348" name="Text Box 4"/>
          <p:cNvSpPr txBox="1">
            <a:spLocks noChangeArrowheads="1"/>
          </p:cNvSpPr>
          <p:nvPr/>
        </p:nvSpPr>
        <p:spPr bwMode="auto">
          <a:xfrm>
            <a:off x="827584" y="1412776"/>
            <a:ext cx="7776864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2017. aasta oktoobris asendati Eesti ID kaardil leitud kiibivea tõttu RSA erakorralise elliptilistel kõveratel põhineva algoritmiga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4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560" y="609600"/>
            <a:ext cx="8303840" cy="6096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Krüpto</a:t>
            </a:r>
            <a:r>
              <a:rPr lang="sv-SE" sz="4000" b="1" dirty="0" smtClean="0">
                <a:solidFill>
                  <a:srgbClr val="C00000"/>
                </a:solidFill>
              </a:rPr>
              <a:t>räsi ehk krüpto</a:t>
            </a:r>
            <a:r>
              <a:rPr lang="et-EE" sz="4000" b="1" dirty="0" smtClean="0">
                <a:solidFill>
                  <a:srgbClr val="C00000"/>
                </a:solidFill>
              </a:rPr>
              <a:t>graafiline sõnumilühend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533400" y="5715000"/>
            <a:ext cx="632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/>
          </a:p>
        </p:txBody>
      </p:sp>
      <p:sp>
        <p:nvSpPr>
          <p:cNvPr id="957444" name="Text Box 4"/>
          <p:cNvSpPr txBox="1">
            <a:spLocks noChangeArrowheads="1"/>
          </p:cNvSpPr>
          <p:nvPr/>
        </p:nvSpPr>
        <p:spPr bwMode="auto">
          <a:xfrm>
            <a:off x="683568" y="1447800"/>
            <a:ext cx="7704856" cy="267765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Krüp</a:t>
            </a:r>
            <a:r>
              <a:rPr lang="sv-SE" sz="2800" b="1" u="sng" dirty="0">
                <a:solidFill>
                  <a:srgbClr val="0070C0"/>
                </a:solidFill>
                <a:latin typeface="Arial" charset="0"/>
              </a:rPr>
              <a:t>toräsi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 ehk </a:t>
            </a:r>
            <a:r>
              <a:rPr lang="sv-SE" sz="2800" b="1" u="sng" dirty="0">
                <a:solidFill>
                  <a:srgbClr val="0070C0"/>
                </a:solidFill>
                <a:latin typeface="Arial" charset="0"/>
              </a:rPr>
              <a:t>krüpto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graafiline sõnumilühend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cryptographic message digest, hash, fingerprint, thumbprint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 on ükskõik kui pikast sõnumist (failist) teatud matemaatiliste eeskirjade järgi arvutatav lühike (paarsada bitti) teabekogum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899592" y="4365104"/>
            <a:ext cx="66294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800" b="1" dirty="0">
                <a:latin typeface="Arial" charset="0"/>
              </a:rPr>
              <a:t>See seos on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ühesuunaline</a:t>
            </a:r>
            <a:r>
              <a:rPr lang="et-EE" sz="2800" b="1" dirty="0">
                <a:latin typeface="Arial" charset="0"/>
              </a:rPr>
              <a:t> (</a:t>
            </a:r>
            <a:r>
              <a:rPr lang="et-EE" sz="2800" b="1" i="1" dirty="0">
                <a:latin typeface="Arial" charset="0"/>
              </a:rPr>
              <a:t>one-way</a:t>
            </a:r>
            <a:r>
              <a:rPr lang="et-EE" sz="2800" b="1" dirty="0">
                <a:latin typeface="Arial" charset="0"/>
              </a:rPr>
              <a:t>): </a:t>
            </a:r>
            <a:r>
              <a:rPr lang="et-EE" sz="2800" dirty="0">
                <a:latin typeface="Arial" charset="0"/>
              </a:rPr>
              <a:t>etteantud sõnumilühendi korral ei ole võimalik tuletada faili, millele see sõnumilühend vastab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49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536" y="228600"/>
            <a:ext cx="8291264" cy="4572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Krüpto</a:t>
            </a:r>
            <a:r>
              <a:rPr lang="sv-SE" sz="4000" b="1" dirty="0" smtClean="0">
                <a:solidFill>
                  <a:srgbClr val="C00000"/>
                </a:solidFill>
              </a:rPr>
              <a:t>räsi</a:t>
            </a:r>
            <a:r>
              <a:rPr lang="et-EE" sz="4000" b="1" dirty="0" smtClean="0">
                <a:solidFill>
                  <a:srgbClr val="C00000"/>
                </a:solidFill>
              </a:rPr>
              <a:t>: kasutusala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533400" y="5715000"/>
            <a:ext cx="632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/>
          </a:p>
        </p:txBody>
      </p:sp>
      <p:sp>
        <p:nvSpPr>
          <p:cNvPr id="959492" name="Text Box 4"/>
          <p:cNvSpPr txBox="1">
            <a:spLocks noChangeArrowheads="1"/>
          </p:cNvSpPr>
          <p:nvPr/>
        </p:nvSpPr>
        <p:spPr bwMode="auto">
          <a:xfrm>
            <a:off x="609600" y="990600"/>
            <a:ext cx="6914728" cy="2265363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Kui meil on olemas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paar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–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sõnum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 ja räsi (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sõnumilühend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)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–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, kus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räsi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vastab failile, võime olla igal juhul kindlad, et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räsi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on arvutatud kindlasti sellest failist ega mitte millestki muust 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611561" y="3500438"/>
            <a:ext cx="7920879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2800" dirty="0">
                <a:latin typeface="Arial" charset="0"/>
              </a:rPr>
              <a:t>Krüptoräside</a:t>
            </a:r>
            <a:r>
              <a:rPr lang="et-EE" sz="2800" dirty="0">
                <a:latin typeface="Arial" charset="0"/>
              </a:rPr>
              <a:t> peamine kasutusala on autentimisel ja tervikluse tagamisel</a:t>
            </a:r>
            <a:r>
              <a:rPr lang="sv-SE" sz="2800" dirty="0">
                <a:latin typeface="Arial" charset="0"/>
              </a:rPr>
              <a:t> (nt </a:t>
            </a:r>
            <a:r>
              <a:rPr lang="et-EE" sz="2800" dirty="0">
                <a:latin typeface="Arial" charset="0"/>
              </a:rPr>
              <a:t>digiallkirja juures</a:t>
            </a:r>
            <a:r>
              <a:rPr lang="sv-SE" sz="2800" dirty="0">
                <a:latin typeface="Arial" charset="0"/>
              </a:rPr>
              <a:t>)</a:t>
            </a:r>
            <a:endParaRPr lang="et-EE" sz="2800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t-EE" sz="2800" dirty="0">
                <a:latin typeface="Arial" charset="0"/>
              </a:rPr>
              <a:t>Üks räsi kasutamise peamisi põhjuseid seisneb asjaolus, et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avaliku võtmega krüptoalgoritm ei ole võimeline töötlema suuri andmemahte</a:t>
            </a:r>
          </a:p>
          <a:p>
            <a:pPr>
              <a:spcBef>
                <a:spcPct val="50000"/>
              </a:spcBef>
            </a:pPr>
            <a:r>
              <a:rPr lang="et-EE" sz="2800" dirty="0">
                <a:solidFill>
                  <a:schemeClr val="folHlink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KUM\PEDALOE\x3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752600"/>
            <a:ext cx="7620000" cy="463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61539" name="Rectangle 3"/>
          <p:cNvSpPr>
            <a:spLocks noChangeArrowheads="1"/>
          </p:cNvSpPr>
          <p:nvPr/>
        </p:nvSpPr>
        <p:spPr bwMode="auto">
          <a:xfrm>
            <a:off x="611560" y="381000"/>
            <a:ext cx="807524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Krüpto</a:t>
            </a:r>
            <a:r>
              <a:rPr lang="sv-S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räsi</a:t>
            </a: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 </a:t>
            </a: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toimimisskeem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457200" y="4953000"/>
            <a:ext cx="9144000" cy="4343400"/>
          </a:xfrm>
        </p:spPr>
        <p:txBody>
          <a:bodyPr lIns="92075" tIns="46038" rIns="92075" bIns="46038" anchor="ctr"/>
          <a:lstStyle/>
          <a:p>
            <a:pPr marL="0" indent="0" eaLnBrk="1" hangingPunct="1"/>
            <a:r>
              <a:rPr lang="et-EE" sz="2800" smtClean="0">
                <a:latin typeface="Arial" charset="0"/>
              </a:rPr>
              <a:t> </a:t>
            </a:r>
            <a:endParaRPr lang="et-EE" sz="2800" b="1" smtClean="0">
              <a:latin typeface="Arial" charset="0"/>
            </a:endParaRPr>
          </a:p>
        </p:txBody>
      </p:sp>
      <p:sp>
        <p:nvSpPr>
          <p:cNvPr id="967683" name="Rectangle 3"/>
          <p:cNvSpPr>
            <a:spLocks noChangeArrowheads="1"/>
          </p:cNvSpPr>
          <p:nvPr/>
        </p:nvSpPr>
        <p:spPr bwMode="auto">
          <a:xfrm>
            <a:off x="323528" y="304800"/>
            <a:ext cx="8744272" cy="31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Räsifunktsioonilt nõutavad omadused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81000" y="764024"/>
            <a:ext cx="8763000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A</a:t>
            </a:r>
            <a:r>
              <a:rPr lang="et-EE" sz="2600" dirty="0" smtClean="0">
                <a:latin typeface="Arial" charset="0"/>
              </a:rPr>
              <a:t>lgse </a:t>
            </a:r>
            <a:r>
              <a:rPr lang="et-EE" sz="2600" dirty="0">
                <a:latin typeface="Arial" charset="0"/>
              </a:rPr>
              <a:t>sõnumi mistahes muutused peavad põhjustama muutuse ka</a:t>
            </a:r>
            <a:r>
              <a:rPr lang="sv-SE" sz="2600" dirty="0"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lühendis</a:t>
            </a:r>
            <a:r>
              <a:rPr lang="sv-SE" sz="2600" dirty="0">
                <a:latin typeface="Arial" charset="0"/>
              </a:rPr>
              <a:t> (räsis)</a:t>
            </a:r>
            <a:endParaRPr lang="et-EE" sz="26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 smtClean="0">
                <a:latin typeface="Arial" charset="0"/>
              </a:rPr>
              <a:t>R</a:t>
            </a:r>
            <a:r>
              <a:rPr lang="sv-SE" sz="2600" dirty="0" smtClean="0">
                <a:latin typeface="Arial" charset="0"/>
              </a:rPr>
              <a:t>äsi</a:t>
            </a:r>
            <a:r>
              <a:rPr lang="et-EE" sz="2600" dirty="0" smtClean="0"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peab olema lihtsate protseduuridega </a:t>
            </a:r>
            <a:r>
              <a:rPr lang="et-EE" sz="2600" dirty="0" smtClean="0">
                <a:latin typeface="Arial" charset="0"/>
              </a:rPr>
              <a:t>leitav (vähemalt sümmeetrilise krüptoalgoritmi kiirusega)</a:t>
            </a:r>
            <a:endParaRPr lang="et-EE" sz="26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 smtClean="0">
                <a:latin typeface="Arial" charset="0"/>
              </a:rPr>
              <a:t>R</a:t>
            </a:r>
            <a:r>
              <a:rPr lang="sv-SE" sz="2600" dirty="0" smtClean="0">
                <a:latin typeface="Arial" charset="0"/>
              </a:rPr>
              <a:t>äsi </a:t>
            </a:r>
            <a:r>
              <a:rPr lang="sv-SE" sz="2600" dirty="0">
                <a:latin typeface="Arial" charset="0"/>
              </a:rPr>
              <a:t>leidmise algoritm</a:t>
            </a:r>
            <a:r>
              <a:rPr lang="et-EE" sz="2600" dirty="0">
                <a:latin typeface="Arial" charset="0"/>
              </a:rPr>
              <a:t> ei tohi olla pööratav: etteantud </a:t>
            </a:r>
            <a:r>
              <a:rPr lang="sv-SE" sz="2600" dirty="0">
                <a:latin typeface="Arial" charset="0"/>
              </a:rPr>
              <a:t>räsi</a:t>
            </a:r>
            <a:r>
              <a:rPr lang="et-EE" sz="2600" dirty="0">
                <a:latin typeface="Arial" charset="0"/>
              </a:rPr>
              <a:t> korral ei tohi </a:t>
            </a:r>
            <a:r>
              <a:rPr lang="sv-SE" sz="2600" dirty="0">
                <a:latin typeface="Arial" charset="0"/>
              </a:rPr>
              <a:t>praktikas olla võimalik leida</a:t>
            </a:r>
            <a:r>
              <a:rPr lang="et-EE" sz="2600" dirty="0">
                <a:latin typeface="Arial" charset="0"/>
              </a:rPr>
              <a:t> sellega sobivat sõnumit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E</a:t>
            </a:r>
            <a:r>
              <a:rPr lang="et-EE" sz="2600" dirty="0" smtClean="0">
                <a:latin typeface="Arial" charset="0"/>
              </a:rPr>
              <a:t>tteantud </a:t>
            </a:r>
            <a:r>
              <a:rPr lang="sv-SE" sz="2600" dirty="0">
                <a:latin typeface="Arial" charset="0"/>
              </a:rPr>
              <a:t>räsi</a:t>
            </a:r>
            <a:r>
              <a:rPr lang="et-EE" sz="2600" dirty="0">
                <a:latin typeface="Arial" charset="0"/>
              </a:rPr>
              <a:t> korral ei tohi olla leitav teist sõnumit, mis annaks sama </a:t>
            </a:r>
            <a:r>
              <a:rPr lang="sv-SE" sz="2600" dirty="0">
                <a:latin typeface="Arial" charset="0"/>
              </a:rPr>
              <a:t>räsi</a:t>
            </a:r>
            <a:r>
              <a:rPr lang="et-EE" sz="2600" dirty="0">
                <a:latin typeface="Arial" charset="0"/>
              </a:rPr>
              <a:t> </a:t>
            </a:r>
            <a:r>
              <a:rPr lang="et-EE" sz="2600" dirty="0">
                <a:latin typeface="Arial" charset="0"/>
                <a:cs typeface="Arial" charset="0"/>
              </a:rPr>
              <a:t>–</a:t>
            </a:r>
            <a:r>
              <a:rPr lang="et-EE" sz="2600" dirty="0">
                <a:latin typeface="Arial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nõrk kollisioonivabadus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E</a:t>
            </a:r>
            <a:r>
              <a:rPr lang="et-EE" sz="2600" dirty="0" smtClean="0">
                <a:latin typeface="Arial" charset="0"/>
              </a:rPr>
              <a:t>i </a:t>
            </a:r>
            <a:r>
              <a:rPr lang="et-EE" sz="2600" dirty="0">
                <a:latin typeface="Arial" charset="0"/>
              </a:rPr>
              <a:t>tohi olla leitav sellist sõnumitepaari, mis annaks sama </a:t>
            </a:r>
            <a:r>
              <a:rPr lang="sv-SE" sz="2600" dirty="0">
                <a:latin typeface="Arial" charset="0"/>
              </a:rPr>
              <a:t>räsi</a:t>
            </a:r>
            <a:r>
              <a:rPr lang="et-EE" sz="2600" dirty="0">
                <a:latin typeface="Arial" charset="0"/>
              </a:rPr>
              <a:t> </a:t>
            </a:r>
            <a:r>
              <a:rPr lang="et-EE" sz="2600" dirty="0">
                <a:latin typeface="Arial" charset="0"/>
                <a:cs typeface="Arial" charset="0"/>
              </a:rPr>
              <a:t>–</a:t>
            </a:r>
            <a:r>
              <a:rPr lang="et-EE" sz="2600" dirty="0">
                <a:latin typeface="Arial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kollisioonivabadus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T</a:t>
            </a:r>
            <a:r>
              <a:rPr lang="et-EE" sz="2600" dirty="0" smtClean="0">
                <a:latin typeface="Arial" charset="0"/>
              </a:rPr>
              <a:t>ihendusfunktsioon </a:t>
            </a:r>
            <a:r>
              <a:rPr lang="et-EE" sz="2600" dirty="0">
                <a:latin typeface="Arial" charset="0"/>
              </a:rPr>
              <a:t>F </a:t>
            </a:r>
            <a:r>
              <a:rPr lang="et-EE" sz="2600" dirty="0" smtClean="0">
                <a:latin typeface="Arial" charset="0"/>
              </a:rPr>
              <a:t> (vanatüübilise arhitektuuri korral) peab </a:t>
            </a:r>
            <a:r>
              <a:rPr lang="et-EE" sz="2600" dirty="0">
                <a:latin typeface="Arial" charset="0"/>
              </a:rPr>
              <a:t>olema kollisioonivaba</a:t>
            </a: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dirty="0">
                <a:latin typeface="Arial" charset="0"/>
                <a:cs typeface="Arial" charset="0"/>
              </a:rPr>
              <a:t>–</a:t>
            </a:r>
            <a:r>
              <a:rPr lang="et-EE" sz="2600" dirty="0">
                <a:latin typeface="Arial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pseudo-kollisioonivabadus</a:t>
            </a:r>
            <a:endParaRPr lang="en-GB" sz="26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ChangeArrowheads="1"/>
          </p:cNvSpPr>
          <p:nvPr/>
        </p:nvSpPr>
        <p:spPr bwMode="auto">
          <a:xfrm>
            <a:off x="179512" y="304800"/>
            <a:ext cx="89644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latin typeface="Arial" charset="0"/>
              </a:rPr>
              <a:t>Krüptograafia </a:t>
            </a:r>
            <a:r>
              <a:rPr lang="et-EE" sz="3600" b="1" dirty="0" smtClean="0">
                <a:solidFill>
                  <a:srgbClr val="C00000"/>
                </a:solidFill>
                <a:latin typeface="Arial" charset="0"/>
              </a:rPr>
              <a:t>põhimõisteid, II</a:t>
            </a:r>
            <a:endParaRPr lang="en-GB" sz="3600" b="1" dirty="0">
              <a:solidFill>
                <a:srgbClr val="C000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395536" y="990600"/>
            <a:ext cx="8748464" cy="449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Nii </a:t>
            </a:r>
            <a:r>
              <a:rPr lang="et-EE" sz="2800" dirty="0">
                <a:latin typeface="Arial" charset="0"/>
                <a:cs typeface="Arial" charset="0"/>
              </a:rPr>
              <a:t>š</a:t>
            </a:r>
            <a:r>
              <a:rPr lang="et-EE" sz="2800" dirty="0">
                <a:latin typeface="Arial" charset="0"/>
              </a:rPr>
              <a:t>ifreerimise kui ka de</a:t>
            </a:r>
            <a:r>
              <a:rPr lang="et-EE" sz="2800" dirty="0">
                <a:latin typeface="Arial" charset="0"/>
                <a:cs typeface="Arial" charset="0"/>
              </a:rPr>
              <a:t>š</a:t>
            </a:r>
            <a:r>
              <a:rPr lang="et-EE" sz="2800" dirty="0">
                <a:latin typeface="Arial" charset="0"/>
              </a:rPr>
              <a:t>ifreerimise juures kasutatakse tihti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salajast võtit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i="1" dirty="0">
                <a:latin typeface="Arial" charset="0"/>
              </a:rPr>
              <a:t>((secret) key)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i="1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De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š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ifreerimine</a:t>
            </a:r>
            <a:r>
              <a:rPr lang="et-EE" sz="2800" dirty="0"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deciphering, decryption</a:t>
            </a:r>
            <a:r>
              <a:rPr lang="et-EE" sz="2800" dirty="0" smtClean="0">
                <a:latin typeface="Arial" charset="0"/>
              </a:rPr>
              <a:t>) on </a:t>
            </a:r>
            <a:r>
              <a:rPr lang="et-EE" sz="2800" dirty="0">
                <a:latin typeface="Arial" charset="0"/>
              </a:rPr>
              <a:t>krüptogrammi teisendamine avatekstiks võtme </a:t>
            </a:r>
            <a:r>
              <a:rPr lang="et-EE" sz="2800" dirty="0" smtClean="0">
                <a:latin typeface="Arial" charset="0"/>
              </a:rPr>
              <a:t>abil</a:t>
            </a:r>
            <a:endParaRPr lang="et-EE" sz="28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10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Krüptogrammist avateksti leidmist ilma salajast võtit teadmata nimetatakse krüptosüsteemi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(krüptoalgoritmi) murdmiseks</a:t>
            </a:r>
            <a:r>
              <a:rPr lang="et-EE" sz="2800" dirty="0">
                <a:latin typeface="Arial" charset="0"/>
              </a:rPr>
              <a:t>, millega tegeleb krüptoanalüüs</a:t>
            </a:r>
            <a:endParaRPr lang="et-EE" sz="2800" i="1" dirty="0">
              <a:latin typeface="Arial" charset="0"/>
            </a:endParaRPr>
          </a:p>
          <a:p>
            <a:pPr marL="277813" indent="-277813">
              <a:spcBef>
                <a:spcPct val="50000"/>
              </a:spcBef>
            </a:pPr>
            <a:endParaRPr lang="en-GB" b="1" dirty="0"/>
          </a:p>
        </p:txBody>
      </p:sp>
      <p:sp>
        <p:nvSpPr>
          <p:cNvPr id="593924" name="Text Box 4"/>
          <p:cNvSpPr txBox="1">
            <a:spLocks noChangeArrowheads="1"/>
          </p:cNvSpPr>
          <p:nvPr/>
        </p:nvSpPr>
        <p:spPr bwMode="auto">
          <a:xfrm>
            <a:off x="457200" y="5181600"/>
            <a:ext cx="8435280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Ajaloolistes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(arvutieelsetes) krüptosüsteemides ei ole salajane võti tihti teisendusvõttest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eraldatav, kaasajal on (v.a. eritüüpi algoritmid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blinds dir="vert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5874" name="Rectangle 2"/>
          <p:cNvSpPr>
            <a:spLocks noChangeArrowheads="1"/>
          </p:cNvSpPr>
          <p:nvPr/>
        </p:nvSpPr>
        <p:spPr bwMode="auto">
          <a:xfrm>
            <a:off x="304800" y="0"/>
            <a:ext cx="883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Praktikas kasutatavaid häid </a:t>
            </a: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räsifunktsioone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79512" y="980728"/>
            <a:ext cx="8964488" cy="4376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tx1"/>
              </a:buClr>
            </a:pPr>
            <a:endParaRPr lang="et-EE" sz="1000" b="1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SHA-2</a:t>
            </a:r>
            <a:r>
              <a:rPr lang="et-EE" sz="2600" b="1" dirty="0" smtClean="0">
                <a:latin typeface="Arial" charset="0"/>
              </a:rPr>
              <a:t>, õigemini SHA-2 perekonna peamine esindaja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SHA-256</a:t>
            </a:r>
            <a:r>
              <a:rPr lang="et-EE" sz="2600" b="1" dirty="0" smtClean="0">
                <a:latin typeface="Arial" charset="0"/>
              </a:rPr>
              <a:t> (vahel nimetatud ka kui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SHA2-256</a:t>
            </a:r>
            <a:r>
              <a:rPr lang="et-EE" sz="2600" b="1" dirty="0" smtClean="0">
                <a:latin typeface="Arial" charset="0"/>
              </a:rPr>
              <a:t>) </a:t>
            </a:r>
            <a:r>
              <a:rPr lang="et-EE" sz="2600" dirty="0" smtClean="0">
                <a:latin typeface="Arial" charset="0"/>
              </a:rPr>
              <a:t>konstrueeriti 2001. aastal MD4-l põhineva ideoloogia põhjal NSAs viimase turvalisust tugevdades. </a:t>
            </a:r>
            <a:r>
              <a:rPr lang="sv-SE" sz="2600" dirty="0" smtClean="0">
                <a:latin typeface="Arial" charset="0"/>
              </a:rPr>
              <a:t>Räsi</a:t>
            </a:r>
            <a:r>
              <a:rPr lang="et-EE" sz="2600" dirty="0" smtClean="0">
                <a:latin typeface="Arial" charset="0"/>
              </a:rPr>
              <a:t> pikkus on 256 bitti (32 baiti)</a:t>
            </a:r>
            <a:endParaRPr lang="et-EE" sz="2600" u="sng" dirty="0" smtClean="0">
              <a:solidFill>
                <a:schemeClr val="folHlink"/>
              </a:solidFill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SHA-3</a:t>
            </a:r>
            <a:r>
              <a:rPr lang="et-EE" sz="2600" b="1" dirty="0" smtClean="0">
                <a:latin typeface="Arial" charset="0"/>
              </a:rPr>
              <a:t> perekond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256</a:t>
            </a:r>
            <a:r>
              <a:rPr lang="et-EE" sz="2600" b="1" dirty="0" smtClean="0">
                <a:latin typeface="Arial" charset="0"/>
              </a:rPr>
              <a:t>,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384</a:t>
            </a:r>
            <a:r>
              <a:rPr lang="et-EE" sz="2600" b="1" dirty="0" smtClean="0">
                <a:latin typeface="Arial" charset="0"/>
              </a:rPr>
              <a:t> ja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512</a:t>
            </a:r>
            <a:r>
              <a:rPr lang="et-EE" sz="2600" b="1" dirty="0" smtClean="0">
                <a:latin typeface="Arial" charset="0"/>
              </a:rPr>
              <a:t> biti (32, 48 ja 64 baidi) pikkuse räsiga </a:t>
            </a:r>
            <a:r>
              <a:rPr lang="et-EE" sz="2600" b="1" dirty="0">
                <a:latin typeface="Arial" charset="0"/>
                <a:cs typeface="Arial" charset="0"/>
              </a:rPr>
              <a:t>–</a:t>
            </a:r>
            <a:r>
              <a:rPr lang="et-EE" sz="2600" b="1" dirty="0">
                <a:latin typeface="Arial" charset="0"/>
              </a:rPr>
              <a:t> </a:t>
            </a:r>
            <a:r>
              <a:rPr lang="et-EE" sz="2600" b="1" dirty="0" smtClean="0">
                <a:latin typeface="Arial" charset="0"/>
              </a:rPr>
              <a:t> </a:t>
            </a:r>
            <a:r>
              <a:rPr lang="et-EE" sz="2600" dirty="0" smtClean="0">
                <a:latin typeface="Arial" charset="0"/>
              </a:rPr>
              <a:t>konstrueeriti 2010. aastatelpõhjusel, et SHA-1 ja SHA-2 korral leiti uusi teoreetilisi ründeid</a:t>
            </a:r>
            <a:endParaRPr lang="et-EE" sz="26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b="1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b="1" u="sng" dirty="0">
              <a:solidFill>
                <a:srgbClr val="C0C0C0"/>
              </a:solidFill>
              <a:latin typeface="Arial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23528" y="5042118"/>
            <a:ext cx="8640763" cy="1692771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Praktikas kasutatavad räsifunktsioonid peavad sama turbe saavutamiseks leidma vähemalt </a:t>
            </a:r>
            <a:r>
              <a:rPr lang="et-EE" sz="2600" b="1" u="sng" dirty="0" smtClean="0">
                <a:solidFill>
                  <a:srgbClr val="0070C0"/>
                </a:solidFill>
                <a:latin typeface="Arial" charset="0"/>
              </a:rPr>
              <a:t>kaks korda nii pika räsi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, kui on sama turvalisusega sümmeetrilise krüptoalgoritmi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võtmepikkus – st </a:t>
            </a:r>
            <a:r>
              <a:rPr lang="et-EE" sz="2600" b="1" u="sng" dirty="0" smtClean="0">
                <a:solidFill>
                  <a:srgbClr val="0070C0"/>
                </a:solidFill>
                <a:latin typeface="Arial" charset="0"/>
              </a:rPr>
              <a:t>256 bitti </a:t>
            </a:r>
            <a:endParaRPr lang="en-GB" sz="2600" b="1" u="sng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5874" name="Rectangle 2"/>
          <p:cNvSpPr>
            <a:spLocks noChangeArrowheads="1"/>
          </p:cNvSpPr>
          <p:nvPr/>
        </p:nvSpPr>
        <p:spPr bwMode="auto">
          <a:xfrm>
            <a:off x="304800" y="0"/>
            <a:ext cx="883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Veidi vananenud, kuid veel lahtimurdmata </a:t>
            </a: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räsifunktsioone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539552" y="1628800"/>
            <a:ext cx="7920880" cy="4235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tx1"/>
              </a:buClr>
            </a:pPr>
            <a:endParaRPr lang="et-EE" sz="1000" b="1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SHA-1</a:t>
            </a:r>
            <a:r>
              <a:rPr lang="et-EE" sz="2800" dirty="0" smtClean="0">
                <a:latin typeface="Arial" charset="0"/>
              </a:rPr>
              <a:t> konstrueeriti 1996. aastal varasemate r-äsifunktsioonide (MD4) ideoloogiat eeskujuks võttes NSAs viimase turvalisust tugevdades. </a:t>
            </a:r>
            <a:r>
              <a:rPr lang="sv-SE" sz="2800" dirty="0" smtClean="0">
                <a:latin typeface="Arial" charset="0"/>
              </a:rPr>
              <a:t>Räsi</a:t>
            </a:r>
            <a:r>
              <a:rPr lang="et-EE" sz="2800" dirty="0" smtClean="0">
                <a:latin typeface="Arial" charset="0"/>
              </a:rPr>
              <a:t> pikkus on 160 bitti (20 baiti)</a:t>
            </a:r>
            <a:endParaRPr lang="et-EE" sz="2800" u="sng" dirty="0" smtClean="0">
              <a:solidFill>
                <a:schemeClr val="folHlink"/>
              </a:solidFill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RIPEMD-160</a:t>
            </a:r>
            <a:r>
              <a:rPr lang="et-EE" sz="2800" dirty="0">
                <a:latin typeface="Arial" charset="0"/>
              </a:rPr>
              <a:t>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konstrueeriti 1990te algul Belgias, leiab 160-bitise </a:t>
            </a:r>
            <a:r>
              <a:rPr lang="et-EE" sz="2800" dirty="0" smtClean="0">
                <a:latin typeface="Arial" charset="0"/>
              </a:rPr>
              <a:t>(20-baidise) </a:t>
            </a:r>
            <a:r>
              <a:rPr lang="sv-SE" sz="2800" dirty="0" smtClean="0">
                <a:latin typeface="Arial" charset="0"/>
              </a:rPr>
              <a:t>räsi</a:t>
            </a:r>
            <a:r>
              <a:rPr lang="et-EE" sz="2800" dirty="0" smtClean="0">
                <a:latin typeface="Arial" charset="0"/>
              </a:rPr>
              <a:t>. Algoritmil on märksa väiksem kasutusala kui SHA-perekonna algoritmidel</a:t>
            </a:r>
            <a:endParaRPr lang="et-EE" sz="28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b="1" u="sng" dirty="0">
              <a:solidFill>
                <a:srgbClr val="C0C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922" name="Rectangle 2"/>
          <p:cNvSpPr>
            <a:spLocks noChangeArrowheads="1"/>
          </p:cNvSpPr>
          <p:nvPr/>
        </p:nvSpPr>
        <p:spPr bwMode="auto">
          <a:xfrm>
            <a:off x="304800" y="0"/>
            <a:ext cx="883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Praktikas keelatud </a:t>
            </a: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(äärmiselt </a:t>
            </a: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ebasoovitavaid) räsifunktsioone 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323528" y="908720"/>
            <a:ext cx="8287072" cy="3841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tx1"/>
              </a:buClr>
            </a:pPr>
            <a:endParaRPr lang="et-EE" sz="1000" b="1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b="1" u="sng" dirty="0">
              <a:solidFill>
                <a:srgbClr val="C0C0C0"/>
              </a:solidFill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M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D5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välja töötatud Ron Rivesti poolt. Leiab </a:t>
            </a:r>
            <a:r>
              <a:rPr lang="et-EE" sz="2800" dirty="0" smtClean="0">
                <a:latin typeface="Arial" charset="0"/>
              </a:rPr>
              <a:t>128-bitise (16-baidise) </a:t>
            </a:r>
            <a:r>
              <a:rPr lang="sv-SE" sz="2800" dirty="0">
                <a:latin typeface="Arial" charset="0"/>
              </a:rPr>
              <a:t>räsi ehk </a:t>
            </a:r>
            <a:r>
              <a:rPr lang="sv-SE" sz="2800" dirty="0" smtClean="0">
                <a:latin typeface="Arial" charset="0"/>
              </a:rPr>
              <a:t>sõnumilühendi</a:t>
            </a:r>
            <a:r>
              <a:rPr lang="et-EE" sz="2800" dirty="0" smtClean="0">
                <a:latin typeface="Arial" charset="0"/>
              </a:rPr>
              <a:t>, On muutunud räsimaailmas klassikaks (nagu DES sümmeetriliste algoritmide maailmas)</a:t>
            </a:r>
            <a:endParaRPr lang="et-EE" sz="28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200" b="1" u="sng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MD2, MD4 </a:t>
            </a:r>
            <a:r>
              <a:rPr lang="et-EE" sz="2800" b="1" dirty="0">
                <a:latin typeface="Arial" charset="0"/>
                <a:cs typeface="Arial" charset="0"/>
              </a:rPr>
              <a:t>–</a:t>
            </a:r>
            <a:r>
              <a:rPr lang="et-EE" sz="2800" b="1" dirty="0">
                <a:latin typeface="Arial" charset="0"/>
              </a:rPr>
              <a:t> </a:t>
            </a:r>
            <a:r>
              <a:rPr lang="et-EE" sz="2800" dirty="0">
                <a:latin typeface="Arial" charset="0"/>
              </a:rPr>
              <a:t>MD5 eellased, välja töötatud samuti Ron Rivesti </a:t>
            </a:r>
            <a:r>
              <a:rPr lang="et-EE" sz="2800" dirty="0" smtClean="0">
                <a:latin typeface="Arial" charset="0"/>
              </a:rPr>
              <a:t>poolt. Leiavad 128-bitise (16-baidise) </a:t>
            </a:r>
            <a:r>
              <a:rPr lang="sv-SE" sz="2800" dirty="0" smtClean="0">
                <a:latin typeface="Arial" charset="0"/>
              </a:rPr>
              <a:t>räsi ehk sõnumilühendi</a:t>
            </a:r>
            <a:endParaRPr lang="en-GB" sz="2800" dirty="0">
              <a:latin typeface="Arial" charset="0"/>
            </a:endParaRPr>
          </a:p>
        </p:txBody>
      </p:sp>
      <p:sp>
        <p:nvSpPr>
          <p:cNvPr id="977924" name="Text Box 4"/>
          <p:cNvSpPr txBox="1">
            <a:spLocks noChangeArrowheads="1"/>
          </p:cNvSpPr>
          <p:nvPr/>
        </p:nvSpPr>
        <p:spPr bwMode="auto">
          <a:xfrm>
            <a:off x="609600" y="4800600"/>
            <a:ext cx="8138864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MD-perekonnal on ammu leitud nii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kollisioone ja praktilisi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murdmsvõtteid (nt samaräsirünne).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Sellest hoolimata on eriti just MD5 siiski 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kahjuks senini masskasutuses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praktikas</a:t>
            </a:r>
            <a:endParaRPr lang="en-GB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251520" y="980728"/>
            <a:ext cx="8534400" cy="3024336"/>
          </a:xfrm>
        </p:spPr>
        <p:txBody>
          <a:bodyPr lIns="92075" tIns="46038" rIns="92075" bIns="46038" anchor="ctr">
            <a:normAutofit fontScale="85000" lnSpcReduction="10000"/>
          </a:bodyPr>
          <a:lstStyle/>
          <a:p>
            <a:pPr>
              <a:spcBef>
                <a:spcPts val="1800"/>
              </a:spcBef>
              <a:buNone/>
            </a:pPr>
            <a:r>
              <a:rPr lang="et-EE" sz="2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Käsnastruktuur</a:t>
            </a:r>
            <a:r>
              <a:rPr lang="et-EE" sz="26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t-EE" sz="2600" i="1" dirty="0" smtClean="0">
                <a:latin typeface="Arial" pitchFamily="34" charset="0"/>
                <a:cs typeface="Arial" pitchFamily="34" charset="0"/>
              </a:rPr>
              <a:t>sponge structure</a:t>
            </a:r>
            <a:r>
              <a:rPr lang="et-EE" sz="2600" dirty="0" smtClean="0">
                <a:latin typeface="Arial" pitchFamily="34" charset="0"/>
                <a:cs typeface="Arial" pitchFamily="34" charset="0"/>
              </a:rPr>
              <a:t>) on </a:t>
            </a:r>
            <a:r>
              <a:rPr lang="et-EE" sz="2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kahesammuline tegevus:</a:t>
            </a:r>
          </a:p>
          <a:p>
            <a:pPr>
              <a:spcBef>
                <a:spcPts val="1800"/>
              </a:spcBef>
            </a:pPr>
            <a:r>
              <a:rPr lang="et-EE" sz="2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Absorbeerimine</a:t>
            </a:r>
            <a:r>
              <a:rPr lang="et-EE" sz="26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t-EE" sz="2600" i="1" dirty="0" smtClean="0">
                <a:latin typeface="Arial" pitchFamily="34" charset="0"/>
                <a:cs typeface="Arial" pitchFamily="34" charset="0"/>
              </a:rPr>
              <a:t>absorbing</a:t>
            </a:r>
            <a:r>
              <a:rPr lang="et-EE" sz="2600" dirty="0" smtClean="0">
                <a:latin typeface="Arial" pitchFamily="34" charset="0"/>
                <a:cs typeface="Arial" pitchFamily="34" charset="0"/>
              </a:rPr>
              <a:t>) - on olemas üks suur massiiv, mille algusosa esmalt muudetakse  sammhaaval funktsiooniga F räsitava materjali bittidega.</a:t>
            </a:r>
          </a:p>
          <a:p>
            <a:pPr>
              <a:spcBef>
                <a:spcPts val="1800"/>
              </a:spcBef>
            </a:pPr>
            <a:r>
              <a:rPr lang="et-EE" sz="2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Pigistamine</a:t>
            </a:r>
            <a:r>
              <a:rPr lang="et-EE" sz="26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t-EE" sz="2600" i="1" dirty="0" smtClean="0">
                <a:latin typeface="Arial" pitchFamily="34" charset="0"/>
                <a:cs typeface="Arial" pitchFamily="34" charset="0"/>
              </a:rPr>
              <a:t>squeezing</a:t>
            </a:r>
            <a:r>
              <a:rPr lang="et-EE" sz="2600" dirty="0" smtClean="0">
                <a:latin typeface="Arial" pitchFamily="34" charset="0"/>
                <a:cs typeface="Arial" pitchFamily="34" charset="0"/>
              </a:rPr>
              <a:t>) – massiiviga tehakse funktsiooniga F teisendusi edasi ja teisenduste vahel loetakse jupiti välja räsi</a:t>
            </a:r>
          </a:p>
          <a:p>
            <a:pPr>
              <a:spcBef>
                <a:spcPts val="1800"/>
              </a:spcBef>
            </a:pPr>
            <a:r>
              <a:rPr lang="et-EE" sz="2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et-EE" sz="2600" dirty="0" smtClean="0">
                <a:latin typeface="Arial" pitchFamily="34" charset="0"/>
                <a:cs typeface="Arial" pitchFamily="34" charset="0"/>
              </a:rPr>
              <a:t> on tihendusfunktsiooni analoog käsnastruktuuri korral</a:t>
            </a:r>
          </a:p>
        </p:txBody>
      </p:sp>
      <p:sp>
        <p:nvSpPr>
          <p:cNvPr id="1004547" name="Rectangle 3"/>
          <p:cNvSpPr>
            <a:spLocks noChangeArrowheads="1"/>
          </p:cNvSpPr>
          <p:nvPr/>
        </p:nvSpPr>
        <p:spPr bwMode="auto">
          <a:xfrm>
            <a:off x="323528" y="228600"/>
            <a:ext cx="859187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Käsnastruktuur kui SHA-3 põhialus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5" name="Picture 4" descr="spong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3933056"/>
            <a:ext cx="8316416" cy="2924944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547" name="Rectangle 3"/>
          <p:cNvSpPr>
            <a:spLocks noChangeArrowheads="1"/>
          </p:cNvSpPr>
          <p:nvPr/>
        </p:nvSpPr>
        <p:spPr bwMode="auto">
          <a:xfrm>
            <a:off x="323528" y="404664"/>
            <a:ext cx="85918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Käsnastruktuur versus klassikaline räsifunktsiooni struktuur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5" name="Picture 4" descr="spong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4249449"/>
            <a:ext cx="7416824" cy="2608551"/>
          </a:xfrm>
          <a:prstGeom prst="rect">
            <a:avLst/>
          </a:prstGeom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23528" y="3717032"/>
            <a:ext cx="8534400" cy="1080120"/>
          </a:xfrm>
          <a:prstGeom prst="rect">
            <a:avLst/>
          </a:prstGeom>
        </p:spPr>
        <p:txBody>
          <a:bodyPr vert="horz" lIns="92075" tIns="46038" rIns="92075" bIns="46038" rtlCol="0" anchor="ctr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t-E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          </a:t>
            </a:r>
            <a:r>
              <a:rPr kumimoji="0" lang="et-EE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absorbeerimine (sõnum sisse)                     pigistamine (räsi välja)</a:t>
            </a:r>
          </a:p>
        </p:txBody>
      </p:sp>
      <p:pic>
        <p:nvPicPr>
          <p:cNvPr id="7" name="Picture 6" descr="ras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95736" y="1268760"/>
            <a:ext cx="5112568" cy="2396517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642" name="Rectangle 2"/>
          <p:cNvSpPr>
            <a:spLocks noChangeArrowheads="1"/>
          </p:cNvSpPr>
          <p:nvPr/>
        </p:nvSpPr>
        <p:spPr bwMode="auto">
          <a:xfrm>
            <a:off x="22860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Krüpto</a:t>
            </a:r>
            <a:r>
              <a:rPr lang="sv-S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räside</a:t>
            </a: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kasutamine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95536" y="764704"/>
            <a:ext cx="8305800" cy="416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tx1"/>
              </a:buClr>
              <a:buSzPct val="110000"/>
              <a:buFontTx/>
              <a:buChar char="•"/>
            </a:pPr>
            <a:r>
              <a:rPr lang="et-EE" sz="2400" dirty="0">
                <a:latin typeface="Arial" charset="0"/>
              </a:rPr>
              <a:t>On kasutatavad </a:t>
            </a: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tervikluse </a:t>
            </a:r>
            <a:r>
              <a:rPr lang="et-EE" sz="2400" b="1" dirty="0">
                <a:solidFill>
                  <a:srgbClr val="0070C0"/>
                </a:solidFill>
                <a:latin typeface="Arial" charset="0"/>
              </a:rPr>
              <a:t>tagamisel</a:t>
            </a:r>
            <a:r>
              <a:rPr lang="et-EE" sz="2400" dirty="0">
                <a:latin typeface="Arial" charset="0"/>
              </a:rPr>
              <a:t>, kus nad on </a:t>
            </a:r>
            <a:r>
              <a:rPr lang="et-EE" sz="2400" b="1" dirty="0">
                <a:solidFill>
                  <a:srgbClr val="0070C0"/>
                </a:solidFill>
                <a:latin typeface="Arial" charset="0"/>
              </a:rPr>
              <a:t>väga olulised </a:t>
            </a: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mehhanismid </a:t>
            </a:r>
            <a:r>
              <a:rPr lang="et-EE" sz="2400" dirty="0" smtClean="0">
                <a:latin typeface="Arial" charset="0"/>
              </a:rPr>
              <a:t>– nii koos avaliku võtmega krüptoalgoritmiga (signatuuride arvutamisel) kui ka ilma nendeta. </a:t>
            </a:r>
            <a:endParaRPr lang="et-EE" sz="2400" u="sng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SzPct val="110000"/>
              <a:buFontTx/>
              <a:buChar char="•"/>
            </a:pPr>
            <a:r>
              <a:rPr lang="et-EE" sz="2400" dirty="0">
                <a:latin typeface="Arial" charset="0"/>
              </a:rPr>
              <a:t>Nende väga suur kasutusala on digitaalsignatuuride ja ajatemplite </a:t>
            </a:r>
            <a:r>
              <a:rPr lang="et-EE" sz="2400" dirty="0" smtClean="0">
                <a:latin typeface="Arial" charset="0"/>
              </a:rPr>
              <a:t>juures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110000"/>
            </a:pP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Senikaua, kui avaliku võtmega krüptoalgoritm jääb töötama sümmeetrilisest algoritmist aeglasemalt, ei saa IT maailm räsidest loobuda</a:t>
            </a:r>
            <a:endParaRPr lang="et-EE" sz="2400" b="1" dirty="0">
              <a:solidFill>
                <a:srgbClr val="0070C0"/>
              </a:solidFill>
              <a:latin typeface="Arial" charset="0"/>
            </a:endParaRPr>
          </a:p>
          <a:p>
            <a:pPr marL="377825" indent="-377825">
              <a:spcBef>
                <a:spcPct val="50000"/>
              </a:spcBef>
              <a:buClr>
                <a:schemeClr val="tx1"/>
              </a:buClr>
              <a:buSzPct val="110000"/>
              <a:buFontTx/>
              <a:buChar char="•"/>
            </a:pPr>
            <a:endParaRPr lang="en-GB" sz="2600" b="1" dirty="0"/>
          </a:p>
        </p:txBody>
      </p:sp>
      <p:sp>
        <p:nvSpPr>
          <p:cNvPr id="1008644" name="Text Box 4"/>
          <p:cNvSpPr txBox="1">
            <a:spLocks noChangeArrowheads="1"/>
          </p:cNvSpPr>
          <p:nvPr/>
        </p:nvSpPr>
        <p:spPr bwMode="auto">
          <a:xfrm>
            <a:off x="395536" y="4581128"/>
            <a:ext cx="8458200" cy="2092881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Me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ei pea hoolitsema enam mahuka andmekogu, programmi vm volitamata muutmiste eest, vaid võime leida 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selle lühikese räsi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ja hoolitseda selle muutumatuse eest </a:t>
            </a:r>
            <a:r>
              <a:rPr lang="et-EE" sz="2600" dirty="0">
                <a:latin typeface="Arial" charset="0"/>
              </a:rPr>
              <a:t>(mida saame edaspidi alati vajadusel suure kogumiga võrrelda)</a:t>
            </a:r>
            <a:endParaRPr lang="en-GB" sz="2600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762000" y="4038600"/>
            <a:ext cx="7924800" cy="4343400"/>
          </a:xfrm>
        </p:spPr>
        <p:txBody>
          <a:bodyPr/>
          <a:lstStyle/>
          <a:p>
            <a:pPr algn="l" eaLnBrk="1" hangingPunct="1"/>
            <a:endParaRPr lang="et-EE" sz="1000" dirty="0" smtClean="0">
              <a:latin typeface="Arial" charset="0"/>
            </a:endParaRPr>
          </a:p>
          <a:p>
            <a:pPr algn="l" eaLnBrk="1" hangingPunct="1"/>
            <a:endParaRPr lang="et-EE" b="1" dirty="0" smtClean="0">
              <a:latin typeface="Arial" charset="0"/>
            </a:endParaRPr>
          </a:p>
        </p:txBody>
      </p:sp>
      <p:sp>
        <p:nvSpPr>
          <p:cNvPr id="630787" name="Rectangle 3"/>
          <p:cNvSpPr>
            <a:spLocks noChangeArrowheads="1"/>
          </p:cNvSpPr>
          <p:nvPr/>
        </p:nvSpPr>
        <p:spPr bwMode="auto">
          <a:xfrm>
            <a:off x="179512" y="248014"/>
            <a:ext cx="8964488" cy="646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>
            <a:spAutoFit/>
          </a:bodyPr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Krüptograafia ja krüptoanalüüs</a:t>
            </a:r>
            <a:endParaRPr lang="en-GB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67544" y="1143000"/>
            <a:ext cx="8371656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Krüptograafia</a:t>
            </a:r>
            <a:r>
              <a:rPr lang="et-EE" sz="2800" dirty="0">
                <a:latin typeface="Arial" charset="0"/>
              </a:rPr>
              <a:t> (</a:t>
            </a:r>
            <a:r>
              <a:rPr lang="et-EE" sz="2800" i="1" dirty="0">
                <a:latin typeface="Arial" charset="0"/>
              </a:rPr>
              <a:t>cryptography</a:t>
            </a:r>
            <a:r>
              <a:rPr lang="et-EE" sz="2800" dirty="0">
                <a:latin typeface="Arial" charset="0"/>
              </a:rPr>
              <a:t>) tegeleb teabe teisendusmeetodite väljatöötamisega, mis kaitsekid teabe konfidentsiaalsust või terviklust</a:t>
            </a:r>
            <a:endParaRPr lang="et-EE" sz="1200" dirty="0">
              <a:latin typeface="Arial" charset="0"/>
            </a:endParaRPr>
          </a:p>
          <a:p>
            <a:pPr marL="277813" indent="-277813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Krüptoanalüüs</a:t>
            </a:r>
            <a:r>
              <a:rPr lang="et-EE" sz="2800" dirty="0">
                <a:latin typeface="Arial" charset="0"/>
              </a:rPr>
              <a:t> </a:t>
            </a:r>
            <a:r>
              <a:rPr lang="et-EE" sz="2800" i="1" dirty="0">
                <a:latin typeface="Arial" charset="0"/>
              </a:rPr>
              <a:t>(cryptanalysis) </a:t>
            </a:r>
            <a:r>
              <a:rPr lang="et-EE" sz="2800" dirty="0">
                <a:latin typeface="Arial" charset="0"/>
              </a:rPr>
              <a:t>tegeleb vastupidisega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nende meetodite ehk olemasolevate krüptosüsteemide või krüpteerimisvõtete murdmisega</a:t>
            </a:r>
            <a:r>
              <a:rPr lang="et-EE" sz="2800" i="1" dirty="0">
                <a:latin typeface="Arial" charset="0"/>
              </a:rPr>
              <a:t> </a:t>
            </a:r>
            <a:endParaRPr lang="et-EE" sz="1200" i="1" dirty="0">
              <a:latin typeface="Arial" charset="0"/>
            </a:endParaRPr>
          </a:p>
          <a:p>
            <a:pPr marL="277813" indent="-277813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Krüptograafia ja krüptoanalüüs koos koos moodustavad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krüptoloogia</a:t>
            </a:r>
            <a:r>
              <a:rPr lang="et-EE" sz="2800" dirty="0">
                <a:latin typeface="Arial" charset="0"/>
              </a:rPr>
              <a:t> (</a:t>
            </a:r>
            <a:r>
              <a:rPr lang="et-EE" sz="2800" i="1" dirty="0">
                <a:latin typeface="Arial" charset="0"/>
              </a:rPr>
              <a:t>cryptology</a:t>
            </a:r>
            <a:r>
              <a:rPr lang="et-EE" sz="2800" dirty="0">
                <a:latin typeface="Arial" charset="0"/>
              </a:rPr>
              <a:t>)</a:t>
            </a:r>
            <a:endParaRPr lang="en-GB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8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215064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Krüptograafia </a:t>
            </a:r>
            <a:r>
              <a:rPr lang="et-EE" b="1" dirty="0" smtClean="0">
                <a:solidFill>
                  <a:srgbClr val="C00000"/>
                </a:solidFill>
              </a:rPr>
              <a:t>erijooni, I</a:t>
            </a: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755576" y="3624262"/>
            <a:ext cx="8079432" cy="323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t-EE" sz="2800" dirty="0">
                <a:latin typeface="Arial" charset="0"/>
                <a:cs typeface="Arial" charset="0"/>
              </a:rPr>
              <a:t>Säärane võte lubab sõltumatutel ekspertidel süsteemide turvalisust abstraktselt hinnata, pääsemata ligi kaitsmist vajavatele andm</a:t>
            </a:r>
            <a:r>
              <a:rPr lang="et-EE" sz="2800" b="1" dirty="0">
                <a:latin typeface="Arial" charset="0"/>
                <a:cs typeface="Arial" charset="0"/>
              </a:rPr>
              <a:t>etele</a:t>
            </a:r>
            <a:endParaRPr lang="et-EE" sz="2800" b="1" dirty="0">
              <a:latin typeface="Arial" charset="0"/>
            </a:endParaRPr>
          </a:p>
          <a:p>
            <a:endParaRPr lang="et-EE" sz="2800" b="1" dirty="0">
              <a:latin typeface="Arial" charset="0"/>
            </a:endParaRPr>
          </a:p>
          <a:p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Praktikas tegelevad sellega küll kitsa eriharidusega inimesed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–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krüptoloogid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–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, kes on reeglina eriteadmistega matemaatikud</a:t>
            </a:r>
            <a:endParaRPr lang="et-EE" sz="2800" b="1" dirty="0">
              <a:solidFill>
                <a:srgbClr val="0070C0"/>
              </a:solidFill>
              <a:latin typeface="Book Antiqua" pitchFamily="18" charset="0"/>
            </a:endParaRPr>
          </a:p>
          <a:p>
            <a:r>
              <a:rPr lang="et-EE" sz="1000" b="1" dirty="0">
                <a:latin typeface="Arial" charset="0"/>
                <a:cs typeface="Arial" charset="0"/>
              </a:rPr>
              <a:t> </a:t>
            </a:r>
          </a:p>
        </p:txBody>
      </p:sp>
      <p:sp>
        <p:nvSpPr>
          <p:cNvPr id="631812" name="Text Box 4"/>
          <p:cNvSpPr txBox="1">
            <a:spLocks noChangeArrowheads="1"/>
          </p:cNvSpPr>
          <p:nvPr/>
        </p:nvSpPr>
        <p:spPr bwMode="auto">
          <a:xfrm>
            <a:off x="539552" y="1066800"/>
            <a:ext cx="8299648" cy="2265363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Tänapäeval on krüpteerimisalgoritmid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(andmete teisendusreeglid)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reeglina avalikud, kogu salastus põhineb turvalisus kasutataval salajasel võtmel (mis on lühike digitaalteabekogum)</a:t>
            </a:r>
            <a:endParaRPr lang="en-GB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215064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Krüptograafia </a:t>
            </a:r>
            <a:r>
              <a:rPr lang="et-EE" b="1" dirty="0" smtClean="0">
                <a:solidFill>
                  <a:srgbClr val="C00000"/>
                </a:solidFill>
              </a:rPr>
              <a:t>erijooni, II</a:t>
            </a: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467544" y="3645024"/>
            <a:ext cx="8676456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t-EE" sz="2800" dirty="0">
                <a:latin typeface="Arial" charset="0"/>
              </a:rPr>
              <a:t>Nende algoritmide koostamine krüptograafia (matemaatika) alaseid </a:t>
            </a:r>
            <a:r>
              <a:rPr lang="et-EE" sz="2800" dirty="0" smtClean="0">
                <a:latin typeface="Arial" charset="0"/>
              </a:rPr>
              <a:t>eriteadmisi</a:t>
            </a:r>
            <a:endParaRPr lang="et-EE" sz="2800" dirty="0">
              <a:latin typeface="Arial" charset="0"/>
            </a:endParaRPr>
          </a:p>
          <a:p>
            <a:pPr>
              <a:spcBef>
                <a:spcPts val="1200"/>
              </a:spcBef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Mida kauem on krüptoalgoritm avalikus kasutuses olnud (krüptoloogidele murda olnud), seda väiksem on tõenäosus, et tal leidub efektiivseid murdrmisvõtteid.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Vastu töötab siin küll uute murdmisvõtete leiutamine</a:t>
            </a:r>
            <a:endParaRPr lang="et-EE" sz="2800" b="1" u="sng" dirty="0" smtClean="0">
              <a:solidFill>
                <a:srgbClr val="0070C0"/>
              </a:solidFill>
              <a:latin typeface="Book Antiqua" pitchFamily="18" charset="0"/>
            </a:endParaRPr>
          </a:p>
          <a:p>
            <a:endParaRPr lang="et-EE" sz="2800" b="1" dirty="0">
              <a:latin typeface="Arial" charset="0"/>
            </a:endParaRPr>
          </a:p>
          <a:p>
            <a:r>
              <a:rPr lang="et-EE" sz="1000" b="1" dirty="0">
                <a:latin typeface="Arial" charset="0"/>
                <a:cs typeface="Arial" charset="0"/>
              </a:rPr>
              <a:t> </a:t>
            </a:r>
          </a:p>
        </p:txBody>
      </p:sp>
      <p:sp>
        <p:nvSpPr>
          <p:cNvPr id="632836" name="Text Box 4"/>
          <p:cNvSpPr txBox="1">
            <a:spLocks noChangeArrowheads="1"/>
          </p:cNvSpPr>
          <p:nvPr/>
        </p:nvSpPr>
        <p:spPr bwMode="auto">
          <a:xfrm>
            <a:off x="611560" y="1066800"/>
            <a:ext cx="8227640" cy="2246769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asaja krüptograafia ka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sutab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eranditult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matemaatikute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krüptograafide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)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poolt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koostatud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tüüp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algoritme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,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ise oma kasutamiseks välja töötatatavad unikaalsed algoritmid 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on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ajalugu</a:t>
            </a:r>
            <a:endParaRPr lang="en-GB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0"/>
            <a:ext cx="8071048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Krüptograafia </a:t>
            </a:r>
            <a:r>
              <a:rPr lang="et-EE" b="1" dirty="0" smtClean="0">
                <a:solidFill>
                  <a:srgbClr val="C00000"/>
                </a:solidFill>
              </a:rPr>
              <a:t>erijooni, III</a:t>
            </a: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899592" y="2708920"/>
            <a:ext cx="8011616" cy="32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t-EE" sz="2800" dirty="0">
                <a:latin typeface="Arial" charset="0"/>
              </a:rPr>
              <a:t>Krüptoanalüüsil on oluline tehete kiirus: arvuti taktsagedus on GHZ-des, käsitsi arvutamisel heal juhul mõni Hz</a:t>
            </a:r>
          </a:p>
          <a:p>
            <a:endParaRPr lang="et-EE" sz="2800" b="1" dirty="0">
              <a:latin typeface="Arial" charset="0"/>
            </a:endParaRPr>
          </a:p>
          <a:p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Krüptograafia (tegelikult kogu krüptoloogia) on praktilise poole pealt informaatika üks rakendusi</a:t>
            </a:r>
            <a:endParaRPr lang="et-EE" sz="2800" b="1" dirty="0">
              <a:solidFill>
                <a:srgbClr val="0070C0"/>
              </a:solidFill>
              <a:latin typeface="Book Antiqua" pitchFamily="18" charset="0"/>
            </a:endParaRPr>
          </a:p>
          <a:p>
            <a:r>
              <a:rPr lang="et-EE" sz="1000" b="1" dirty="0">
                <a:latin typeface="Arial" charset="0"/>
                <a:cs typeface="Arial" charset="0"/>
              </a:rPr>
              <a:t> </a:t>
            </a:r>
          </a:p>
        </p:txBody>
      </p:sp>
      <p:sp>
        <p:nvSpPr>
          <p:cNvPr id="633860" name="Text Box 4"/>
          <p:cNvSpPr txBox="1">
            <a:spLocks noChangeArrowheads="1"/>
          </p:cNvSpPr>
          <p:nvPr/>
        </p:nvSpPr>
        <p:spPr bwMode="auto">
          <a:xfrm>
            <a:off x="683568" y="1143000"/>
            <a:ext cx="8155632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asaja krüptograafia ka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sutab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eranditult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arvutustehnikat, käsitsi paberil arvutamine on jäädavalt ajalugu</a:t>
            </a:r>
            <a:endParaRPr lang="en-GB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0"/>
            <a:ext cx="835908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Krüptograafia </a:t>
            </a:r>
            <a:r>
              <a:rPr lang="et-EE" b="1" dirty="0" smtClean="0">
                <a:solidFill>
                  <a:srgbClr val="C00000"/>
                </a:solidFill>
              </a:rPr>
              <a:t>erijooni, IV</a:t>
            </a: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11560" y="2708920"/>
            <a:ext cx="8064896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t-EE" sz="2800" dirty="0">
                <a:latin typeface="Arial" charset="0"/>
              </a:rPr>
              <a:t>Standardid on nagu ikka vabatahtlikud, kuid sünergeetilisel efektil põhinevas koostoimivas maailmas on mõistlik neid järgida</a:t>
            </a:r>
          </a:p>
          <a:p>
            <a:endParaRPr lang="et-EE" sz="2800" b="1" dirty="0">
              <a:latin typeface="Arial" charset="0"/>
            </a:endParaRPr>
          </a:p>
          <a:p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Ilma ühtsete standarditeta ei teki ühtset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taristut,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mille eri osad saaksid koos toimida</a:t>
            </a:r>
            <a:endParaRPr lang="et-EE" sz="2800" b="1" dirty="0">
              <a:solidFill>
                <a:srgbClr val="0070C0"/>
              </a:solidFill>
              <a:latin typeface="Book Antiqua" pitchFamily="18" charset="0"/>
            </a:endParaRPr>
          </a:p>
          <a:p>
            <a:r>
              <a:rPr lang="et-EE" sz="1000" b="1" dirty="0">
                <a:latin typeface="Arial" charset="0"/>
                <a:cs typeface="Arial" charset="0"/>
              </a:rPr>
              <a:t> </a:t>
            </a:r>
          </a:p>
        </p:txBody>
      </p:sp>
      <p:sp>
        <p:nvSpPr>
          <p:cNvPr id="634884" name="Text Box 4"/>
          <p:cNvSpPr txBox="1">
            <a:spLocks noChangeArrowheads="1"/>
          </p:cNvSpPr>
          <p:nvPr/>
        </p:nvSpPr>
        <p:spPr bwMode="auto">
          <a:xfrm>
            <a:off x="467544" y="1371600"/>
            <a:ext cx="8295456" cy="954107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asaja krüptograafia ka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sutab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suurt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hulka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standardeid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, mida järgib kogu (virtuaal)maailm</a:t>
            </a:r>
            <a:endParaRPr lang="en-GB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</TotalTime>
  <Words>2579</Words>
  <Application>Microsoft Office PowerPoint</Application>
  <PresentationFormat>On-screen Show (4:3)</PresentationFormat>
  <Paragraphs>298</Paragraphs>
  <Slides>45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Krüptotehnika elemendid küberturbes </vt:lpstr>
      <vt:lpstr>Slide 2</vt:lpstr>
      <vt:lpstr>Slide 3</vt:lpstr>
      <vt:lpstr>Slide 4</vt:lpstr>
      <vt:lpstr>Slide 5</vt:lpstr>
      <vt:lpstr>Krüptograafia erijooni, I</vt:lpstr>
      <vt:lpstr>Krüptograafia erijooni, II</vt:lpstr>
      <vt:lpstr>Krüptograafia erijooni, III</vt:lpstr>
      <vt:lpstr>Krüptograafia erijooni, IV</vt:lpstr>
      <vt:lpstr>Slide 10</vt:lpstr>
      <vt:lpstr>Salajase võtmega krüptoalgoritm</vt:lpstr>
      <vt:lpstr>Slide 12</vt:lpstr>
      <vt:lpstr>Salajase võtmega krüptoalgoritm</vt:lpstr>
      <vt:lpstr>Slide 14</vt:lpstr>
      <vt:lpstr>Slide 15</vt:lpstr>
      <vt:lpstr>Slide 16</vt:lpstr>
      <vt:lpstr>Avaliku võtmega krüptoalgoritm</vt:lpstr>
      <vt:lpstr>Avaliku võtmega krüptoalgoritm: võtmed</vt:lpstr>
      <vt:lpstr>Avaliku võtmega krüptoalgoritmi kasutamine turvalisel võtmevahetusel</vt:lpstr>
      <vt:lpstr>Avaliku võtmega krüptoalgoritmi kasutamine signeerimisel (digiallkirja andmisel)</vt:lpstr>
      <vt:lpstr>Avaliku võtmega krüptoalgoritmi kasutamine</vt:lpstr>
      <vt:lpstr>Slide 22</vt:lpstr>
      <vt:lpstr>RSA kui tuntuim avaliku võtmega  krüptoalgoritm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Krüptoräsi ehk krüptograafiline sõnumilühend</vt:lpstr>
      <vt:lpstr>Krüptoräsi: kasutusala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Andmeturve ja krüptoloogia, loeng 1</dc:title>
  <dc:creator>Valdo</dc:creator>
  <cp:lastModifiedBy>Valdo</cp:lastModifiedBy>
  <cp:revision>36</cp:revision>
  <dcterms:created xsi:type="dcterms:W3CDTF">2016-08-30T18:22:58Z</dcterms:created>
  <dcterms:modified xsi:type="dcterms:W3CDTF">2018-03-07T19:55:02Z</dcterms:modified>
</cp:coreProperties>
</file>