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D7C931-B378-4056-9174-A41B2C1F4562}" type="slidenum">
              <a:rPr lang="en-GB" sz="1200"/>
              <a:pPr algn="r"/>
              <a:t>3</a:t>
            </a:fld>
            <a:endParaRPr lang="en-GB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BD449E-402A-468F-8406-F55DB4FAEE7E}" type="slidenum">
              <a:rPr lang="en-GB" sz="1200"/>
              <a:pPr algn="r"/>
              <a:t>16</a:t>
            </a:fld>
            <a:endParaRPr lang="en-GB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3EA8B8-A1C0-4E91-9754-BEB57066F70A}" type="slidenum">
              <a:rPr lang="en-GB" sz="1200"/>
              <a:pPr algn="r"/>
              <a:t>17</a:t>
            </a:fld>
            <a:endParaRPr lang="en-GB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37ADD0-42F1-4120-B80C-9C0FF1AF18E8}" type="slidenum">
              <a:rPr lang="en-GB" sz="1200"/>
              <a:pPr algn="r"/>
              <a:t>18</a:t>
            </a:fld>
            <a:endParaRPr lang="en-GB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E5C4A0-B82A-42BC-8B31-C73DC45DF67F}" type="slidenum">
              <a:rPr lang="en-GB" sz="1200"/>
              <a:pPr algn="r"/>
              <a:t>19</a:t>
            </a:fld>
            <a:endParaRPr lang="en-GB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BECA85-5540-4F3F-BF64-C32482AA9BD0}" type="slidenum">
              <a:rPr lang="en-GB" sz="1200"/>
              <a:pPr algn="r"/>
              <a:t>20</a:t>
            </a:fld>
            <a:endParaRPr lang="en-GB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9CFE65-BE0F-422B-8215-874045440E3D}" type="slidenum">
              <a:rPr lang="en-GB" sz="1200"/>
              <a:pPr algn="r"/>
              <a:t>21</a:t>
            </a:fld>
            <a:endParaRPr lang="en-GB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9E1682-8C4A-4B7F-8C68-5CAA9CB66AD8}" type="slidenum">
              <a:rPr lang="en-GB" sz="1200"/>
              <a:pPr algn="r"/>
              <a:t>22</a:t>
            </a:fld>
            <a:endParaRPr lang="en-GB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81D3C6-DA58-45EE-AC68-25A1FFF82DC4}" type="slidenum">
              <a:rPr lang="en-GB" sz="1200"/>
              <a:pPr algn="r"/>
              <a:t>23</a:t>
            </a:fld>
            <a:endParaRPr lang="en-GB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AF281E-9131-42D9-8477-B0464F428D6F}" type="slidenum">
              <a:rPr lang="en-GB" sz="1200"/>
              <a:pPr algn="r"/>
              <a:t>24</a:t>
            </a:fld>
            <a:endParaRPr lang="en-GB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A8470E-2630-4259-B432-D6FEDBCCC9FF}" type="slidenum">
              <a:rPr lang="en-GB" sz="1200"/>
              <a:pPr algn="r"/>
              <a:t>25</a:t>
            </a:fld>
            <a:endParaRPr lang="en-GB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F39DFC-14B8-4E8A-986E-B12742DD30EC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AD54BF-999B-4B0B-A5D6-83646EB7A99C}" type="slidenum">
              <a:rPr lang="en-GB" sz="1200"/>
              <a:pPr algn="r"/>
              <a:t>26</a:t>
            </a:fld>
            <a:endParaRPr lang="en-GB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265ADB-C11D-4557-BAFE-15597E5D6D73}" type="slidenum">
              <a:rPr lang="en-GB" sz="1200"/>
              <a:pPr algn="r"/>
              <a:t>27</a:t>
            </a:fld>
            <a:endParaRPr lang="en-GB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577E7-36C0-42F0-9E20-E89B7B993C3F}" type="slidenum">
              <a:rPr lang="en-GB" sz="1200"/>
              <a:pPr algn="r"/>
              <a:t>28</a:t>
            </a:fld>
            <a:endParaRPr lang="en-GB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1C2968-34A9-4BB4-8318-92FA6C6B180B}" type="slidenum">
              <a:rPr lang="en-GB" sz="1200"/>
              <a:pPr algn="r"/>
              <a:t>29</a:t>
            </a:fld>
            <a:endParaRPr lang="en-GB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ED50C1-3F7A-4DDC-9647-896919775BE6}" type="slidenum">
              <a:rPr lang="en-GB" sz="1200"/>
              <a:pPr algn="r"/>
              <a:t>30</a:t>
            </a:fld>
            <a:endParaRPr lang="en-GB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D4591A-CCA0-4103-8AB3-88ADE1F52087}" type="slidenum">
              <a:rPr lang="en-GB" sz="1200"/>
              <a:pPr algn="r"/>
              <a:t>31</a:t>
            </a:fld>
            <a:endParaRPr lang="en-GB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0D871A-710C-47D7-8755-31FD3A33E362}" type="slidenum">
              <a:rPr lang="en-GB" sz="1200"/>
              <a:pPr algn="r"/>
              <a:t>32</a:t>
            </a:fld>
            <a:endParaRPr lang="en-GB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70BBC1-9C1B-43E9-AC31-4816D38A62CE}" type="slidenum">
              <a:rPr lang="en-GB" sz="1200"/>
              <a:pPr algn="r"/>
              <a:t>33</a:t>
            </a:fld>
            <a:endParaRPr lang="en-GB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B7AB50-21F5-4548-8C31-3D1ABF515F21}" type="slidenum">
              <a:rPr lang="en-GB" sz="1200"/>
              <a:pPr algn="r"/>
              <a:t>34</a:t>
            </a:fld>
            <a:endParaRPr lang="en-GB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AD6FA-25BF-4D87-9E76-ACA44D00882C}" type="slidenum">
              <a:rPr lang="en-GB" sz="1200"/>
              <a:pPr algn="r"/>
              <a:t>35</a:t>
            </a:fld>
            <a:endParaRPr lang="en-GB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D01C77-B22C-4963-A8ED-D6259799B3A5}" type="slidenum">
              <a:rPr lang="en-GB" sz="1200"/>
              <a:pPr algn="r"/>
              <a:t>5</a:t>
            </a:fld>
            <a:endParaRPr lang="en-GB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36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37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251044-56DD-43A1-BDD6-C1ED5CD01CC1}" type="slidenum">
              <a:rPr lang="en-GB" sz="1200"/>
              <a:pPr algn="r"/>
              <a:t>38</a:t>
            </a:fld>
            <a:endParaRPr lang="en-GB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171537-9EE4-4630-9207-55D0D987415D}" type="slidenum">
              <a:rPr lang="en-GB" sz="1200"/>
              <a:pPr algn="r"/>
              <a:t>39</a:t>
            </a:fld>
            <a:endParaRPr lang="en-GB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730032-A452-4406-9AF5-A83D9CD87E3D}" type="slidenum">
              <a:rPr lang="en-GB" sz="1200"/>
              <a:pPr algn="r"/>
              <a:t>40</a:t>
            </a:fld>
            <a:endParaRPr lang="en-GB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60588F1-1AEA-446D-AA6F-4EACFC7B70CD}" type="slidenum">
              <a:rPr lang="en-GB" sz="1200"/>
              <a:pPr algn="r"/>
              <a:t>41</a:t>
            </a:fld>
            <a:endParaRPr lang="en-GB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1DA046-A132-4BA0-9E49-1E7C63E72D82}" type="slidenum">
              <a:rPr lang="en-GB" sz="1200"/>
              <a:pPr algn="r"/>
              <a:t>42</a:t>
            </a:fld>
            <a:endParaRPr lang="en-GB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0F6DA5-3DFE-4B36-B8DA-08685B8379E3}" type="slidenum">
              <a:rPr lang="en-GB" sz="1200"/>
              <a:pPr algn="r"/>
              <a:t>43</a:t>
            </a:fld>
            <a:endParaRPr lang="en-GB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758E0A-917C-4EF2-99CD-92C4F1424402}" type="slidenum">
              <a:rPr lang="en-GB" sz="1200"/>
              <a:pPr algn="r"/>
              <a:t>44</a:t>
            </a:fld>
            <a:endParaRPr lang="en-GB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758E0A-917C-4EF2-99CD-92C4F1424402}" type="slidenum">
              <a:rPr lang="en-GB" sz="1200"/>
              <a:pPr algn="r"/>
              <a:t>45</a:t>
            </a:fld>
            <a:endParaRPr lang="en-GB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CAEECC-081B-4BB3-9F59-52902992F966}" type="slidenum">
              <a:rPr lang="en-GB" sz="1200"/>
              <a:pPr algn="r"/>
              <a:t>6</a:t>
            </a:fld>
            <a:endParaRPr lang="en-GB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00B622-395D-445C-9D5D-0319519B8D32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C49E85-9524-4CA9-BFFA-3768B94D6B23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C83A60-4ECE-41DA-B3FB-5202AE577B8F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7AF435-616C-427C-A720-0012639782AC}" type="slidenum">
              <a:rPr lang="en-GB" sz="1200"/>
              <a:pPr algn="r"/>
              <a:t>14</a:t>
            </a:fld>
            <a:endParaRPr lang="en-GB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545649-FD3F-4BEC-986D-1307C24C57E3}" type="slidenum">
              <a:rPr lang="en-GB" sz="1200"/>
              <a:pPr algn="r"/>
              <a:t>15</a:t>
            </a:fld>
            <a:endParaRPr lang="en-GB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15.03.2018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8.wmf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0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EID vahendite ja põhimõtete ülevaade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</a:t>
            </a:r>
            <a:r>
              <a:rPr lang="et-EE" sz="2600" b="1" i="1" dirty="0" smtClean="0">
                <a:solidFill>
                  <a:srgbClr val="0070C0"/>
                </a:solidFill>
              </a:rPr>
              <a:t>7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15</a:t>
            </a:r>
            <a:r>
              <a:rPr lang="et-EE" sz="2600" i="1" dirty="0" smtClean="0">
                <a:solidFill>
                  <a:schemeClr val="tx1"/>
                </a:solidFill>
              </a:rPr>
              <a:t>. </a:t>
            </a:r>
            <a:r>
              <a:rPr lang="et-EE" sz="2600" i="1" dirty="0" smtClean="0">
                <a:solidFill>
                  <a:schemeClr val="tx1"/>
                </a:solidFill>
              </a:rPr>
              <a:t>märts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Digiallkiri vs digisignatuur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2875" y="3429000"/>
            <a:ext cx="9001125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Digiallkirja osatakse kaasajal anda ainult digisignatuuril põhinevana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Iga digiallkiri on digisignatuur</a:t>
            </a:r>
            <a:r>
              <a:rPr lang="et-EE" sz="2400" dirty="0">
                <a:latin typeface="Arial" charset="0"/>
                <a:cs typeface="Arial" charset="0"/>
              </a:rPr>
              <a:t>, kuid kaugeltki mitte iga digisignatuur pole digiallkiri - vaja on lisada </a:t>
            </a:r>
            <a:r>
              <a:rPr lang="et-EE" sz="2400" dirty="0">
                <a:latin typeface="Arial" charset="0"/>
              </a:rPr>
              <a:t>täiendavaid tehnilisi võtteid ja subjekte (nt avaliku võtme infrastruktuur) ning õiguslikke regulatsioone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Ingliskeelne oskusterminoloogia nendel termini mõttes vahet ei tee (</a:t>
            </a:r>
            <a:r>
              <a:rPr lang="et-EE" sz="2400" i="1" dirty="0">
                <a:latin typeface="Arial" charset="0"/>
                <a:cs typeface="Arial" charset="0"/>
              </a:rPr>
              <a:t>digital signature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/>
            <a:endParaRPr lang="et-EE" sz="10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264687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Digiallkiri</a:t>
            </a:r>
            <a:r>
              <a:rPr lang="et-EE" sz="2600" dirty="0" smtClean="0">
                <a:latin typeface="Arial" charset="0"/>
                <a:cs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e-allkiri</a:t>
            </a:r>
            <a:r>
              <a:rPr lang="et-EE" sz="2600" dirty="0" smtClean="0">
                <a:latin typeface="Arial" charset="0"/>
                <a:cs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on juriidiline mõiste, mis  annab temaga varustatud dokumendile tõestusväärtuse ja omakäelise allkirjaga sarnase staatuse</a:t>
            </a:r>
          </a:p>
          <a:p>
            <a:pPr>
              <a:spcBef>
                <a:spcPts val="12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Digisignatuur</a:t>
            </a:r>
            <a:r>
              <a:rPr lang="et-EE" sz="2600" dirty="0">
                <a:latin typeface="Arial" charset="0"/>
                <a:cs typeface="Arial" charset="0"/>
              </a:rPr>
              <a:t> on </a:t>
            </a:r>
            <a:r>
              <a:rPr lang="et-EE" sz="2600" dirty="0" smtClean="0">
                <a:latin typeface="Arial" charset="0"/>
                <a:cs typeface="Arial" charset="0"/>
              </a:rPr>
              <a:t>(krüpto)tehniline </a:t>
            </a:r>
            <a:r>
              <a:rPr lang="et-EE" sz="2600" dirty="0">
                <a:latin typeface="Arial" charset="0"/>
                <a:cs typeface="Arial" charset="0"/>
              </a:rPr>
              <a:t>konstruktsioon, mis põhineb avaliku võtmega krüptoalgoritmi kasutamisel tervikluse kaitseks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0"/>
            <a:ext cx="8447856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n-US" sz="36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3600" b="1" dirty="0" smtClean="0">
                <a:solidFill>
                  <a:srgbClr val="C00000"/>
                </a:solidFill>
              </a:rPr>
              <a:t>ja olemus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560" y="4437112"/>
            <a:ext cx="8229600" cy="1600200"/>
          </a:xfrm>
        </p:spPr>
        <p:txBody>
          <a:bodyPr lIns="92075" tIns="46038" rIns="92075" bIns="46038" anchor="ctr"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Digiallkirja loomisel kasutatakse avaliku võtmega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krüptograafia</a:t>
            </a:r>
            <a:r>
              <a:rPr lang="et-EE" sz="2800" dirty="0" smtClean="0">
                <a:latin typeface="Arial" charset="0"/>
              </a:rPr>
              <a:t> meetodeid (täpsemalt asümmeetrilist krüptoalgoritmi ja sellel põhinevat digisignatuuri) </a:t>
            </a:r>
            <a:endParaRPr lang="et-EE" sz="2800" u="sng" dirty="0" smtClean="0">
              <a:latin typeface="Arial" charset="0"/>
            </a:endParaRPr>
          </a:p>
        </p:txBody>
      </p:sp>
      <p:sp>
        <p:nvSpPr>
          <p:cNvPr id="1118212" name="Text Box 4"/>
          <p:cNvSpPr txBox="1">
            <a:spLocks noChangeArrowheads="1"/>
          </p:cNvSpPr>
          <p:nvPr/>
        </p:nvSpPr>
        <p:spPr bwMode="auto">
          <a:xfrm>
            <a:off x="539552" y="1143000"/>
            <a:ext cx="8352928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solidFill>
                  <a:srgbClr val="0070C0"/>
                </a:solidFill>
                <a:latin typeface="Arial" charset="0"/>
              </a:rPr>
              <a:t>Digiallkiri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digital signature</a:t>
            </a:r>
            <a:r>
              <a:rPr lang="et-EE" sz="2800" dirty="0">
                <a:latin typeface="Arial" charset="0"/>
              </a:rPr>
              <a:t>) on digidokumendile (digitaalkujul olevale andmekogumile) lisatav andmekogum, mille loob dokumendi allkirjastaja (signeerija) dokumendist ja tema ainuvalduses olevast privaatvõtmest (isiklikust võtmest) lähtudes</a:t>
            </a:r>
            <a:endParaRPr lang="en-GB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Avaliku võtmega 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59832" y="4221088"/>
            <a:ext cx="57150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r>
              <a:rPr lang="et-EE" sz="2600" dirty="0">
                <a:latin typeface="Arial" charset="0"/>
                <a:cs typeface="Arial" charset="0"/>
              </a:rPr>
              <a:t>Nimetatud võtmeid nimetatakse tavaliselt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avalikuks võtmeks </a:t>
            </a:r>
            <a:r>
              <a:rPr lang="et-EE" sz="2600" dirty="0">
                <a:latin typeface="Arial" charset="0"/>
                <a:cs typeface="Arial" charset="0"/>
              </a:rPr>
              <a:t>ja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privaatvõtmeks</a:t>
            </a:r>
            <a:r>
              <a:rPr lang="et-EE" sz="2600" dirty="0">
                <a:latin typeface="Arial" charset="0"/>
                <a:cs typeface="Arial" charset="0"/>
              </a:rPr>
              <a:t> (</a:t>
            </a:r>
            <a:r>
              <a:rPr lang="et-EE" sz="2600" i="1" dirty="0">
                <a:latin typeface="Arial" charset="0"/>
                <a:cs typeface="Arial" charset="0"/>
              </a:rPr>
              <a:t>public and private key</a:t>
            </a:r>
            <a:r>
              <a:rPr lang="et-EE" sz="2600" dirty="0">
                <a:latin typeface="Arial" charset="0"/>
                <a:cs typeface="Arial" charset="0"/>
              </a:rPr>
              <a:t>). </a:t>
            </a:r>
            <a:endParaRPr lang="et-EE" sz="2600" dirty="0">
              <a:latin typeface="Book Antiqua" pitchFamily="18" charset="0"/>
              <a:cs typeface="Times New Roman" pitchFamily="18" charset="0"/>
            </a:endParaRPr>
          </a:p>
          <a:p>
            <a:r>
              <a:rPr lang="et-EE" sz="1000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Avaliku võtmega krüpto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(</a:t>
            </a:r>
            <a:r>
              <a:rPr lang="et-EE" sz="2800" i="1" dirty="0">
                <a:latin typeface="Arial" charset="0"/>
                <a:cs typeface="Arial" charset="0"/>
              </a:rPr>
              <a:t>public key crypto</a:t>
            </a:r>
            <a:r>
              <a:rPr lang="et-EE" sz="2800" i="1" dirty="0">
                <a:latin typeface="Arial" charset="0"/>
              </a:rPr>
              <a:t>algorithm</a:t>
            </a:r>
            <a:r>
              <a:rPr lang="et-EE" sz="2800" dirty="0">
                <a:latin typeface="Arial" charset="0"/>
                <a:cs typeface="Arial" charset="0"/>
              </a:rPr>
              <a:t>) ehk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asümmeetriline krüpto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algoritm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(</a:t>
            </a:r>
            <a:r>
              <a:rPr lang="et-EE" sz="2800" i="1" dirty="0">
                <a:latin typeface="Arial" charset="0"/>
                <a:cs typeface="Arial" charset="0"/>
              </a:rPr>
              <a:t>asymmetric crypt</a:t>
            </a:r>
            <a:r>
              <a:rPr lang="et-EE" sz="2800" i="1" dirty="0">
                <a:latin typeface="Arial" charset="0"/>
              </a:rPr>
              <a:t>oalgorithm</a:t>
            </a:r>
            <a:r>
              <a:rPr lang="et-EE" sz="2800" dirty="0">
                <a:latin typeface="Arial" charset="0"/>
                <a:cs typeface="Arial" charset="0"/>
              </a:rPr>
              <a:t>)  kasutab kahte võtit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– </a:t>
            </a:r>
            <a:r>
              <a:rPr lang="et-EE" sz="2800" dirty="0">
                <a:latin typeface="Book Antiqua" pitchFamily="18" charset="0"/>
              </a:rPr>
              <a:t> </a:t>
            </a:r>
            <a:r>
              <a:rPr lang="et-EE" sz="2800" dirty="0">
                <a:latin typeface="Arial" charset="0"/>
              </a:rPr>
              <a:t>e</a:t>
            </a:r>
            <a:r>
              <a:rPr lang="et-EE" sz="2800" dirty="0">
                <a:latin typeface="Arial" charset="0"/>
                <a:cs typeface="Arial" charset="0"/>
              </a:rPr>
              <a:t>simese võtmega šifreeritud teave on dešifreeritav vaid teise võtmega ja vastupidi. Ühest võtmest teist ei ole võimalik leida</a:t>
            </a:r>
            <a:endParaRPr lang="en-GB" sz="2800" dirty="0"/>
          </a:p>
        </p:txBody>
      </p:sp>
      <p:pic>
        <p:nvPicPr>
          <p:cNvPr id="14341" name="Picture 5" descr="C:\WINDOWS\Application Data\Microsoft\Media Catalog\Downloaded Clips\cl0\PE0169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4363"/>
            <a:ext cx="2895600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Avaliku võtmega 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algoritmi</a:t>
            </a:r>
            <a:br>
              <a:rPr lang="et-EE" sz="3600" b="1" dirty="0" smtClean="0">
                <a:solidFill>
                  <a:srgbClr val="C00000"/>
                </a:solidFill>
              </a:rPr>
            </a:br>
            <a:r>
              <a:rPr lang="et-EE" sz="3600" b="1" dirty="0" smtClean="0">
                <a:solidFill>
                  <a:srgbClr val="C00000"/>
                </a:solidFill>
              </a:rPr>
              <a:t>kasutamine signeerimisel (digiallkirja andmisel)</a:t>
            </a:r>
            <a:endParaRPr lang="en-GB" sz="3600" b="1" dirty="0" smtClean="0">
              <a:solidFill>
                <a:srgbClr val="C00000"/>
              </a:solidFill>
            </a:endParaRPr>
          </a:p>
        </p:txBody>
      </p:sp>
      <p:pic>
        <p:nvPicPr>
          <p:cNvPr id="15363" name="Picture 3" descr="C:\DOKUM\SIGRAAM\joon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WINDOWS\Application Data\Microsoft\Media Catalog\Downloaded Clips\cl78\j030083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733800"/>
            <a:ext cx="14478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4102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81600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9530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228600"/>
            <a:ext cx="8735888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(e-allkirja) andmise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980728"/>
            <a:ext cx="8229600" cy="4114800"/>
          </a:xfrm>
        </p:spPr>
        <p:txBody>
          <a:bodyPr lIns="92075" tIns="46038" rIns="92075" bIns="46038" anchor="ctr"/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Digiallkirja ehk e-allkirja andmiseks peab selle andjal olema (avaliku võtmega krüptoalgoritmi)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võtmepaar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smtClean="0">
                <a:latin typeface="Arial" charset="0"/>
              </a:rPr>
              <a:t>keypair</a:t>
            </a:r>
            <a:r>
              <a:rPr lang="et-EE" sz="2600" dirty="0" smtClean="0">
                <a:latin typeface="Arial" charset="0"/>
              </a:rPr>
              <a:t>), mis koosneb</a:t>
            </a:r>
          </a:p>
          <a:p>
            <a:pPr marL="0" indent="0" eaLnBrk="1" hangingPunct="1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privaatvõtmest</a:t>
            </a:r>
            <a:r>
              <a:rPr lang="et-EE" sz="2600" dirty="0" smtClean="0">
                <a:latin typeface="Arial" charset="0"/>
              </a:rPr>
              <a:t> (isiklikust võtmest) </a:t>
            </a:r>
          </a:p>
          <a:p>
            <a:pPr marL="0" indent="0" eaLnBrk="1" hangingPunct="1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avalikust võtmest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26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Mõlemad võtmed on digitaalsed andmekogumid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5715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1122309" name="Text Box 5"/>
          <p:cNvSpPr txBox="1">
            <a:spLocks noChangeArrowheads="1"/>
          </p:cNvSpPr>
          <p:nvPr/>
        </p:nvSpPr>
        <p:spPr bwMode="auto">
          <a:xfrm>
            <a:off x="539552" y="5301208"/>
            <a:ext cx="8077200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Privaatvõtmega antud digiallkirja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(e-allkirja)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saab sellele vastava avaliku võtmega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verifitseerida ehk valideerida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16390" name="Picture 6" descr="C:\WINDOWS\Application Data\Microsoft\Media Catalog\Downloaded Clips\cl5d\j023449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780928"/>
            <a:ext cx="20574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Võtmepaari loomine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pic>
        <p:nvPicPr>
          <p:cNvPr id="17411" name="Picture 3" descr="C:\dokum\jama6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3450"/>
            <a:ext cx="91440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WINDOWS\Application Data\Microsoft\Media Catalog\Downloaded Clips\cl62\j024517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990600"/>
            <a:ext cx="24384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4293096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149080"/>
            <a:ext cx="509587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228600"/>
            <a:ext cx="866388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Krüpto</a:t>
            </a:r>
            <a:r>
              <a:rPr lang="sv-SE" sz="4000" b="1" dirty="0" smtClean="0">
                <a:solidFill>
                  <a:srgbClr val="C00000"/>
                </a:solidFill>
              </a:rPr>
              <a:t>räsi ehk sõnumilühend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5715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1126404" name="Text Box 4"/>
          <p:cNvSpPr txBox="1">
            <a:spLocks noChangeArrowheads="1"/>
          </p:cNvSpPr>
          <p:nvPr/>
        </p:nvSpPr>
        <p:spPr bwMode="auto">
          <a:xfrm>
            <a:off x="611560" y="1124744"/>
            <a:ext cx="8380040" cy="209288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Krüprograafiline sõnumilühend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ehk</a:t>
            </a:r>
            <a:r>
              <a:rPr lang="sv-SE" sz="2600" b="1" dirty="0">
                <a:latin typeface="Arial" charset="0"/>
              </a:rPr>
              <a:t>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krüptoräsi</a:t>
            </a:r>
            <a:r>
              <a:rPr lang="sv-SE" sz="2600" b="1" dirty="0">
                <a:latin typeface="Arial" charset="0"/>
              </a:rPr>
              <a:t> </a:t>
            </a:r>
            <a:r>
              <a:rPr lang="et-EE" sz="2600" b="1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cryptographic message digest, hash, fingerprint</a:t>
            </a:r>
            <a:r>
              <a:rPr lang="et-EE" sz="2600" dirty="0">
                <a:latin typeface="Arial" charset="0"/>
              </a:rPr>
              <a:t>)  on ükskõik kui pikast sõnumist (failist) teatud matemaatiliste eeskirjade järgi arvutatav lühike </a:t>
            </a:r>
            <a:r>
              <a:rPr lang="et-EE" sz="2600" dirty="0" smtClean="0">
                <a:latin typeface="Arial" charset="0"/>
              </a:rPr>
              <a:t>(kaasajal </a:t>
            </a:r>
            <a:r>
              <a:rPr lang="sv-SE" sz="2600" dirty="0" smtClean="0">
                <a:latin typeface="Arial" charset="0"/>
              </a:rPr>
              <a:t>tavaliselt </a:t>
            </a:r>
            <a:r>
              <a:rPr lang="et-EE" sz="2600" dirty="0" smtClean="0">
                <a:latin typeface="Arial" charset="0"/>
              </a:rPr>
              <a:t>256 </a:t>
            </a:r>
            <a:r>
              <a:rPr lang="et-EE" sz="2600" dirty="0">
                <a:latin typeface="Arial" charset="0"/>
              </a:rPr>
              <a:t>bitti) teabekogum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3717032"/>
            <a:ext cx="86106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See seos on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ühesuunaline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one-way</a:t>
            </a:r>
            <a:r>
              <a:rPr lang="et-EE" sz="2600" dirty="0">
                <a:latin typeface="Arial" charset="0"/>
              </a:rPr>
              <a:t>): etteantud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korral ei ole võimalik tuletada faili, millele see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vastab</a:t>
            </a:r>
          </a:p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Kui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failiräsi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vastab failile, võime olla igal juhul kindlad, et lühend on arvutatud kindlasti sellest failist ega mitte millestki muust etteantud faili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228600"/>
            <a:ext cx="8735888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</a:rPr>
              <a:t>Krüptoräsi</a:t>
            </a:r>
            <a:r>
              <a:rPr lang="et-EE" sz="4000" b="1" dirty="0" smtClean="0">
                <a:solidFill>
                  <a:srgbClr val="C00000"/>
                </a:solidFill>
              </a:rPr>
              <a:t> roll digiallkirjas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57150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1128452" name="Text Box 4"/>
          <p:cNvSpPr txBox="1">
            <a:spLocks noChangeArrowheads="1"/>
          </p:cNvSpPr>
          <p:nvPr/>
        </p:nvSpPr>
        <p:spPr bwMode="auto">
          <a:xfrm>
            <a:off x="539552" y="1066800"/>
            <a:ext cx="829964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dirty="0">
                <a:latin typeface="Arial" charset="0"/>
              </a:rPr>
              <a:t>Digiallkirja </a:t>
            </a:r>
            <a:r>
              <a:rPr lang="et-EE" sz="2800" dirty="0" smtClean="0">
                <a:latin typeface="Arial" charset="0"/>
              </a:rPr>
              <a:t>(e-allkirja) ei </a:t>
            </a:r>
            <a:r>
              <a:rPr lang="et-EE" sz="2800" dirty="0">
                <a:latin typeface="Arial" charset="0"/>
              </a:rPr>
              <a:t>anta </a:t>
            </a:r>
            <a:r>
              <a:rPr lang="et-EE" sz="2800" dirty="0" smtClean="0">
                <a:latin typeface="Arial" charset="0"/>
              </a:rPr>
              <a:t>mitte </a:t>
            </a:r>
            <a:r>
              <a:rPr lang="et-EE" sz="2800" dirty="0">
                <a:latin typeface="Arial" charset="0"/>
              </a:rPr>
              <a:t>pikale dokumendile, vaid </a:t>
            </a:r>
            <a:r>
              <a:rPr lang="et-EE" sz="2800" dirty="0" smtClean="0">
                <a:latin typeface="Arial" charset="0"/>
              </a:rPr>
              <a:t>alati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dokumendist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arvutatud räsile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552" y="2852936"/>
            <a:ext cx="8382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See </a:t>
            </a:r>
            <a:r>
              <a:rPr lang="et-EE" sz="2800" dirty="0" smtClean="0">
                <a:latin typeface="Arial" charset="0"/>
              </a:rPr>
              <a:t>võimaldab realiseerida digiallkirja olukorras, kus avaliku võtmega krüptoalgoritm on sümmeetrilisest algoritmist mitmed suurtusjärgud aeglasem</a:t>
            </a:r>
            <a:endParaRPr lang="et-EE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Kuna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krüptoräsi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põhjal ei ole võimalik konstrueerida sõnumit, siis võime olla kindlad, et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räsile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antud digiallkiri on sama hea kui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(pikale)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dokumendile endale antu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andmine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0483" name="Picture 3" descr="C:\dokum\jama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09625"/>
            <a:ext cx="75565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410200"/>
            <a:ext cx="10874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:\WINDOWS\Application Data\Microsoft\Media Catalog\Downloaded Clips\cl52\j020561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914400"/>
            <a:ext cx="106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692696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verifitseerimine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1507" name="Picture 3" descr="C:\dokum\jama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2913"/>
            <a:ext cx="91440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908720"/>
            <a:ext cx="936104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836712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820472" cy="6858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Dokument </a:t>
            </a:r>
            <a:r>
              <a:rPr lang="sv-SE" sz="3600" b="1" dirty="0" smtClean="0">
                <a:solidFill>
                  <a:srgbClr val="C00000"/>
                </a:solidFill>
              </a:rPr>
              <a:t>andmeallikana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5536" y="990600"/>
            <a:ext cx="87484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charset="0"/>
              </a:rPr>
              <a:t>Korraldatud inimtegevus on aastasadu ja -tuhandeid põhinenud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vahendatud</a:t>
            </a:r>
            <a:r>
              <a:rPr lang="et-EE" sz="2800" dirty="0">
                <a:latin typeface="Arial" charset="0"/>
              </a:rPr>
              <a:t> (kuidagi üles kirjutatud)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informatsioonil</a:t>
            </a:r>
            <a:r>
              <a:rPr lang="sv-SE" sz="2800" dirty="0">
                <a:latin typeface="Arial" charset="0"/>
              </a:rPr>
              <a:t>, mida nimetatakse ka</a:t>
            </a:r>
            <a:r>
              <a:rPr lang="sv-S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andmeteks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endParaRPr lang="et-EE" sz="2800" b="1" dirty="0">
              <a:latin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03877" name="Text Box 5"/>
          <p:cNvSpPr txBox="1">
            <a:spLocks noChangeArrowheads="1"/>
          </p:cNvSpPr>
          <p:nvPr/>
        </p:nvSpPr>
        <p:spPr bwMode="auto">
          <a:xfrm>
            <a:off x="467544" y="2708920"/>
            <a:ext cx="7704856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Selliseid ülestähendusi, millel reeglina on</a:t>
            </a:r>
          </a:p>
          <a:p>
            <a:pPr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 mingi (õiguslik) tähendus </a:t>
            </a:r>
          </a:p>
          <a:p>
            <a:pPr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 kindel ning muutmatu seos   </a:t>
            </a:r>
          </a:p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  loojaga ja loomisajaga </a:t>
            </a:r>
          </a:p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nimetatakse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dokumentideks</a:t>
            </a:r>
            <a:endParaRPr lang="en-GB" sz="2800" b="1" u="sng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560" y="5301208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dirty="0">
                <a:latin typeface="Arial" charset="0"/>
              </a:rPr>
              <a:t>Kuni viimase ajani mõeldi dokumendi all ilma erandita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paberdokumenti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228600"/>
            <a:ext cx="866388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Privaat</a:t>
            </a:r>
            <a:r>
              <a:rPr lang="en-US" sz="4000" b="1" dirty="0" err="1" smtClean="0">
                <a:solidFill>
                  <a:srgbClr val="C00000"/>
                </a:solidFill>
              </a:rPr>
              <a:t>võt</a:t>
            </a:r>
            <a:r>
              <a:rPr lang="et-EE" sz="4000" b="1" dirty="0" smtClean="0">
                <a:solidFill>
                  <a:srgbClr val="C00000"/>
                </a:solidFill>
              </a:rPr>
              <a:t>i ja selle kasutamine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560" y="2667000"/>
            <a:ext cx="8229600" cy="4191000"/>
          </a:xfrm>
        </p:spPr>
        <p:txBody>
          <a:bodyPr lIns="92075" tIns="46038" rIns="92075" bIns="46038" anchor="ctr"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Seepärast tuleb  privaatvõtit hoida väga hoolsalt, vältides selle volitamatut kasutamist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800" dirty="0" smtClean="0">
              <a:solidFill>
                <a:schemeClr val="folHlink"/>
              </a:solidFill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Tavaliselt hoitakse seda spetsiaalses riistvaraseadmes,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kiipkaardis</a:t>
            </a:r>
            <a:r>
              <a:rPr lang="et-EE" sz="2800" dirty="0" smtClean="0">
                <a:latin typeface="Arial" charset="0"/>
              </a:rPr>
              <a:t> (</a:t>
            </a:r>
            <a:r>
              <a:rPr lang="et-EE" sz="2800" i="1" dirty="0" smtClean="0">
                <a:latin typeface="Arial" charset="0"/>
              </a:rPr>
              <a:t>chipcard</a:t>
            </a:r>
            <a:r>
              <a:rPr lang="et-EE" sz="2800" dirty="0" smtClean="0">
                <a:latin typeface="Arial" charset="0"/>
              </a:rPr>
              <a:t>) koos krüpteerimisalgoritmiga, millest ei saa seda välja lugeda, vaid üksnes kasutada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Nii Eesti ID kaart kui ka Mobiil-ID SIM kaart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mõlemad kujundatud sellise krüptograafilise kiipkaardina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1134597" name="Text Box 5"/>
          <p:cNvSpPr txBox="1">
            <a:spLocks noChangeArrowheads="1"/>
          </p:cNvSpPr>
          <p:nvPr/>
        </p:nvSpPr>
        <p:spPr bwMode="auto">
          <a:xfrm>
            <a:off x="539552" y="1196752"/>
            <a:ext cx="727280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Igaüks, kel on olemas privaatvõti, saab sellega võtme omaniku nimel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allkirju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(e-allkirju) anda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0"/>
            <a:ext cx="8735888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t-EE" sz="3600" b="1" dirty="0" err="1" smtClean="0">
                <a:solidFill>
                  <a:srgbClr val="C00000"/>
                </a:solidFill>
              </a:rPr>
              <a:t>Privaat</a:t>
            </a:r>
            <a:r>
              <a:rPr lang="en-US" sz="3600" b="1" dirty="0" err="1" smtClean="0">
                <a:solidFill>
                  <a:srgbClr val="C00000"/>
                </a:solidFill>
              </a:rPr>
              <a:t>võt</a:t>
            </a:r>
            <a:r>
              <a:rPr lang="et-EE" sz="3600" b="1" dirty="0" smtClean="0">
                <a:solidFill>
                  <a:srgbClr val="C00000"/>
                </a:solidFill>
              </a:rPr>
              <a:t>i kiipkaardina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pic>
        <p:nvPicPr>
          <p:cNvPr id="23556" name="Picture 4" descr="C:\dokum\jama7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7358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WINDOWS\Application Data\Microsoft\Media Catalog\Downloaded Clips\cl0\BS00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2143125"/>
            <a:ext cx="2133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2938" y="4714875"/>
            <a:ext cx="7358062" cy="16922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dirty="0">
                <a:latin typeface="Arial" charset="0"/>
              </a:rPr>
              <a:t>Niisugust kiipi/seadet, mille siseehitusele ja sisemistele registritele kasutaja ligi ei pääse, nimetatakse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pöördkonstrueerimatuks seadmeks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err="1">
                <a:latin typeface="Arial" charset="0"/>
              </a:rPr>
              <a:t>non-reverse-engineerable</a:t>
            </a:r>
            <a:r>
              <a:rPr lang="et-EE" sz="2600" i="1" dirty="0">
                <a:latin typeface="Arial" charset="0"/>
              </a:rPr>
              <a:t> </a:t>
            </a:r>
            <a:r>
              <a:rPr lang="et-EE" sz="2600" i="1" dirty="0" err="1">
                <a:latin typeface="Arial" charset="0"/>
              </a:rPr>
              <a:t>device</a:t>
            </a:r>
            <a:r>
              <a:rPr lang="et-EE" sz="2600" b="1" dirty="0">
                <a:latin typeface="Arial" charset="0"/>
              </a:rPr>
              <a:t>)</a:t>
            </a:r>
            <a:endParaRPr lang="en-GB" sz="2600" b="1" dirty="0">
              <a:latin typeface="Arial" charset="0"/>
            </a:endParaRPr>
          </a:p>
        </p:txBody>
      </p:sp>
      <p:pic>
        <p:nvPicPr>
          <p:cNvPr id="7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708920"/>
            <a:ext cx="35544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420888"/>
            <a:ext cx="216024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212976"/>
            <a:ext cx="4918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228600"/>
            <a:ext cx="8735888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ertifitseerimisteenuse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t-EE" sz="4000" b="1" dirty="0" smtClean="0">
                <a:solidFill>
                  <a:srgbClr val="C00000"/>
                </a:solidFill>
              </a:rPr>
              <a:t>vajadus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0200" y="1371600"/>
            <a:ext cx="7239000" cy="3124200"/>
          </a:xfrm>
        </p:spPr>
        <p:txBody>
          <a:bodyPr lIns="92075" tIns="46038" rIns="92075" bIns="46038" anchor="ctr"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Eeltoodud võte  (avaliku võtmega krüptograafia) võimaldab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siduda dokumendi selle andja võtmepaariga </a:t>
            </a:r>
            <a:r>
              <a:rPr lang="et-EE" sz="2800" dirty="0" smtClean="0">
                <a:latin typeface="Arial" charset="0"/>
              </a:rPr>
              <a:t>(avaliku võtmega)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t-EE" sz="12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Meid huvitab aga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dokumendi sidumine allakirjutaga</a:t>
            </a:r>
            <a:r>
              <a:rPr lang="et-EE" sz="2800" dirty="0" smtClean="0">
                <a:latin typeface="Arial" charset="0"/>
              </a:rPr>
              <a:t> (täpsemini tema isikuandmetega, nt nimega, isikukoodiga vms)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t-EE" b="1" dirty="0" smtClean="0">
              <a:latin typeface="Arial" charset="0"/>
            </a:endParaRPr>
          </a:p>
        </p:txBody>
      </p:sp>
      <p:sp>
        <p:nvSpPr>
          <p:cNvPr id="1138692" name="Text Box 4"/>
          <p:cNvSpPr txBox="1">
            <a:spLocks noChangeArrowheads="1"/>
          </p:cNvSpPr>
          <p:nvPr/>
        </p:nvSpPr>
        <p:spPr bwMode="auto">
          <a:xfrm>
            <a:off x="533400" y="5181600"/>
            <a:ext cx="80010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Lahendus: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peame siduma isiku (isikuandmed) tema avaliku võtmega (mille kaudu ta on siis seotud ka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allkirja endaga)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4581" name="Picture 5" descr="C:\WINDOWS\Application Data\Microsoft\Media Catalog\Downloaded Clips\cl38\j01400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15684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C:\WINDOWS\Application Data\Microsoft\Media Catalog\Downloaded Clips\cl65\j025413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95400"/>
            <a:ext cx="10842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28600"/>
            <a:ext cx="868680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n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, selle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3886200"/>
            <a:ext cx="8388424" cy="2286000"/>
          </a:xfrm>
        </p:spPr>
        <p:txBody>
          <a:bodyPr lIns="92075" tIns="46038" rIns="92075" bIns="46038" anchor="ctr"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Sertifikaadi väljaandmisega tegelevad spetsiaalsed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sertifitseerimiskeskused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ehk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sertifitseerimisteenuse osutajad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certification authorities, CA</a:t>
            </a:r>
            <a:r>
              <a:rPr lang="et-EE" sz="2800" dirty="0" smtClean="0">
                <a:latin typeface="Arial" charset="0"/>
              </a:rPr>
              <a:t>). Euroopa Liidus kehtivates õigusaktides nimetatakse seda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usaldusteenuseks</a:t>
            </a:r>
            <a:r>
              <a:rPr lang="et-EE" sz="2800" dirty="0" smtClean="0">
                <a:latin typeface="Arial" charset="0"/>
              </a:rPr>
              <a:t> (</a:t>
            </a:r>
            <a:r>
              <a:rPr lang="et-EE" sz="2800" i="1" dirty="0" smtClean="0">
                <a:latin typeface="Arial" charset="0"/>
              </a:rPr>
              <a:t>trust service</a:t>
            </a:r>
            <a:r>
              <a:rPr lang="et-EE" sz="2800" dirty="0" smtClean="0">
                <a:latin typeface="Arial" charset="0"/>
              </a:rPr>
              <a:t>)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77200" cy="2997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Isiku isikuandmete sidumist tema avaliku võtmega)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sertifitseerimiseks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certification</a:t>
            </a:r>
            <a:r>
              <a:rPr lang="et-EE" sz="2800" dirty="0"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Digitaaldokumenti, mis seob isiku isikuandmed tema avaliku võtmega,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sertifikaadiks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certificate</a:t>
            </a:r>
            <a:r>
              <a:rPr lang="et-EE" sz="2800" dirty="0">
                <a:latin typeface="Arial" charset="0"/>
              </a:rPr>
              <a:t>)</a:t>
            </a:r>
            <a:endParaRPr lang="en-GB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0"/>
            <a:ext cx="8686800" cy="762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6627" name="Picture 3" descr="C:\dokum\jama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9163"/>
            <a:ext cx="9144000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589240"/>
            <a:ext cx="401638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373216"/>
            <a:ext cx="7635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WINDOWS\Application Data\Microsoft\Media Catalog\Downloaded Clips\cl3f\j0158535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5661248"/>
            <a:ext cx="7270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WINDOWS\Application Data\Microsoft\Media Catalog\Downloaded Clips\cl62\j024517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836712"/>
            <a:ext cx="14874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PFiles\MSOffice\Clipart\standard\stddir1\BD05504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1124744"/>
            <a:ext cx="17287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228600"/>
            <a:ext cx="8807896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ertifikaat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3573016"/>
            <a:ext cx="8763000" cy="2552328"/>
          </a:xfrm>
        </p:spPr>
        <p:txBody>
          <a:bodyPr lIns="92075" tIns="46038" rIns="92075" bIns="46038" anchor="ctr"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b="1" u="sng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Avalike võtmete asemel levitatakse igal pool üldjuhul sertifikaate. Igaühel, kes tahab digiallkirja kontrollida, peab allkirja andja sertifikaat olemas olema</a:t>
            </a:r>
          </a:p>
        </p:txBody>
      </p:sp>
      <p:sp>
        <p:nvSpPr>
          <p:cNvPr id="1144836" name="Text Box 4"/>
          <p:cNvSpPr txBox="1">
            <a:spLocks noChangeArrowheads="1"/>
          </p:cNvSpPr>
          <p:nvPr/>
        </p:nvSpPr>
        <p:spPr bwMode="auto">
          <a:xfrm>
            <a:off x="395536" y="908720"/>
            <a:ext cx="8447856" cy="2692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Sertifikaat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>
                <a:latin typeface="Arial" charset="0"/>
              </a:rPr>
              <a:t>certificate</a:t>
            </a:r>
            <a:r>
              <a:rPr lang="et-EE" sz="2800" dirty="0">
                <a:latin typeface="Arial" charset="0"/>
              </a:rPr>
              <a:t>) on sertifitseerimis</a:t>
            </a:r>
            <a:r>
              <a:rPr lang="sv-SE" sz="2800" dirty="0">
                <a:latin typeface="Arial" charset="0"/>
              </a:rPr>
              <a:t>teenuse osutaja</a:t>
            </a:r>
            <a:r>
              <a:rPr lang="et-EE" sz="2800" dirty="0">
                <a:latin typeface="Arial" charset="0"/>
              </a:rPr>
              <a:t> poolt alla kirjutatud (signeeritud) digidokument, mis sisaldab sertifikaadi omaniku isikuandmeid, avalikku võtit ja sertifikaadiga seotud andmeid (sertifitseerimiskeskuse andmeid, kehtivusaega jm)</a:t>
            </a:r>
            <a:endParaRPr lang="en-GB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91540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Vahendi ainuvaldusest väljumise probleem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576" y="3356992"/>
            <a:ext cx="70567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t-EE" sz="2800" dirty="0">
                <a:latin typeface="Arial" charset="0"/>
              </a:rPr>
              <a:t>Ainus lahendus: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lubada sertifikaate tühistada</a:t>
            </a:r>
          </a:p>
          <a:p>
            <a:pPr eaLnBrk="0" hangingPunct="0"/>
            <a:endParaRPr lang="et-EE" sz="2800" b="1" u="sng" dirty="0">
              <a:latin typeface="Arial" charset="0"/>
            </a:endParaRPr>
          </a:p>
          <a:p>
            <a:pPr eaLnBrk="0" hangingPunct="0"/>
            <a:endParaRPr lang="en-US" sz="2800" dirty="0"/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611560" y="4509120"/>
            <a:ext cx="74676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Järeldus: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me peame arvet pidama kõikide väljaantud sertifikaatide kehtivusaja üle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ning panema igale sündmusele juurde tõestusomaduste ajalipikud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46886" name="Text Box 6"/>
          <p:cNvSpPr txBox="1">
            <a:spLocks noChangeArrowheads="1"/>
          </p:cNvSpPr>
          <p:nvPr/>
        </p:nvSpPr>
        <p:spPr bwMode="auto">
          <a:xfrm>
            <a:off x="611560" y="914400"/>
            <a:ext cx="684076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saa välistada olukordi, kus privaatvõti (isiklik võti) väljub selle omaniku ainuvaldusest </a:t>
            </a:r>
            <a:r>
              <a:rPr lang="et-EE" sz="2800" dirty="0">
                <a:latin typeface="Arial" charset="0"/>
              </a:rPr>
              <a:t>Kui see on toimunud, siis saab volitamata isik allkirja omaniku nimel (digi)allkirju anda</a:t>
            </a:r>
            <a:endParaRPr lang="et-EE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304800"/>
            <a:ext cx="8735888" cy="531912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L</a:t>
            </a:r>
            <a:r>
              <a:rPr lang="en-US" sz="3600" b="1" dirty="0" err="1" smtClean="0">
                <a:solidFill>
                  <a:srgbClr val="C00000"/>
                </a:solidFill>
              </a:rPr>
              <a:t>ahendus</a:t>
            </a:r>
            <a:r>
              <a:rPr lang="et-EE" sz="3600" b="1" dirty="0" smtClean="0">
                <a:solidFill>
                  <a:srgbClr val="C00000"/>
                </a:solidFill>
              </a:rPr>
              <a:t>: kehtivuskinnitus ja ajatempel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196752"/>
            <a:ext cx="8676456" cy="2460848"/>
          </a:xfrm>
        </p:spPr>
        <p:txBody>
          <a:bodyPr lIns="92075" tIns="46038" rIns="92075" bIns="46038" anchor="ctr"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u="sng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Hädavajalik nõue dokumentide pikaajalise tõestusväärtuse tagamiseks: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kord digiallkirjaga (e-allkirjaga) varustatud dokumendi ehtsust võib sageli olla vajalik tõestada veel pikka aega kauges tulevikus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2600" b="1" dirty="0" smtClean="0">
              <a:solidFill>
                <a:schemeClr val="folHlink"/>
              </a:solidFill>
              <a:latin typeface="Arial" charset="0"/>
            </a:endParaRPr>
          </a:p>
          <a:p>
            <a:pPr marL="1828800" lvl="4" indent="0" eaLnBrk="1" hangingPunct="1">
              <a:buFontTx/>
              <a:buNone/>
            </a:pPr>
            <a:endParaRPr lang="et-EE" sz="18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2800" b="1" dirty="0" smtClean="0">
              <a:latin typeface="Arial" charset="0"/>
            </a:endParaRPr>
          </a:p>
        </p:txBody>
      </p:sp>
      <p:sp>
        <p:nvSpPr>
          <p:cNvPr id="1148932" name="Text Box 4"/>
          <p:cNvSpPr txBox="1">
            <a:spLocks noChangeArrowheads="1"/>
          </p:cNvSpPr>
          <p:nvPr/>
        </p:nvSpPr>
        <p:spPr bwMode="auto">
          <a:xfrm>
            <a:off x="539552" y="3212976"/>
            <a:ext cx="8077200" cy="31559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287338" indent="-28733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Järeldus: tuleb kasutada mehhanisme, mis</a:t>
            </a:r>
          </a:p>
          <a:p>
            <a:pPr marL="287338" indent="-28733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800" dirty="0">
              <a:latin typeface="Arial" charset="0"/>
            </a:endParaRPr>
          </a:p>
          <a:p>
            <a:pPr marL="287338" indent="-28733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võimaldavad hiljem tõestada sertifikaatide kehtivust mingil varasemal ajahetkel </a:t>
            </a:r>
            <a:r>
              <a:rPr lang="et-EE" sz="2800" dirty="0">
                <a:latin typeface="Arial" charset="0"/>
              </a:rPr>
              <a:t>(</a:t>
            </a:r>
            <a:r>
              <a:rPr lang="sv-SE" sz="2800" dirty="0">
                <a:latin typeface="Arial" charset="0"/>
              </a:rPr>
              <a:t>kehtivuskinnitus, harva ka tühistuslist</a:t>
            </a:r>
            <a:r>
              <a:rPr lang="et-EE" sz="2800" dirty="0">
                <a:latin typeface="Arial" charset="0"/>
              </a:rPr>
              <a:t>) </a:t>
            </a:r>
          </a:p>
          <a:p>
            <a:pPr marL="287338" indent="-28733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endParaRPr lang="et-EE" sz="800" dirty="0">
              <a:latin typeface="Arial" charset="0"/>
            </a:endParaRPr>
          </a:p>
          <a:p>
            <a:pPr marL="287338" indent="-28733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võimaldavad hiljem tuvastada dokumentide signeerimisaega </a:t>
            </a:r>
            <a:r>
              <a:rPr lang="et-EE" sz="2800" dirty="0">
                <a:latin typeface="Arial" charset="0"/>
              </a:rPr>
              <a:t>(ajatempel) </a:t>
            </a:r>
            <a:endParaRPr lang="en-GB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228600"/>
            <a:ext cx="8591872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A</a:t>
            </a:r>
            <a:r>
              <a:rPr lang="en-US" sz="4000" b="1" dirty="0" err="1" smtClean="0">
                <a:solidFill>
                  <a:srgbClr val="C00000"/>
                </a:solidFill>
              </a:rPr>
              <a:t>jatempel</a:t>
            </a:r>
            <a:r>
              <a:rPr lang="et-EE" sz="4000" b="1" dirty="0" smtClean="0">
                <a:solidFill>
                  <a:srgbClr val="C00000"/>
                </a:solidFill>
              </a:rPr>
              <a:t> ajahetke tõestajana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50979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229600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Ajatempel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time-stamp</a:t>
            </a:r>
            <a:r>
              <a:rPr lang="et-EE" sz="2800" dirty="0">
                <a:latin typeface="Arial" charset="0"/>
              </a:rPr>
              <a:t>) on andmekogumile (dokumendile, failile vm) lisatud täiendav andmekogum, mis võimaldab selle loomisaega võrrelda teiste andmekogumite loomisaegadega (signeerimisaegadega)</a:t>
            </a:r>
            <a:endParaRPr lang="en-GB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3528" y="3356992"/>
            <a:ext cx="8820472" cy="458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Ajatempleid väljastavad kindla funktsiooniga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ajatemplikeskused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ehk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ajatempliteenuse osutajad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time-stamping authorities</a:t>
            </a:r>
            <a:r>
              <a:rPr lang="et-EE" sz="2600" dirty="0">
                <a:latin typeface="Arial" charset="0"/>
              </a:rPr>
              <a:t>)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2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Järjekordse ajatempli arvutab ajatempli teenuse osutaja kahest </a:t>
            </a:r>
            <a:r>
              <a:rPr lang="et-EE" sz="2600" dirty="0" smtClean="0">
                <a:latin typeface="Arial" charset="0"/>
              </a:rPr>
              <a:t>allikast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nende kogumi räsi arvutamise </a:t>
            </a:r>
            <a:r>
              <a:rPr lang="et-EE" sz="2600" dirty="0" smtClean="0">
                <a:latin typeface="Arial" charset="0"/>
              </a:rPr>
              <a:t>teel: </a:t>
            </a:r>
            <a:endParaRPr lang="et-EE" sz="2600" dirty="0"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talle saadetud andmekogumist 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eelmisest väljaantud ajatemplist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228600"/>
            <a:ext cx="866388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Ajatempl</a:t>
            </a:r>
            <a:r>
              <a:rPr lang="et-EE" sz="4000" b="1" dirty="0" smtClean="0">
                <a:solidFill>
                  <a:srgbClr val="C00000"/>
                </a:solidFill>
              </a:rPr>
              <a:t>i omadused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1196752"/>
            <a:ext cx="8610600" cy="2362200"/>
          </a:xfrm>
        </p:spPr>
        <p:txBody>
          <a:bodyPr lIns="92075" tIns="46038" rIns="92075" bIns="46038" anchor="ctr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Räside aheldamise võte võimaldab tekitada olukorra,  kus juba väljaantud ajatemplite vahele ei saa hiljem  välja anda uut ajatemplit ja juba väljaantud  ajatempleid ei saa muuta:</a:t>
            </a:r>
            <a:endParaRPr lang="et-EE" b="1" dirty="0" smtClean="0">
              <a:solidFill>
                <a:srgbClr val="0070C0"/>
              </a:solidFill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solidFill>
                <a:srgbClr val="0070C0"/>
              </a:solidFill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67544" y="3645024"/>
            <a:ext cx="8229600" cy="250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800" dirty="0">
                <a:latin typeface="Arial" charset="0"/>
              </a:rPr>
              <a:t>kõik ajatemplid, nende väljastamise reeglid ja kasutatavad algoritmid on avalikud</a:t>
            </a:r>
          </a:p>
          <a:p>
            <a:pPr marL="384175" indent="-384175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84175" indent="-384175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800" dirty="0">
                <a:latin typeface="Arial" charset="0"/>
              </a:rPr>
              <a:t>a</a:t>
            </a:r>
            <a:r>
              <a:rPr lang="et-EE" sz="2800" dirty="0" smtClean="0">
                <a:latin typeface="Arial" charset="0"/>
              </a:rPr>
              <a:t>jatempliteenuse </a:t>
            </a:r>
            <a:r>
              <a:rPr lang="et-EE" sz="2800" dirty="0">
                <a:latin typeface="Arial" charset="0"/>
              </a:rPr>
              <a:t>osutajaga võetakse ühendust onlainis digiallkirja andmise hetkel</a:t>
            </a:r>
            <a:endParaRPr lang="en-US" sz="3200" dirty="0">
              <a:latin typeface="Arial" charset="0"/>
            </a:endParaRPr>
          </a:p>
          <a:p>
            <a:pPr marL="384175" indent="-384175">
              <a:spcBef>
                <a:spcPct val="50000"/>
              </a:spcBef>
            </a:pPr>
            <a:endParaRPr lang="et-EE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Dokumendi tõestusväärtus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0592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401340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Dokument on andmekogum, millelt nõuame vähemalt kahte omadust: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suutma hiljem kindlaks teha dokumendi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loojat </a:t>
            </a:r>
            <a:r>
              <a:rPr lang="et-EE" sz="2600" dirty="0">
                <a:latin typeface="Arial" charset="0"/>
              </a:rPr>
              <a:t>(ja enamasti ka loomisaega)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veenduma, et peale dokumendi loomist ei ole seda enam muudetud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26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Neid omadusi koos võib nimetada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dokumendi tõestusväärtuseks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evidentiary value of a document</a:t>
            </a:r>
            <a:r>
              <a:rPr lang="et-EE" sz="2600" dirty="0">
                <a:latin typeface="Arial" charset="0"/>
              </a:rPr>
              <a:t>)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95536" y="5085184"/>
            <a:ext cx="8748464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Kui mingi teabekogumi korral ei ole mõlemad eelmainitud omadused tagatud, siis ei saa seda võtet dokumentide loomisel, säilitamisel ja kasutamisel pruukida</a:t>
            </a:r>
            <a:endParaRPr lang="et-EE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332656"/>
            <a:ext cx="8735888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ertifikaatide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tühistuslist</a:t>
            </a:r>
            <a:r>
              <a:rPr lang="et-EE" sz="4000" b="1" dirty="0" smtClean="0">
                <a:solidFill>
                  <a:srgbClr val="C00000"/>
                </a:solidFill>
              </a:rPr>
              <a:t>: digiallkirja vaates üsna ebasobiv lahendus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560" y="1004664"/>
            <a:ext cx="8532440" cy="4800600"/>
          </a:xfrm>
        </p:spPr>
        <p:txBody>
          <a:bodyPr lIns="92075" tIns="46038" rIns="92075" bIns="46038" anchor="ctr"/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Sertifikaatide tühistuslisti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certificates</a:t>
            </a:r>
            <a:r>
              <a:rPr lang="sv-SE" sz="2600" i="1" dirty="0" smtClean="0">
                <a:latin typeface="Arial" charset="0"/>
              </a:rPr>
              <a:t>’</a:t>
            </a:r>
            <a:r>
              <a:rPr lang="et-EE" sz="2600" i="1" dirty="0" smtClean="0">
                <a:latin typeface="Arial" charset="0"/>
              </a:rPr>
              <a:t> revocation list</a:t>
            </a:r>
            <a:r>
              <a:rPr lang="et-EE" sz="2600" dirty="0" smtClean="0">
                <a:latin typeface="Arial" charset="0"/>
              </a:rPr>
              <a:t>) </a:t>
            </a:r>
            <a:r>
              <a:rPr lang="sv-SE" sz="2600" dirty="0" smtClean="0">
                <a:latin typeface="Arial" charset="0"/>
              </a:rPr>
              <a:t>võiks pidada</a:t>
            </a:r>
            <a:r>
              <a:rPr lang="et-EE" sz="2600" dirty="0" smtClean="0">
                <a:latin typeface="Arial" charset="0"/>
              </a:rPr>
              <a:t> sertifitseerimiskeskus, sinna</a:t>
            </a:r>
            <a:r>
              <a:rPr lang="sv-SE" sz="2600" dirty="0" smtClean="0">
                <a:latin typeface="Arial" charset="0"/>
              </a:rPr>
              <a:t>saaks kanda</a:t>
            </a:r>
            <a:r>
              <a:rPr lang="et-EE" sz="2600" dirty="0" smtClean="0">
                <a:latin typeface="Arial" charset="0"/>
              </a:rPr>
              <a:t> andmed kõikide väljaantud sertifikaatide kohta, mida saa</a:t>
            </a:r>
            <a:r>
              <a:rPr lang="sv-SE" sz="2600" dirty="0" smtClean="0">
                <a:latin typeface="Arial" charset="0"/>
              </a:rPr>
              <a:t>ks</a:t>
            </a:r>
            <a:r>
              <a:rPr lang="et-EE" sz="2600" dirty="0" smtClean="0">
                <a:latin typeface="Arial" charset="0"/>
              </a:rPr>
              <a:t> hiljem onlainis kontrollida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t-EE" sz="12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Sellise listi olemasolu võimalda</a:t>
            </a:r>
            <a:r>
              <a:rPr lang="sv-SE" sz="2600" dirty="0" smtClean="0">
                <a:latin typeface="Arial" charset="0"/>
              </a:rPr>
              <a:t>ks</a:t>
            </a:r>
            <a:r>
              <a:rPr lang="et-EE" sz="2600" dirty="0" smtClean="0">
                <a:latin typeface="Arial" charset="0"/>
              </a:rPr>
              <a:t>  onlainis kontrollida (ja vahel ka tõestada) sertifikaatide kehtivust mingil varasemal ajahetkel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n-US" sz="2600" dirty="0" smtClean="0">
              <a:latin typeface="Arial" charset="0"/>
            </a:endParaRPr>
          </a:p>
        </p:txBody>
      </p:sp>
      <p:sp>
        <p:nvSpPr>
          <p:cNvPr id="1155077" name="Text Box 5"/>
          <p:cNvSpPr txBox="1">
            <a:spLocks noChangeArrowheads="1"/>
          </p:cNvSpPr>
          <p:nvPr/>
        </p:nvSpPr>
        <p:spPr bwMode="auto">
          <a:xfrm>
            <a:off x="971600" y="5373216"/>
            <a:ext cx="6248400" cy="9239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Miks säärane lahendus on ikkagi väga ebasobiv?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228600"/>
            <a:ext cx="859187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T</a:t>
            </a:r>
            <a:r>
              <a:rPr lang="en-US" sz="4000" b="1" dirty="0" err="1" smtClean="0">
                <a:solidFill>
                  <a:srgbClr val="C00000"/>
                </a:solidFill>
              </a:rPr>
              <a:t>ühistuslist</a:t>
            </a:r>
            <a:r>
              <a:rPr lang="et-EE" sz="4000" b="1" dirty="0" smtClean="0">
                <a:solidFill>
                  <a:srgbClr val="C00000"/>
                </a:solidFill>
              </a:rPr>
              <a:t>i suured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puudused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548680"/>
            <a:ext cx="8820472" cy="4176464"/>
          </a:xfrm>
        </p:spPr>
        <p:txBody>
          <a:bodyPr lIns="92075" tIns="46038" rIns="92075" bIns="46038" anchor="ctr">
            <a:normAutofit/>
          </a:bodyPr>
          <a:lstStyle/>
          <a:p>
            <a:pPr marL="287338" indent="-287338" eaLnBrk="1" hangingPunct="1">
              <a:buFont typeface="Wingdings" pitchFamily="2" charset="2"/>
              <a:buNone/>
            </a:pPr>
            <a:endParaRPr lang="et-EE" sz="1000" dirty="0" smtClean="0">
              <a:latin typeface="Arial" charset="0"/>
            </a:endParaRPr>
          </a:p>
          <a:p>
            <a:pPr marL="287338" indent="-287338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400" dirty="0" smtClean="0">
                <a:latin typeface="Arial" charset="0"/>
              </a:rPr>
              <a:t>Dokumendi allkirja õigsuse kontrollimiseks on vaja sooritada onlain-päring sertifitseerimiskeskusse või </a:t>
            </a:r>
            <a:r>
              <a:rPr lang="sv-SE" sz="2400" dirty="0" smtClean="0">
                <a:latin typeface="Arial" charset="0"/>
              </a:rPr>
              <a:t>mujale</a:t>
            </a:r>
            <a:endParaRPr lang="et-EE" sz="2400" dirty="0" smtClean="0">
              <a:latin typeface="Arial" charset="0"/>
            </a:endParaRP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400" dirty="0" smtClean="0">
                <a:latin typeface="Arial" charset="0"/>
              </a:rPr>
              <a:t>Raskused juhul, kui sertifitseerimiskeskus on oma tegevuse lõpetanud (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dokument peab kehtima jääma</a:t>
            </a:r>
            <a:r>
              <a:rPr lang="sv-SE" sz="2400" b="1" dirty="0" smtClean="0">
                <a:solidFill>
                  <a:srgbClr val="0070C0"/>
                </a:solidFill>
                <a:latin typeface="Arial" charset="0"/>
              </a:rPr>
              <a:t>, mitte õhku rippuma</a:t>
            </a:r>
            <a:r>
              <a:rPr lang="sv-SE" sz="2400" dirty="0" smtClean="0">
                <a:latin typeface="Arial" charset="0"/>
              </a:rPr>
              <a:t>!</a:t>
            </a:r>
            <a:r>
              <a:rPr lang="et-EE" sz="2400" dirty="0" smtClean="0">
                <a:latin typeface="Arial" charset="0"/>
              </a:rPr>
              <a:t>)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400" dirty="0" smtClean="0">
                <a:latin typeface="Arial" charset="0"/>
              </a:rPr>
              <a:t>Kui sertifikaate on välja antud palju, siis on listi pidamine ja sellest teabe otsimine mahukas töö — ta vajab väga suure läbilaskevõimega infosüsteeme (iga kirja kontrollimise e verifitseerimise juures tehakse üks onlain-päring!)</a:t>
            </a:r>
          </a:p>
          <a:p>
            <a:pPr marL="287338" indent="-287338" eaLnBrk="1" hangingPunct="1">
              <a:buFont typeface="Wingdings" pitchFamily="2" charset="2"/>
              <a:buNone/>
            </a:pPr>
            <a:endParaRPr lang="et-EE" sz="2400" b="1" dirty="0" smtClean="0">
              <a:latin typeface="Arial" charset="0"/>
            </a:endParaRPr>
          </a:p>
          <a:p>
            <a:pPr marL="287338" indent="-287338" algn="just" eaLnBrk="1" hangingPunct="1">
              <a:buFont typeface="Wingdings" pitchFamily="2" charset="2"/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1157125" name="Text Box 5"/>
          <p:cNvSpPr txBox="1">
            <a:spLocks noChangeArrowheads="1"/>
          </p:cNvSpPr>
          <p:nvPr/>
        </p:nvSpPr>
        <p:spPr bwMode="auto">
          <a:xfrm>
            <a:off x="539552" y="4437112"/>
            <a:ext cx="8305800" cy="18928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dirty="0">
                <a:latin typeface="Arial" charset="0"/>
              </a:rPr>
              <a:t>Dokumendi verifitseeritavus </a:t>
            </a:r>
            <a:r>
              <a:rPr lang="et-EE" sz="2600" dirty="0" smtClean="0">
                <a:latin typeface="Arial" charset="0"/>
              </a:rPr>
              <a:t>peaks säilima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dirty="0">
                <a:latin typeface="Arial" charset="0"/>
              </a:rPr>
              <a:t>koos dokumendi endaga, mitte sellest </a:t>
            </a:r>
            <a:r>
              <a:rPr lang="sv-SE" sz="2600" dirty="0" smtClean="0">
                <a:latin typeface="Arial" charset="0"/>
              </a:rPr>
              <a:t>lahus</a:t>
            </a:r>
            <a:r>
              <a:rPr lang="et-EE" sz="2600" dirty="0" smtClean="0">
                <a:latin typeface="Arial" charset="0"/>
              </a:rPr>
              <a:t>, mingi teise instantsi juures</a:t>
            </a:r>
            <a:r>
              <a:rPr lang="sv-SE" sz="2600" dirty="0" smtClean="0">
                <a:latin typeface="Arial" charset="0"/>
              </a:rPr>
              <a:t>!</a:t>
            </a:r>
            <a:endParaRPr lang="sv-SE" sz="260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Järeldus: tühistuslist ei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obi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e-maailma!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640"/>
            <a:ext cx="8915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Kehtivuskinnitus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t-EE" sz="4000" b="1" dirty="0" smtClean="0">
                <a:solidFill>
                  <a:srgbClr val="C00000"/>
                </a:solidFill>
              </a:rPr>
              <a:t> ja kehtivuskinnitusteenus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4457700"/>
            <a:ext cx="8458200" cy="4800600"/>
          </a:xfrm>
        </p:spPr>
        <p:txBody>
          <a:bodyPr lIns="92075" tIns="46038" rIns="92075" bIns="46038" anchor="ctr"/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smtClean="0">
              <a:latin typeface="Arial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t-EE" sz="1000" b="1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2800" smtClean="0">
              <a:latin typeface="Arial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9552" y="3581400"/>
            <a:ext cx="8604448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Kehtivuskinnitus kujutab </a:t>
            </a:r>
            <a:r>
              <a:rPr lang="et-EE" sz="2600" dirty="0">
                <a:latin typeface="Arial" charset="0"/>
              </a:rPr>
              <a:t>endast onlain-teenust, mis töötab iga sertifitseerimisteenuse osutaja juures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4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Kehtivuskinnitusteenus võimaldab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üle saada tühistuslisti puudustest</a:t>
            </a:r>
            <a:endParaRPr lang="sv-SE" sz="2600" b="1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sv-SE" sz="14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15917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77152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Kehtivuskinnituse saamine on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digitõestuse saamine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et digi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allkiri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on moodustatud kehtivas sertifikaadis sisalduvale avalikule võtmele vastava privaatvõtmega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304800"/>
            <a:ext cx="859187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Kehtivuskinnitus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61219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84664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Kehtivuskinnituse võtmine tehakse onlainis ja tavaliselt vahetult pärast digiallkirja andmist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S</a:t>
            </a:r>
            <a:r>
              <a:rPr lang="et-EE" sz="2800" dirty="0">
                <a:latin typeface="Arial" charset="0"/>
              </a:rPr>
              <a:t>elle eemärk on varustada d</a:t>
            </a:r>
            <a:r>
              <a:rPr lang="sv-SE" sz="2800" dirty="0">
                <a:latin typeface="Arial" charset="0"/>
              </a:rPr>
              <a:t>igidokument vastava</a:t>
            </a:r>
            <a:r>
              <a:rPr lang="et-EE" sz="2800" dirty="0">
                <a:latin typeface="Arial" charset="0"/>
              </a:rPr>
              <a:t> lisa</a:t>
            </a:r>
            <a:r>
              <a:rPr lang="sv-SE" sz="2800" dirty="0">
                <a:latin typeface="Arial" charset="0"/>
              </a:rPr>
              <a:t>rekvisiidi</a:t>
            </a:r>
            <a:r>
              <a:rPr lang="et-EE" sz="2800" dirty="0">
                <a:latin typeface="Arial" charset="0"/>
              </a:rPr>
              <a:t>ga</a:t>
            </a:r>
            <a:endParaRPr lang="en-GB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85344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Kehtivuskinnituse olemasolu (</a:t>
            </a:r>
            <a:r>
              <a:rPr lang="et-EE" sz="2800" dirty="0" smtClean="0">
                <a:latin typeface="Arial" charset="0"/>
              </a:rPr>
              <a:t>allkirja juures </a:t>
            </a:r>
            <a:r>
              <a:rPr lang="et-EE" sz="2800" dirty="0">
                <a:latin typeface="Arial" charset="0"/>
              </a:rPr>
              <a:t>sabas) tõestab, et dokumendile kantud digiallkiri on tehtud dokumendi signeerimisel kehtiva sertifikaadi baasil</a:t>
            </a:r>
            <a:endParaRPr lang="sv-SE" sz="28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4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Peale kehtivuskinnituse võtmist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ole vaja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allkirja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verifitseerimiseks (valideerimiseks)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teha enam mingeid onlain-päringuid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ega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vajalik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ülepea ka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mingit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võrguühendust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Digiallkirjaga (e-allkirjaga) digidokument koos </a:t>
            </a:r>
            <a:r>
              <a:rPr lang="sv-SE" sz="4000" b="1" dirty="0" smtClean="0">
                <a:solidFill>
                  <a:srgbClr val="C00000"/>
                </a:solidFill>
              </a:rPr>
              <a:t>vajalike (lisa)</a:t>
            </a:r>
            <a:r>
              <a:rPr lang="et-EE" sz="4000" b="1" dirty="0" smtClean="0">
                <a:solidFill>
                  <a:srgbClr val="C00000"/>
                </a:solidFill>
              </a:rPr>
              <a:t>rekvisiitidega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0888"/>
            <a:ext cx="9144000" cy="30119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381000"/>
            <a:ext cx="8807896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Sertifitseerimise </a:t>
            </a:r>
            <a:r>
              <a:rPr lang="et-EE" sz="4000" b="1" dirty="0" err="1" smtClean="0">
                <a:solidFill>
                  <a:srgbClr val="C00000"/>
                </a:solidFill>
              </a:rPr>
              <a:t>taristu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Sertifitseerimise taristu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certification infrastructure</a:t>
            </a:r>
            <a:r>
              <a:rPr lang="et-EE" sz="2600" dirty="0">
                <a:latin typeface="Arial" charset="0"/>
              </a:rPr>
              <a:t>) ehk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avaliku võtme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taristu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public key infrastructure, PKI</a:t>
            </a:r>
            <a:r>
              <a:rPr lang="et-EE" sz="2600" dirty="0">
                <a:latin typeface="Arial" charset="0"/>
              </a:rPr>
              <a:t>) kujutab endast digiallkirja andmiseks ja kontrollimiseks vajaminevaid teenuseid, mida on viis: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privaatvõtit sisaldav seade + korraldus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</a:t>
            </a:r>
          </a:p>
          <a:p>
            <a:pPr marL="266700" indent="-266700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sertifitseerimisteenuse juures 24/7 toimiv kehtivuskinnituse teenus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ajatempli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 (24/7)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179388" indent="-179388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teenuste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korraldamise ja koordineerimise teenus </a:t>
            </a:r>
            <a:r>
              <a:rPr lang="et-EE" sz="2600" dirty="0">
                <a:latin typeface="Arial" charset="0"/>
              </a:rPr>
              <a:t>(tavaliselt riiklik)</a:t>
            </a:r>
            <a:endParaRPr lang="en-GB" sz="2600" dirty="0">
              <a:latin typeface="Arial" charset="0"/>
            </a:endParaRPr>
          </a:p>
        </p:txBody>
      </p:sp>
      <p:sp>
        <p:nvSpPr>
          <p:cNvPr id="1165316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Digiallkirja turvaliseks andmiseks on hädavajalik kõigi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viie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teenuse toimimine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381000"/>
            <a:ext cx="866388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Õiguslik reguleerimine, üldist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914400"/>
            <a:ext cx="8820472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300" b="1" dirty="0">
                <a:solidFill>
                  <a:srgbClr val="0070C0"/>
                </a:solidFill>
                <a:latin typeface="Arial" charset="0"/>
              </a:rPr>
              <a:t>Digiallkirja juures </a:t>
            </a: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vajab </a:t>
            </a:r>
            <a:r>
              <a:rPr lang="et-EE" sz="2300" b="1" dirty="0">
                <a:solidFill>
                  <a:srgbClr val="0070C0"/>
                </a:solidFill>
                <a:latin typeface="Arial" charset="0"/>
              </a:rPr>
              <a:t>õiguslikult </a:t>
            </a: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reguleerimist, millistele tingimustele vastavaid (krüpto)tehnilisi süsteeme koos kaasneva taristuga võib piisavalt usaldada, et kuulutada need omakäelise allkirjaga õiguslikult võrdväärseks digiallkirjaks.</a:t>
            </a:r>
          </a:p>
          <a:p>
            <a:pPr>
              <a:spcBef>
                <a:spcPct val="50000"/>
              </a:spcBef>
            </a:pPr>
            <a:r>
              <a:rPr lang="et-EE" sz="2300" dirty="0" smtClean="0">
                <a:latin typeface="Arial" charset="0"/>
              </a:rPr>
              <a:t>Võimalik on kaks erinevat lähenemist: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Reguleerida sertifikaatide, ajatempli jm detaile õiguslikult vägagi detailselt. </a:t>
            </a:r>
            <a:r>
              <a:rPr lang="et-EE" sz="2300" dirty="0" smtClean="0">
                <a:latin typeface="Arial" charset="0"/>
              </a:rPr>
              <a:t>Eestis kehtis see regulatsioon 2000-16, mis kehtis digiallkirja seadus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Reguleerida ära peamiselt õiguslik protseduur ja jätta tehniliste detailide hindamine ekspertide hooleks. </a:t>
            </a:r>
            <a:r>
              <a:rPr lang="et-EE" sz="2300" dirty="0" smtClean="0">
                <a:latin typeface="Arial" charset="0"/>
              </a:rPr>
              <a:t>Seda teed läheb 24. juulil 2014 vastu võetud Euroopa Liidu määrus  910/2014 “E</a:t>
            </a:r>
            <a:r>
              <a:rPr lang="fi-FI" sz="2300" dirty="0" smtClean="0">
                <a:latin typeface="Arial" charset="0"/>
              </a:rPr>
              <a:t>-identimise ja e-tehingute jaoks vajalike usaldusteenuste kohta siseturul</a:t>
            </a:r>
            <a:r>
              <a:rPr lang="et-EE" sz="2300" dirty="0" smtClean="0">
                <a:latin typeface="Arial" charset="0"/>
              </a:rPr>
              <a:t>”, millega seoses Eesti digiallkirja seadus kaotas 2016.a. oktoobris kehtivuse</a:t>
            </a:r>
            <a:endParaRPr lang="en-GB" sz="2300" dirty="0" smtClean="0">
              <a:latin typeface="Arial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endParaRPr lang="et-EE" sz="23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381000"/>
            <a:ext cx="8735888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Õiguslik reguleerimine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914400"/>
            <a:ext cx="88204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Digiallkirja juures vajavad õiguslikult reguleerimist: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95536" y="1484784"/>
            <a:ext cx="874846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Tingimused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, millele peab vastama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digiallkirja/digitempli andmise vahend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es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ja kuidas saavad teha sertifitseerimist</a:t>
            </a:r>
          </a:p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Millistele tingimustele peab vastama ajatempel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384175" indent="-38417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Kes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korraldab nimetatud tegevusi ja peab järelevalvet 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  <a:p>
            <a:pPr marL="384175" indent="-384175">
              <a:spcBef>
                <a:spcPct val="50000"/>
              </a:spcBef>
            </a:pPr>
            <a:endParaRPr lang="et-EE" sz="2600" dirty="0"/>
          </a:p>
        </p:txBody>
      </p:sp>
      <p:sp>
        <p:nvSpPr>
          <p:cNvPr id="1179654" name="Text Box 6"/>
          <p:cNvSpPr txBox="1">
            <a:spLocks noChangeArrowheads="1"/>
          </p:cNvSpPr>
          <p:nvPr/>
        </p:nvSpPr>
        <p:spPr bwMode="auto">
          <a:xfrm>
            <a:off x="381000" y="4743450"/>
            <a:ext cx="8229600" cy="21145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Alles tehnilise valmisoleku ja piisava õigusliku reguleerimise korral saame öelda, et digiallkirjaga varustratud digidokumentidel on samasugune õiguslik tähendus kui omak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ä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elise allkirjaga varustatud paberdokumentidel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95535" y="980728"/>
            <a:ext cx="8748465" cy="598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Eesti digiallkirja 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eadus töötati välja 1996-99 jajõustus 2000. aastal. </a:t>
            </a:r>
            <a:r>
              <a:rPr lang="et-EE" sz="2800" dirty="0" smtClean="0">
                <a:latin typeface="Arial" charset="0"/>
                <a:cs typeface="Arial" charset="0"/>
              </a:rPr>
              <a:t>Seadus sätestas tingimused, millal on digisignatuur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interpreteeritav digiallkirjana</a:t>
            </a:r>
            <a:r>
              <a:rPr lang="et-EE" sz="2800" dirty="0" smtClean="0">
                <a:latin typeface="Arial" charset="0"/>
                <a:cs typeface="Arial" charset="0"/>
              </a:rPr>
              <a:t>, st dokumendile kantuse mõttes omakäelise allkirjaga õiguslikult samaväärne. 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800" dirty="0" smtClean="0">
                <a:latin typeface="Arial" charset="0"/>
                <a:cs typeface="Arial" charset="0"/>
              </a:rPr>
              <a:t>    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800" dirty="0" smtClean="0">
                <a:latin typeface="Arial" charset="0"/>
                <a:cs typeface="Arial" charset="0"/>
              </a:rPr>
              <a:t>     </a:t>
            </a:r>
            <a:r>
              <a:rPr lang="et-EE" sz="2600" dirty="0" smtClean="0">
                <a:latin typeface="Arial" charset="0"/>
                <a:cs typeface="Arial" charset="0"/>
              </a:rPr>
              <a:t>Alates 2016.a. oktoobrist on Eesti digiallkirja seadus kehtetu, seda asendab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EU vastav määrus 910/2014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“E</a:t>
            </a:r>
            <a:r>
              <a:rPr lang="fi-FI" sz="2600" b="1" dirty="0" smtClean="0">
                <a:solidFill>
                  <a:srgbClr val="0070C0"/>
                </a:solidFill>
                <a:latin typeface="Arial" charset="0"/>
              </a:rPr>
              <a:t>-identimise ja e-tehingute jaoks vajalike usaldusteenuste kohta siseturul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”</a:t>
            </a:r>
            <a:r>
              <a:rPr lang="et-EE" sz="2600" dirty="0" smtClean="0">
                <a:latin typeface="Arial" charset="0"/>
                <a:cs typeface="Arial" charset="0"/>
              </a:rPr>
              <a:t>.</a:t>
            </a:r>
            <a:r>
              <a:rPr lang="et-EE" sz="12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1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Samas on Eesti digiallkirja olemasolev taristu selle seaduse järgi üles ehitatud 16 aasta jooksul </a:t>
            </a:r>
            <a:r>
              <a:rPr lang="et-EE" sz="2600" dirty="0" smtClean="0">
                <a:latin typeface="Arial" charset="0"/>
                <a:cs typeface="Arial" charset="0"/>
              </a:rPr>
              <a:t>(nüüd vastab see ka euromäärusele)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95536" y="942975"/>
            <a:ext cx="8367464" cy="58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t-EE" sz="28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2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Eests 2000-16 kehtinud digiallkirja seaduse kohaselt oli nii sertifitseerimisteenus kui ka ajatempli teenus delegeeritud erasektorile. </a:t>
            </a:r>
            <a:r>
              <a:rPr lang="et-EE" sz="2800" dirty="0" smtClean="0">
                <a:latin typeface="Arial" charset="0"/>
              </a:rPr>
              <a:t>Riigipoolseks reguleerivaks osaks oli</a:t>
            </a:r>
            <a:r>
              <a:rPr lang="et-EE" sz="2800" dirty="0" smtClean="0">
                <a:latin typeface="Arial" charset="0"/>
                <a:cs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Majandus- ja </a:t>
            </a:r>
            <a:r>
              <a:rPr lang="et-EE" sz="2800" dirty="0" smtClean="0">
                <a:latin typeface="Arial" charset="0"/>
                <a:cs typeface="Arial" charset="0"/>
              </a:rPr>
              <a:t>Kommunikatsiooniministeeriumi poolt hallatud sertifitseerimise register. 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2"/>
            </a:pPr>
            <a:endParaRPr lang="et-EE" sz="2800" dirty="0" smtClean="0">
              <a:latin typeface="Arial" charset="0"/>
              <a:cs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800" dirty="0" smtClean="0">
                <a:latin typeface="Arial" charset="0"/>
                <a:cs typeface="Arial" charset="0"/>
              </a:rPr>
              <a:t>    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Praegu on valdkond reguleeritud teisiti - üle-Euroopaliselt usaldusteenuse osutaja, setifikaatide ja allkirja/templi andmise vahendi kvalifitseerimisega ja nende hindamisega vastavushindamisasutuse poolt</a:t>
            </a:r>
            <a:endParaRPr lang="en-GB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0648"/>
            <a:ext cx="8915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 Paberdokumendi tõestusväärtus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38400" y="6096000"/>
            <a:ext cx="7239000" cy="4800600"/>
          </a:xfrm>
        </p:spPr>
        <p:txBody>
          <a:bodyPr lIns="92075" tIns="46038" rIns="92075" bIns="46038" anchor="ctr"/>
          <a:lstStyle/>
          <a:p>
            <a:pPr marL="376238" indent="-376238" eaLnBrk="1" hangingPunct="1">
              <a:buFont typeface="Wingdings" pitchFamily="2" charset="2"/>
              <a:buNone/>
            </a:pPr>
            <a:endParaRPr lang="et-EE" sz="2800" b="1" u="sng" smtClean="0">
              <a:latin typeface="Arial" charset="0"/>
            </a:endParaRPr>
          </a:p>
          <a:p>
            <a:pPr marL="376238" indent="-376238" eaLnBrk="1" hangingPunct="1">
              <a:buClr>
                <a:schemeClr val="tx1"/>
              </a:buClr>
              <a:buFontTx/>
              <a:buChar char="•"/>
            </a:pPr>
            <a:endParaRPr lang="et-EE" sz="2800" b="1" smtClean="0"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536" y="1371600"/>
            <a:ext cx="8748464" cy="27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Paberdokumendi seob ta loojaga omakäeline allkiri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handwritten signature</a:t>
            </a:r>
            <a:r>
              <a:rPr lang="et-EE" sz="2600" dirty="0">
                <a:latin typeface="Arial" charset="0"/>
              </a:rPr>
              <a:t>)</a:t>
            </a:r>
          </a:p>
          <a:p>
            <a:pPr marL="384175" indent="-384175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endParaRPr lang="et-EE" sz="1200" b="1" dirty="0">
              <a:latin typeface="Arial" charset="0"/>
            </a:endParaRPr>
          </a:p>
          <a:p>
            <a:pPr marL="384175" indent="-384175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Nii dokumendi andmed ise (dokumendi  sisu) kui ka nendele kantud allkiri on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seotud andmekandjaga 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data carrier</a:t>
            </a:r>
            <a:r>
              <a:rPr lang="et-EE" sz="2600" dirty="0">
                <a:latin typeface="Arial" charset="0"/>
              </a:rPr>
              <a:t>) kui paberilehega; sellele kandmise tehnika seob need ka omavahel</a:t>
            </a:r>
            <a:endParaRPr lang="et-EE" sz="2600" dirty="0"/>
          </a:p>
        </p:txBody>
      </p:sp>
      <p:sp>
        <p:nvSpPr>
          <p:cNvPr id="1107973" name="Text Box 5"/>
          <p:cNvSpPr txBox="1">
            <a:spLocks noChangeArrowheads="1"/>
          </p:cNvSpPr>
          <p:nvPr/>
        </p:nvSpPr>
        <p:spPr bwMode="auto">
          <a:xfrm>
            <a:off x="467544" y="4581128"/>
            <a:ext cx="750756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Paberkandjal dokumendi tõestusväärtus on tagatud, kui selles sisalduv teave vastab kindlatele vorminõuetele ning on varustatud allkirjaga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11560" y="914400"/>
            <a:ext cx="8532440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6"/>
              <a:defRPr/>
            </a:pPr>
            <a:endParaRPr lang="et-EE" sz="12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3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2001. aastal registreeriti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nii sertifitseerimisteenuse osutajaks kui ka ajatempli teenuse osutajaks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Sertifitseerimiskeskuse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AS, mis on jäänud senini siinse turu liidriks turule. </a:t>
            </a:r>
            <a:r>
              <a:rPr lang="et-EE" sz="2800" dirty="0" smtClean="0">
                <a:latin typeface="Arial" charset="0"/>
              </a:rPr>
              <a:t>Hetkel kehtiva EU määruse kohaselt on tegemist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usaldusteenusega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3"/>
              <a:defRPr/>
            </a:pPr>
            <a:endParaRPr lang="et-EE" sz="2800" dirty="0" smtClean="0">
              <a:solidFill>
                <a:srgbClr val="0070C0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3"/>
              <a:defRPr/>
            </a:pPr>
            <a:r>
              <a:rPr lang="et-EE" sz="2800" dirty="0" smtClean="0">
                <a:latin typeface="Arial" charset="0"/>
              </a:rPr>
              <a:t>Vähegi </a:t>
            </a:r>
            <a:r>
              <a:rPr lang="et-EE" sz="2800" dirty="0">
                <a:latin typeface="Arial" charset="0"/>
              </a:rPr>
              <a:t>arvestavas koguses kehtivuskinnituste (OCSP-kinnituste) võtmine </a:t>
            </a:r>
            <a:r>
              <a:rPr lang="et-EE" sz="2800" dirty="0" smtClean="0">
                <a:latin typeface="Arial" charset="0"/>
              </a:rPr>
              <a:t>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tasuline</a:t>
            </a:r>
            <a:r>
              <a:rPr lang="et-EE" sz="2800" dirty="0" smtClean="0">
                <a:latin typeface="Arial" charset="0"/>
              </a:rPr>
              <a:t>  (10 allkirja eraisikule tasuta)</a:t>
            </a:r>
            <a:endParaRPr lang="et-EE" sz="2800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dirty="0">
                <a:latin typeface="Arial" charset="0"/>
                <a:cs typeface="Arial" charset="0"/>
              </a:rPr>
              <a:t> </a:t>
            </a:r>
            <a:endParaRPr lang="en-US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IV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67544" y="1196752"/>
            <a:ext cx="8219256" cy="529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5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2002. aasta algul hakati välja andma ID kaarte</a:t>
            </a:r>
            <a:r>
              <a:rPr lang="et-EE" sz="2800" dirty="0">
                <a:latin typeface="Arial" charset="0"/>
              </a:rPr>
              <a:t>: turvalisi </a:t>
            </a:r>
            <a:r>
              <a:rPr lang="et-EE" sz="2800" dirty="0" smtClean="0">
                <a:latin typeface="Arial" charset="0"/>
              </a:rPr>
              <a:t>digiallkirja </a:t>
            </a:r>
            <a:r>
              <a:rPr lang="et-EE" sz="2800" dirty="0">
                <a:latin typeface="Arial" charset="0"/>
              </a:rPr>
              <a:t>andmise </a:t>
            </a:r>
            <a:r>
              <a:rPr lang="et-EE" sz="2800" dirty="0" smtClean="0">
                <a:latin typeface="Arial" charset="0"/>
              </a:rPr>
              <a:t>vahendeid, millest ühtlasi said ka turvalise autentimise ja turvalise transpordikrüpto seadmed. </a:t>
            </a:r>
            <a:r>
              <a:rPr lang="et-EE" sz="2800" dirty="0">
                <a:latin typeface="Arial" charset="0"/>
              </a:rPr>
              <a:t>Praegu on välja antud kaardid üle 95% Eesti residentidele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5"/>
              <a:defRPr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5"/>
              <a:defRPr/>
            </a:pPr>
            <a:r>
              <a:rPr lang="et-EE" sz="2800" dirty="0">
                <a:latin typeface="Arial" charset="0"/>
              </a:rPr>
              <a:t>2002. aasta sügisel tuli Sertifitseerimiskeskuse AS välja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digitaalallkirja praktilise teenusega DigiDoc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latin typeface="Arial" charset="0"/>
              </a:rPr>
              <a:t>     </a:t>
            </a:r>
            <a:r>
              <a:rPr lang="et-EE" sz="2800" dirty="0">
                <a:latin typeface="Arial" charset="0"/>
              </a:rPr>
              <a:t>(</a:t>
            </a:r>
            <a:r>
              <a:rPr lang="sv-SE" sz="2800" dirty="0">
                <a:latin typeface="Arial" charset="0"/>
              </a:rPr>
              <a:t>viited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http://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www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.ee/</a:t>
            </a:r>
            <a:r>
              <a:rPr lang="et-EE" sz="2800" dirty="0">
                <a:latin typeface="Arial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8"/>
              <a:defRPr/>
            </a:pPr>
            <a:endParaRPr lang="et-EE" sz="12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152400"/>
            <a:ext cx="866388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11561" y="1341438"/>
            <a:ext cx="7922840" cy="572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7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Viimase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16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aasta jooksul on digiallkiri võetud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Eestis  enamikes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kohtades praktikas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kasutusele. </a:t>
            </a:r>
            <a:r>
              <a:rPr lang="et-EE" sz="2800" dirty="0" smtClean="0">
                <a:latin typeface="Arial" charset="0"/>
              </a:rPr>
              <a:t>Me olime maailmas ühes esimesed, kuigi EU seadusandlus meie õigusaktidest otse selles osas eeskuju ei võtnud</a:t>
            </a:r>
            <a:endParaRPr lang="et-EE" sz="2800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7"/>
              <a:defRPr/>
            </a:pPr>
            <a:endParaRPr lang="et-EE" sz="2800" b="1" dirty="0"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7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2007. aasta kevadel käivitus Mobiil-ID projekt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et-EE" sz="2800" dirty="0">
                <a:latin typeface="Arial" charset="0"/>
              </a:rPr>
              <a:t>mis 2009 laienes peale </a:t>
            </a:r>
            <a:r>
              <a:rPr lang="et-EE" sz="2800" dirty="0" smtClean="0">
                <a:latin typeface="Arial" charset="0"/>
              </a:rPr>
              <a:t>EMT (hetkel Telia) </a:t>
            </a:r>
            <a:r>
              <a:rPr lang="et-EE" sz="2800" dirty="0">
                <a:latin typeface="Arial" charset="0"/>
              </a:rPr>
              <a:t>ka teistele teenusepakkujatele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0"/>
              <a:defRPr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8"/>
              <a:defRPr/>
            </a:pPr>
            <a:endParaRPr lang="et-EE" sz="12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152400"/>
            <a:ext cx="8735888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281739" cy="516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9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2009. aasta alguses jõustus digitempel 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- </a:t>
            </a:r>
            <a:r>
              <a:rPr lang="et-EE" sz="2800" dirty="0">
                <a:latin typeface="Arial" charset="0"/>
              </a:rPr>
              <a:t>digiallkirja analoog juriidiliste isikute jaoks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9"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9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Sügisel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2010 käivitus digitaalse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isikutunnistuse (digi-ID)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projekt </a:t>
            </a:r>
            <a:r>
              <a:rPr lang="et-EE" sz="2800" dirty="0">
                <a:latin typeface="Arial" charset="0"/>
              </a:rPr>
              <a:t>– ID kaardi analoog (varuseade), millel visuaalne pool puudub ja mis on mõeldud ainult autentimiseks ja digiallkirja andmiseks (digikasutuseks)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9"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152400"/>
            <a:ext cx="866388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95537" y="1000125"/>
            <a:ext cx="8210302" cy="53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0"/>
              <a:defRPr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1"/>
              <a:defRPr/>
            </a:pPr>
            <a:r>
              <a:rPr lang="et-EE" sz="2800" dirty="0">
                <a:latin typeface="Arial" charset="0"/>
              </a:rPr>
              <a:t>2011.a. mindi üle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DigiDOC3</a:t>
            </a:r>
            <a:r>
              <a:rPr lang="et-EE" sz="2800" dirty="0">
                <a:latin typeface="Arial" charset="0"/>
              </a:rPr>
              <a:t> peale, mis kasutab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2048-bitist RSA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võtmepaari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1"/>
              <a:defRPr/>
            </a:pPr>
            <a:endParaRPr lang="et-EE" sz="2800" b="1" dirty="0">
              <a:solidFill>
                <a:srgbClr val="FFFF00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1"/>
              <a:defRPr/>
            </a:pPr>
            <a:r>
              <a:rPr lang="et-EE" sz="2800" dirty="0">
                <a:latin typeface="Arial" charset="0"/>
              </a:rPr>
              <a:t>2014.-15 </a:t>
            </a:r>
            <a:r>
              <a:rPr lang="et-EE" sz="2800" dirty="0" smtClean="0">
                <a:latin typeface="Arial" charset="0"/>
              </a:rPr>
              <a:t>toimus </a:t>
            </a:r>
            <a:r>
              <a:rPr lang="et-EE" sz="2800" dirty="0">
                <a:latin typeface="Arial" charset="0"/>
              </a:rPr>
              <a:t>üleminek ZIP-põhisele (binaarsele)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BDOC-vormingule</a:t>
            </a:r>
            <a:r>
              <a:rPr lang="et-EE" sz="2800" dirty="0">
                <a:latin typeface="Arial" charset="0"/>
              </a:rPr>
              <a:t>, mis on erinevalt DDOCis rahvusvaheline ja mugavamalt </a:t>
            </a:r>
            <a:r>
              <a:rPr lang="et-EE" sz="2800" dirty="0" smtClean="0">
                <a:latin typeface="Arial" charset="0"/>
              </a:rPr>
              <a:t>käideldav, samuti väiksema mahuga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1"/>
              <a:defRPr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8"/>
              <a:defRPr/>
            </a:pPr>
            <a:endParaRPr lang="et-EE" sz="12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152400"/>
            <a:ext cx="8807896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Digiallkiri </a:t>
            </a:r>
            <a:r>
              <a:rPr lang="et-EE" sz="4000" b="1" dirty="0">
                <a:solidFill>
                  <a:srgbClr val="C00000"/>
                </a:solidFill>
              </a:rPr>
              <a:t>ja </a:t>
            </a:r>
            <a:r>
              <a:rPr lang="et-EE" sz="4000" b="1" dirty="0" smtClean="0">
                <a:solidFill>
                  <a:srgbClr val="C00000"/>
                </a:solidFill>
              </a:rPr>
              <a:t>Eesti, VIII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51520" y="404664"/>
            <a:ext cx="8568952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AutoNum type="arabicPeriod" startAt="10"/>
              <a:defRPr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3"/>
              <a:defRPr/>
            </a:pPr>
            <a:r>
              <a:rPr lang="et-EE" sz="2800" dirty="0" smtClean="0">
                <a:latin typeface="Arial" charset="0"/>
              </a:rPr>
              <a:t>2016. aasta oktoobris muutus kehtetuks 2000. aastast alates kehtinud digiallkirja seadus, mida hakkas asendama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E-identimise ja e-tehingute usaldusteenuste seadus</a:t>
            </a:r>
            <a:r>
              <a:rPr lang="et-EE" sz="2800" dirty="0" smtClean="0">
                <a:latin typeface="Arial" charset="0"/>
              </a:rPr>
              <a:t>, mis toetub omakorda  valdkonda reguleerivale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EU määrusele 910/2014 “E</a:t>
            </a:r>
            <a:r>
              <a:rPr lang="fi-FI" sz="2800" b="1" dirty="0" smtClean="0">
                <a:solidFill>
                  <a:srgbClr val="0070C0"/>
                </a:solidFill>
                <a:latin typeface="Arial" charset="0"/>
              </a:rPr>
              <a:t>-identimise ja e-tehingute jaoks vajalike usaldusteenuste kohta siseturul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”</a:t>
            </a:r>
          </a:p>
          <a:p>
            <a:pPr marL="514350" indent="-514350">
              <a:spcBef>
                <a:spcPct val="20000"/>
              </a:spcBef>
              <a:buClr>
                <a:schemeClr val="tx1"/>
              </a:buClr>
              <a:buSzPct val="80000"/>
              <a:buFont typeface="+mj-lt"/>
              <a:buAutoNum type="arabicPeriod" startAt="13"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2017. aasta oktoobris mindi Eestis ID kaartidel erakorraliselt üle ellipliste kõverate algoritmidele (P-384) </a:t>
            </a:r>
            <a:r>
              <a:rPr lang="et-EE" sz="2800" dirty="0" smtClean="0">
                <a:latin typeface="Arial" charset="0"/>
              </a:rPr>
              <a:t>seoses Infineoni kiibiveaga. Ajutiselt suleti LDAP-teenus (CDOC-krüpteerimise </a:t>
            </a:r>
            <a:r>
              <a:rPr lang="et-EE" sz="2800" dirty="0" err="1" smtClean="0">
                <a:latin typeface="Arial" charset="0"/>
              </a:rPr>
              <a:t>taristu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osa), mis pole senini taastunud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9154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Paberdokument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pic>
        <p:nvPicPr>
          <p:cNvPr id="7171" name="Picture 3" descr="C:\dokum\jama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9144000" cy="416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457200"/>
            <a:ext cx="8807896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Digidokumendi  tõestusväärtus: tõsine probleem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4457700"/>
            <a:ext cx="7239000" cy="4800600"/>
          </a:xfrm>
        </p:spPr>
        <p:txBody>
          <a:bodyPr lIns="92075" tIns="46038" rIns="92075" bIns="46038" anchor="ctr"/>
          <a:lstStyle/>
          <a:p>
            <a:pPr marL="376238" indent="-376238" eaLnBrk="1" hangingPunct="1">
              <a:buFont typeface="Wingdings" pitchFamily="2" charset="2"/>
              <a:buNone/>
            </a:pPr>
            <a:endParaRPr lang="et-EE" sz="2800" b="1" u="sng" smtClean="0">
              <a:latin typeface="Arial" charset="0"/>
            </a:endParaRPr>
          </a:p>
          <a:p>
            <a:pPr marL="376238" indent="-376238" eaLnBrk="1" hangingPunct="1">
              <a:buClr>
                <a:schemeClr val="tx1"/>
              </a:buClr>
              <a:buFontTx/>
              <a:buChar char="•"/>
            </a:pPr>
            <a:endParaRPr lang="et-EE" sz="2800" b="1" smtClean="0">
              <a:latin typeface="Arial" charset="0"/>
            </a:endParaRPr>
          </a:p>
        </p:txBody>
      </p:sp>
      <p:sp>
        <p:nvSpPr>
          <p:cNvPr id="1112068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382000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Lähtekoht: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Digitaalne andmekogum on arvutis üksnes bitijada ehk faili kujul, mis ei ole ühegi konkreetse andmekandjaga seotud. </a:t>
            </a:r>
            <a:r>
              <a:rPr lang="et-EE" sz="2800" dirty="0">
                <a:latin typeface="Arial" charset="0"/>
              </a:rPr>
              <a:t>Nii dokumendi sisu kui ka ka allkirja saab mõlemat lihtsalt muuta</a:t>
            </a:r>
            <a:endParaRPr lang="et-EE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3568" y="3776663"/>
            <a:ext cx="82318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Järeldus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: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digiteabe juures ei saa kasutada paberdokumentidest tuttavat (käsitsi kirjutatud) allkirja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puudub teabekandja ja seetõttu ei saa tagada allkirja autentsust (võltsimatust) ja seeläbi dokumendi tõestusväärtust</a:t>
            </a:r>
            <a:endParaRPr lang="et-EE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91540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Digitaalne andmekogum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9219" name="Picture 3" descr="C:\dokum\jama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55638"/>
            <a:ext cx="7848600" cy="620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42875"/>
            <a:ext cx="8234685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Terviklus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539552" y="785813"/>
            <a:ext cx="8375848" cy="224631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terviklus </a:t>
            </a:r>
            <a:r>
              <a:rPr lang="et-EE" sz="2800" b="1" dirty="0" smtClean="0">
                <a:latin typeface="Arial" charset="0"/>
              </a:rPr>
              <a:t>(</a:t>
            </a:r>
            <a:r>
              <a:rPr lang="et-EE" sz="2800" b="1" i="1" dirty="0" smtClean="0">
                <a:latin typeface="Arial" charset="0"/>
              </a:rPr>
              <a:t>data</a:t>
            </a:r>
            <a:r>
              <a:rPr lang="et-EE" sz="2800" b="1" dirty="0" smtClean="0">
                <a:latin typeface="Arial" charset="0"/>
              </a:rPr>
              <a:t> </a:t>
            </a:r>
            <a:r>
              <a:rPr lang="et-EE" sz="2800" b="1" i="1" dirty="0" smtClean="0">
                <a:latin typeface="Arial" charset="0"/>
              </a:rPr>
              <a:t>integrity</a:t>
            </a:r>
            <a:r>
              <a:rPr lang="et-EE" sz="2800" b="1" dirty="0">
                <a:latin typeface="Arial" charset="0"/>
              </a:rPr>
              <a:t>) on andmete pärinemine autentsest allikast koos nende allika kindlaksmääramisega ning veendumine, et andmed pole peale loomist volitamatult muutunud</a:t>
            </a:r>
            <a:endParaRPr lang="en-GB" sz="28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560" y="3143250"/>
            <a:ext cx="853244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Erinevalt paberdokumentide maailmast ei ole digimaailmas terviklus tagatud vaikimisi: selle saavutamiseks on vaja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aktiivseid tegevusi</a:t>
            </a:r>
          </a:p>
          <a:p>
            <a:pPr eaLnBrk="0" hangingPunct="0">
              <a:spcBef>
                <a:spcPct val="20000"/>
              </a:spcBef>
            </a:pPr>
            <a:endParaRPr lang="et-EE" sz="10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Praktiliselt ainsaks võimaluseks on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digisignatuuri</a:t>
            </a:r>
            <a:r>
              <a:rPr lang="et-EE" sz="2600" dirty="0">
                <a:latin typeface="Arial" charset="0"/>
              </a:rPr>
              <a:t> ehk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digitaalsignatuuri</a:t>
            </a:r>
            <a:r>
              <a:rPr lang="et-EE" sz="2600" dirty="0">
                <a:latin typeface="Arial" charset="0"/>
              </a:rPr>
              <a:t> kasutamine, mis põhineb avaliku võtmega krüptograafial</a:t>
            </a:r>
          </a:p>
          <a:p>
            <a:pPr eaLnBrk="0" hangingPunct="0">
              <a:spcBef>
                <a:spcPct val="20000"/>
              </a:spcBef>
            </a:pPr>
            <a:endParaRPr lang="et-EE" sz="10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Bürkoraadid räägivad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tõestusväärtusest</a:t>
            </a:r>
            <a:r>
              <a:rPr lang="et-EE" sz="2600" dirty="0">
                <a:latin typeface="Arial" charset="0"/>
              </a:rPr>
              <a:t>, mis on suuresti identne terviklusega</a:t>
            </a:r>
          </a:p>
          <a:p>
            <a:pPr eaLnBrk="0" hangingPunct="0">
              <a:spcBef>
                <a:spcPct val="20000"/>
              </a:spcBef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28600"/>
            <a:ext cx="8519864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Võimalik lahendus </a:t>
            </a:r>
            <a:r>
              <a:rPr lang="et-EE" sz="4000" b="1" dirty="0" smtClean="0">
                <a:solidFill>
                  <a:srgbClr val="C00000"/>
                </a:solidFill>
                <a:cs typeface="Arial" charset="0"/>
              </a:rPr>
              <a:t>–</a:t>
            </a:r>
            <a:r>
              <a:rPr lang="et-EE" sz="4000" b="1" dirty="0" smtClean="0">
                <a:solidFill>
                  <a:srgbClr val="C00000"/>
                </a:solidFill>
              </a:rPr>
              <a:t> digi</a:t>
            </a:r>
            <a:r>
              <a:rPr lang="en-US" sz="4000" b="1" dirty="0" err="1" smtClean="0">
                <a:solidFill>
                  <a:srgbClr val="C00000"/>
                </a:solidFill>
              </a:rPr>
              <a:t>allkiri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1143000"/>
            <a:ext cx="8244408" cy="5181600"/>
          </a:xfrm>
        </p:spPr>
        <p:txBody>
          <a:bodyPr lIns="92075" tIns="46038" rIns="92075" bIns="46038" anchor="ctr"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2800" b="1" u="sng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Digitaalsete teabekogumite juures on alternatiivne võimalus kasutada sellist allkirjalaadset (allkirja omadustega) mehhanismi, mis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 seotud matemaatiliste seoste abil teabe (bittide) endaga, mitte selle kandjaga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2800" b="1" dirty="0" smtClean="0">
              <a:solidFill>
                <a:schemeClr val="folHlink"/>
              </a:solidFill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Seda võtet nimetatakse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digitaalallkirjaks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(digiallkirjaks)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digital signature</a:t>
            </a:r>
            <a:r>
              <a:rPr lang="et-EE" sz="2800" dirty="0" smtClean="0"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e-allkirjaks</a:t>
            </a:r>
            <a:r>
              <a:rPr lang="et-EE" sz="2800" b="1" dirty="0" smtClean="0">
                <a:latin typeface="Arial" charset="0"/>
              </a:rPr>
              <a:t> (</a:t>
            </a:r>
            <a:r>
              <a:rPr lang="et-EE" sz="2800" i="1" dirty="0" smtClean="0">
                <a:latin typeface="Arial" charset="0"/>
              </a:rPr>
              <a:t>electronic signature</a:t>
            </a:r>
            <a:r>
              <a:rPr lang="et-EE" sz="2800" dirty="0" smtClean="0">
                <a:latin typeface="Arial" charset="0"/>
              </a:rPr>
              <a:t>), mis on maailmas laialt kasutusel tavaallkirja asendajana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2278</Words>
  <Application>Microsoft Office PowerPoint</Application>
  <PresentationFormat>On-screen Show (4:3)</PresentationFormat>
  <Paragraphs>266</Paragraphs>
  <Slides>45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EID vahendite ja põhimõtete ülevaade </vt:lpstr>
      <vt:lpstr>Dokument andmeallikana</vt:lpstr>
      <vt:lpstr>Dokumendi tõestusväärtus</vt:lpstr>
      <vt:lpstr> Paberdokumendi tõestusväärtus</vt:lpstr>
      <vt:lpstr>Paberdokument</vt:lpstr>
      <vt:lpstr>Digidokumendi  tõestusväärtus: tõsine probleem</vt:lpstr>
      <vt:lpstr>Digitaalne andmekogum</vt:lpstr>
      <vt:lpstr>Terviklus </vt:lpstr>
      <vt:lpstr>Võimalik lahendus – digiallkiri </vt:lpstr>
      <vt:lpstr>Digiallkiri vs digisignatuur</vt:lpstr>
      <vt:lpstr>Digiallkirja olemus</vt:lpstr>
      <vt:lpstr>Avaliku võtmega krüptoalgoritm</vt:lpstr>
      <vt:lpstr>Avaliku võtmega krüptoalgoritmi kasutamine signeerimisel (digiallkirja andmisel)</vt:lpstr>
      <vt:lpstr>Digiallkirja (e-allkirja) andmise põhimõtted</vt:lpstr>
      <vt:lpstr>Võtmepaari loomine</vt:lpstr>
      <vt:lpstr>Krüptoräsi ehk sõnumilühend</vt:lpstr>
      <vt:lpstr>Krüptoräsi roll digiallkirjas</vt:lpstr>
      <vt:lpstr>Digiallkirja andmine </vt:lpstr>
      <vt:lpstr>Digiallkirja verifitseerimine </vt:lpstr>
      <vt:lpstr>Privaatvõti ja selle kasutamine</vt:lpstr>
      <vt:lpstr>Privaatvõti kiipkaardina</vt:lpstr>
      <vt:lpstr>Sertifitseerimisteenuse vajadus</vt:lpstr>
      <vt:lpstr>Sertifitseerimine, selle põhimõtted</vt:lpstr>
      <vt:lpstr>Sertifitseerimise põhimõtted</vt:lpstr>
      <vt:lpstr>Sertifikaat</vt:lpstr>
      <vt:lpstr>Vahendi ainuvaldusest väljumise probleem</vt:lpstr>
      <vt:lpstr>Lahendus: kehtivuskinnitus ja ajatempel</vt:lpstr>
      <vt:lpstr>Ajatempel ajahetke tõestajana</vt:lpstr>
      <vt:lpstr>Ajatempli omadused</vt:lpstr>
      <vt:lpstr>Sertifikaatide tühistuslist: digiallkirja vaates üsna ebasobiv lahendus</vt:lpstr>
      <vt:lpstr>Tühistuslisti suured puudused</vt:lpstr>
      <vt:lpstr>Kehtivuskinnitus  ja kehtivuskinnitusteenus</vt:lpstr>
      <vt:lpstr>Kehtivuskinnitus</vt:lpstr>
      <vt:lpstr>Digiallkirjaga (e-allkirjaga) digidokument koos vajalike (lisa)rekvisiitidega </vt:lpstr>
      <vt:lpstr>Sertifitseerimise taristu</vt:lpstr>
      <vt:lpstr>Õiguslik reguleerimine, üldist </vt:lpstr>
      <vt:lpstr>Õiguslik reguleerimine </vt:lpstr>
      <vt:lpstr>Digiallkiri ja Eesti, I</vt:lpstr>
      <vt:lpstr>Digiallkiri ja Eesti, II</vt:lpstr>
      <vt:lpstr>Digiallkiri ja Eesti, III</vt:lpstr>
      <vt:lpstr>Digiallkiri ja Eesti, IV</vt:lpstr>
      <vt:lpstr>Digiallkiri ja Eesti, V</vt:lpstr>
      <vt:lpstr>Digiallkiri ja Eesti, VI</vt:lpstr>
      <vt:lpstr>Digiallkiri ja Eesti, VII</vt:lpstr>
      <vt:lpstr>Digiallkiri ja Eesti, VIII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38</cp:revision>
  <dcterms:created xsi:type="dcterms:W3CDTF">2016-08-30T18:22:58Z</dcterms:created>
  <dcterms:modified xsi:type="dcterms:W3CDTF">2018-03-15T02:00:48Z</dcterms:modified>
</cp:coreProperties>
</file>