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B386D-6AFA-4EEC-9DBA-580FFEFB8CBB}" type="datetimeFigureOut">
              <a:rPr lang="et-EE" smtClean="0"/>
              <a:pPr/>
              <a:t>15.03.2018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9CCD8-E302-484D-B3E8-D35B2CBE1DEE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D7C931-B378-4056-9174-A41B2C1F4562}" type="slidenum">
              <a:rPr lang="en-GB" sz="1200"/>
              <a:pPr algn="r"/>
              <a:t>3</a:t>
            </a:fld>
            <a:endParaRPr lang="en-GB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4BD449E-402A-468F-8406-F55DB4FAEE7E}" type="slidenum">
              <a:rPr lang="en-GB" sz="1200"/>
              <a:pPr algn="r"/>
              <a:t>16</a:t>
            </a:fld>
            <a:endParaRPr lang="en-GB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93EA8B8-A1C0-4E91-9754-BEB57066F70A}" type="slidenum">
              <a:rPr lang="en-GB" sz="1200"/>
              <a:pPr algn="r"/>
              <a:t>17</a:t>
            </a:fld>
            <a:endParaRPr lang="en-GB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737ADD0-42F1-4120-B80C-9C0FF1AF18E8}" type="slidenum">
              <a:rPr lang="en-GB" sz="1200"/>
              <a:pPr algn="r"/>
              <a:t>18</a:t>
            </a:fld>
            <a:endParaRPr lang="en-GB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5E5C4A0-B82A-42BC-8B31-C73DC45DF67F}" type="slidenum">
              <a:rPr lang="en-GB" sz="1200"/>
              <a:pPr algn="r"/>
              <a:t>19</a:t>
            </a:fld>
            <a:endParaRPr lang="en-GB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2BECA85-5540-4F3F-BF64-C32482AA9BD0}" type="slidenum">
              <a:rPr lang="en-GB" sz="1200"/>
              <a:pPr algn="r"/>
              <a:t>20</a:t>
            </a:fld>
            <a:endParaRPr lang="en-GB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19CFE65-BE0F-422B-8215-874045440E3D}" type="slidenum">
              <a:rPr lang="en-GB" sz="1200"/>
              <a:pPr algn="r"/>
              <a:t>21</a:t>
            </a:fld>
            <a:endParaRPr lang="en-GB" sz="12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69E1682-8C4A-4B7F-8C68-5CAA9CB66AD8}" type="slidenum">
              <a:rPr lang="en-GB" sz="1200"/>
              <a:pPr algn="r"/>
              <a:t>22</a:t>
            </a:fld>
            <a:endParaRPr lang="en-GB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F81D3C6-DA58-45EE-AC68-25A1FFF82DC4}" type="slidenum">
              <a:rPr lang="en-GB" sz="1200"/>
              <a:pPr algn="r"/>
              <a:t>23</a:t>
            </a:fld>
            <a:endParaRPr lang="en-GB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9AF281E-9131-42D9-8477-B0464F428D6F}" type="slidenum">
              <a:rPr lang="en-GB" sz="1200"/>
              <a:pPr algn="r"/>
              <a:t>24</a:t>
            </a:fld>
            <a:endParaRPr lang="en-GB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BA8470E-2630-4259-B432-D6FEDBCCC9FF}" type="slidenum">
              <a:rPr lang="en-GB" sz="1200"/>
              <a:pPr algn="r"/>
              <a:t>25</a:t>
            </a:fld>
            <a:endParaRPr lang="en-GB" sz="12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7F39DFC-14B8-4E8A-986E-B12742DD30EC}" type="slidenum">
              <a:rPr lang="en-GB" sz="1200"/>
              <a:pPr algn="r"/>
              <a:t>4</a:t>
            </a:fld>
            <a:endParaRPr lang="en-GB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DAD54BF-999B-4B0B-A5D6-83646EB7A99C}" type="slidenum">
              <a:rPr lang="en-GB" sz="1200"/>
              <a:pPr algn="r"/>
              <a:t>26</a:t>
            </a:fld>
            <a:endParaRPr lang="en-GB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5265ADB-C11D-4557-BAFE-15597E5D6D73}" type="slidenum">
              <a:rPr lang="en-GB" sz="1200"/>
              <a:pPr algn="r"/>
              <a:t>27</a:t>
            </a:fld>
            <a:endParaRPr lang="en-GB" sz="120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0D577E7-36C0-42F0-9E20-E89B7B993C3F}" type="slidenum">
              <a:rPr lang="en-GB" sz="1200"/>
              <a:pPr algn="r"/>
              <a:t>28</a:t>
            </a:fld>
            <a:endParaRPr lang="en-GB" sz="12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01C2968-34A9-4BB4-8318-92FA6C6B180B}" type="slidenum">
              <a:rPr lang="en-GB" sz="1200"/>
              <a:pPr algn="r"/>
              <a:t>29</a:t>
            </a:fld>
            <a:endParaRPr lang="en-GB" sz="12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9ED50C1-3F7A-4DDC-9647-896919775BE6}" type="slidenum">
              <a:rPr lang="en-GB" sz="1200"/>
              <a:pPr algn="r"/>
              <a:t>30</a:t>
            </a:fld>
            <a:endParaRPr lang="en-GB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1D4591A-CCA0-4103-8AB3-88ADE1F52087}" type="slidenum">
              <a:rPr lang="en-GB" sz="1200"/>
              <a:pPr algn="r"/>
              <a:t>31</a:t>
            </a:fld>
            <a:endParaRPr lang="en-GB" sz="120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90D871A-710C-47D7-8755-31FD3A33E362}" type="slidenum">
              <a:rPr lang="en-GB" sz="1200"/>
              <a:pPr algn="r"/>
              <a:t>32</a:t>
            </a:fld>
            <a:endParaRPr lang="en-GB" sz="120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F70BBC1-9C1B-43E9-AC31-4816D38A62CE}" type="slidenum">
              <a:rPr lang="en-GB" sz="1200"/>
              <a:pPr algn="r"/>
              <a:t>33</a:t>
            </a:fld>
            <a:endParaRPr lang="en-GB" sz="12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5B7AB50-21F5-4548-8C31-3D1ABF515F21}" type="slidenum">
              <a:rPr lang="en-GB" sz="1200"/>
              <a:pPr algn="r"/>
              <a:t>34</a:t>
            </a:fld>
            <a:endParaRPr lang="en-GB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00AD6FA-25BF-4D87-9E76-ACA44D00882C}" type="slidenum">
              <a:rPr lang="en-GB" sz="1200"/>
              <a:pPr algn="r"/>
              <a:t>35</a:t>
            </a:fld>
            <a:endParaRPr lang="en-GB" sz="12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ED01C77-B22C-4963-A8ED-D6259799B3A5}" type="slidenum">
              <a:rPr lang="en-GB" sz="1200"/>
              <a:pPr algn="r"/>
              <a:t>5</a:t>
            </a:fld>
            <a:endParaRPr lang="en-GB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36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37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6251044-56DD-43A1-BDD6-C1ED5CD01CC1}" type="slidenum">
              <a:rPr lang="en-GB" sz="1200"/>
              <a:pPr algn="r"/>
              <a:t>38</a:t>
            </a:fld>
            <a:endParaRPr lang="en-GB" sz="120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3171537-9EE4-4630-9207-55D0D987415D}" type="slidenum">
              <a:rPr lang="en-GB" sz="1200"/>
              <a:pPr algn="r"/>
              <a:t>39</a:t>
            </a:fld>
            <a:endParaRPr lang="en-GB" sz="12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7730032-A452-4406-9AF5-A83D9CD87E3D}" type="slidenum">
              <a:rPr lang="en-GB" sz="1200"/>
              <a:pPr algn="r"/>
              <a:t>40</a:t>
            </a:fld>
            <a:endParaRPr lang="en-GB" sz="120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60588F1-1AEA-446D-AA6F-4EACFC7B70CD}" type="slidenum">
              <a:rPr lang="en-GB" sz="1200"/>
              <a:pPr algn="r"/>
              <a:t>41</a:t>
            </a:fld>
            <a:endParaRPr lang="en-GB" sz="12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31DA046-A132-4BA0-9E49-1E7C63E72D82}" type="slidenum">
              <a:rPr lang="en-GB" sz="1200"/>
              <a:pPr algn="r"/>
              <a:t>42</a:t>
            </a:fld>
            <a:endParaRPr lang="en-GB" sz="120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B0F6DA5-3DFE-4B36-B8DA-08685B8379E3}" type="slidenum">
              <a:rPr lang="en-GB" sz="1200"/>
              <a:pPr algn="r"/>
              <a:t>43</a:t>
            </a:fld>
            <a:endParaRPr lang="en-GB" sz="120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2758E0A-917C-4EF2-99CD-92C4F1424402}" type="slidenum">
              <a:rPr lang="en-GB" sz="1200"/>
              <a:pPr algn="r"/>
              <a:t>44</a:t>
            </a:fld>
            <a:endParaRPr lang="en-GB" sz="120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2758E0A-917C-4EF2-99CD-92C4F1424402}" type="slidenum">
              <a:rPr lang="en-GB" sz="1200"/>
              <a:pPr algn="r"/>
              <a:t>45</a:t>
            </a:fld>
            <a:endParaRPr lang="en-GB" sz="120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FCAEECC-081B-4BB3-9F59-52902992F966}" type="slidenum">
              <a:rPr lang="en-GB" sz="1200"/>
              <a:pPr algn="r"/>
              <a:t>6</a:t>
            </a:fld>
            <a:endParaRPr lang="en-GB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00B622-395D-445C-9D5D-0319519B8D32}" type="slidenum">
              <a:rPr lang="en-GB" sz="1200"/>
              <a:pPr algn="r"/>
              <a:t>7</a:t>
            </a:fld>
            <a:endParaRPr lang="en-GB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4C49E85-9524-4CA9-BFFA-3768B94D6B23}" type="slidenum">
              <a:rPr lang="en-GB" sz="1200"/>
              <a:pPr algn="r"/>
              <a:t>9</a:t>
            </a:fld>
            <a:endParaRPr lang="en-GB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0C83A60-4ECE-41DA-B3FB-5202AE577B8F}" type="slidenum">
              <a:rPr lang="en-GB" sz="1200"/>
              <a:pPr algn="r"/>
              <a:t>11</a:t>
            </a:fld>
            <a:endParaRPr lang="en-GB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F7AF435-616C-427C-A720-0012639782AC}" type="slidenum">
              <a:rPr lang="en-GB" sz="1200"/>
              <a:pPr algn="r"/>
              <a:t>14</a:t>
            </a:fld>
            <a:endParaRPr lang="en-GB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E545649-FD3F-4BEC-986D-1307C24C57E3}" type="slidenum">
              <a:rPr lang="en-GB" sz="1200"/>
              <a:pPr algn="r"/>
              <a:t>15</a:t>
            </a:fld>
            <a:endParaRPr lang="en-GB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15.03.2018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15.03.2018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15.03.2018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15.03.2018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15.03.2018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15.03.2018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15.03.2018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15.03.2018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15.03.2018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15.03.2018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15.03.2018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EFD07-1909-427F-B79F-3ACAA176049B}" type="datetimeFigureOut">
              <a:rPr lang="et-EE" smtClean="0"/>
              <a:pPr/>
              <a:t>15.03.2018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8.wmf"/><Relationship Id="rId4" Type="http://schemas.openxmlformats.org/officeDocument/2006/relationships/image" Target="../media/image1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20.png"/><Relationship Id="rId7" Type="http://schemas.openxmlformats.org/officeDocument/2006/relationships/image" Target="../media/image11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wmf"/><Relationship Id="rId5" Type="http://schemas.openxmlformats.org/officeDocument/2006/relationships/image" Target="../media/image5.wmf"/><Relationship Id="rId4" Type="http://schemas.openxmlformats.org/officeDocument/2006/relationships/image" Target="../media/image7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t-EE" b="1" dirty="0" smtClean="0">
                <a:solidFill>
                  <a:srgbClr val="C00000"/>
                </a:solidFill>
              </a:rPr>
              <a:t>EID vahendite ja põhimõtete ülevaade</a:t>
            </a:r>
            <a:r>
              <a:rPr lang="et-EE" b="1" dirty="0">
                <a:solidFill>
                  <a:srgbClr val="C00000"/>
                </a:solidFill>
              </a:rPr>
              <a:t/>
            </a:r>
            <a:br>
              <a:rPr lang="et-EE" b="1" dirty="0">
                <a:solidFill>
                  <a:srgbClr val="C00000"/>
                </a:solidFill>
              </a:rPr>
            </a:br>
            <a:endParaRPr lang="et-EE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560840" cy="4248472"/>
          </a:xfrm>
        </p:spPr>
        <p:txBody>
          <a:bodyPr>
            <a:normAutofit lnSpcReduction="10000"/>
          </a:bodyPr>
          <a:lstStyle/>
          <a:p>
            <a:pPr algn="l"/>
            <a:endParaRPr lang="et-EE" dirty="0" smtClean="0">
              <a:solidFill>
                <a:schemeClr val="tx1"/>
              </a:solidFill>
            </a:endParaRPr>
          </a:p>
          <a:p>
            <a:pPr algn="l"/>
            <a:endParaRPr lang="et-EE" dirty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ICM0018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b="1" i="1" dirty="0" smtClean="0">
                <a:solidFill>
                  <a:srgbClr val="0070C0"/>
                </a:solidFill>
              </a:rPr>
              <a:t>Küberturbe arhitektuur, loeng </a:t>
            </a:r>
            <a:r>
              <a:rPr lang="et-EE" sz="2600" b="1" i="1" dirty="0" smtClean="0">
                <a:solidFill>
                  <a:srgbClr val="0070C0"/>
                </a:solidFill>
              </a:rPr>
              <a:t>7</a:t>
            </a:r>
            <a:endParaRPr lang="et-EE" sz="2600" b="1" i="1" dirty="0">
              <a:solidFill>
                <a:srgbClr val="0070C0"/>
              </a:solidFill>
            </a:endParaRP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Valdo Praust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15</a:t>
            </a:r>
            <a:r>
              <a:rPr lang="et-EE" sz="2600" i="1" dirty="0" smtClean="0">
                <a:solidFill>
                  <a:schemeClr val="tx1"/>
                </a:solidFill>
              </a:rPr>
              <a:t>. </a:t>
            </a:r>
            <a:r>
              <a:rPr lang="et-EE" sz="2600" i="1" dirty="0" smtClean="0">
                <a:solidFill>
                  <a:schemeClr val="tx1"/>
                </a:solidFill>
              </a:rPr>
              <a:t>märts 2018</a:t>
            </a:r>
            <a:endParaRPr lang="et-EE" sz="2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0"/>
            <a:ext cx="8892480" cy="762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  <a:cs typeface="Arial" charset="0"/>
              </a:rPr>
              <a:t>Digiallkiri vs digisignatuur</a:t>
            </a:r>
            <a:endParaRPr lang="en-GB" sz="3600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42875" y="3429000"/>
            <a:ext cx="9001125" cy="358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/>
            <a:r>
              <a:rPr lang="et-EE" sz="1000" b="1" dirty="0">
                <a:latin typeface="Arial" charset="0"/>
                <a:cs typeface="Arial" charset="0"/>
              </a:rPr>
              <a:t> </a:t>
            </a:r>
            <a:endParaRPr lang="et-EE" sz="1000" b="1" dirty="0">
              <a:latin typeface="Book Antiqua" pitchFamily="18" charset="0"/>
              <a:cs typeface="Times New Roman" pitchFamily="18" charset="0"/>
            </a:endParaRPr>
          </a:p>
          <a:p>
            <a:pPr marL="266700" indent="-266700">
              <a:spcBef>
                <a:spcPts val="600"/>
              </a:spcBef>
              <a:buFont typeface="Arial" charset="0"/>
              <a:buChar char="•"/>
            </a:pPr>
            <a:r>
              <a:rPr lang="et-EE" sz="2400" dirty="0">
                <a:latin typeface="Arial" charset="0"/>
                <a:cs typeface="Arial" charset="0"/>
              </a:rPr>
              <a:t>Digiallkirja osatakse kaasajal anda ainult digisignatuuril põhinevana</a:t>
            </a:r>
          </a:p>
          <a:p>
            <a:pPr marL="266700" indent="-266700">
              <a:spcBef>
                <a:spcPts val="600"/>
              </a:spcBef>
              <a:buFont typeface="Arial" charset="0"/>
              <a:buChar char="•"/>
            </a:pPr>
            <a:r>
              <a:rPr lang="et-EE" sz="2400" b="1" dirty="0">
                <a:solidFill>
                  <a:srgbClr val="0070C0"/>
                </a:solidFill>
                <a:latin typeface="Arial" charset="0"/>
                <a:cs typeface="Arial" charset="0"/>
              </a:rPr>
              <a:t>Iga digiallkiri on digisignatuur</a:t>
            </a:r>
            <a:r>
              <a:rPr lang="et-EE" sz="2400" dirty="0">
                <a:latin typeface="Arial" charset="0"/>
                <a:cs typeface="Arial" charset="0"/>
              </a:rPr>
              <a:t>, kuid kaugeltki mitte iga digisignatuur pole digiallkiri - vaja on lisada </a:t>
            </a:r>
            <a:r>
              <a:rPr lang="et-EE" sz="2400" dirty="0">
                <a:latin typeface="Arial" charset="0"/>
              </a:rPr>
              <a:t>täiendavaid tehnilisi võtteid ja subjekte (nt avaliku võtme infrastruktuur) ning õiguslikke regulatsioone</a:t>
            </a:r>
            <a:r>
              <a:rPr lang="et-EE" sz="2400" dirty="0">
                <a:latin typeface="Arial" charset="0"/>
                <a:cs typeface="Arial" charset="0"/>
              </a:rPr>
              <a:t>)</a:t>
            </a:r>
          </a:p>
          <a:p>
            <a:pPr marL="266700" indent="-266700">
              <a:spcBef>
                <a:spcPts val="600"/>
              </a:spcBef>
              <a:buFont typeface="Arial" charset="0"/>
              <a:buChar char="•"/>
            </a:pPr>
            <a:r>
              <a:rPr lang="et-EE" sz="2400" dirty="0">
                <a:latin typeface="Arial" charset="0"/>
                <a:cs typeface="Arial" charset="0"/>
              </a:rPr>
              <a:t>Ingliskeelne oskusterminoloogia nendel termini mõttes vahet ei tee (</a:t>
            </a:r>
            <a:r>
              <a:rPr lang="et-EE" sz="2400" i="1" dirty="0">
                <a:latin typeface="Arial" charset="0"/>
                <a:cs typeface="Arial" charset="0"/>
              </a:rPr>
              <a:t>digital signature</a:t>
            </a:r>
            <a:r>
              <a:rPr lang="et-EE" sz="2400" dirty="0">
                <a:latin typeface="Arial" charset="0"/>
                <a:cs typeface="Arial" charset="0"/>
              </a:rPr>
              <a:t>)</a:t>
            </a:r>
          </a:p>
          <a:p>
            <a:pPr marL="266700" indent="-266700"/>
            <a:endParaRPr lang="et-EE" sz="1000" b="1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1120260" name="Text 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264687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ts val="1200"/>
              </a:spcBef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Digiallkiri</a:t>
            </a:r>
            <a:r>
              <a:rPr lang="et-EE" sz="2600" dirty="0" smtClean="0">
                <a:latin typeface="Arial" charset="0"/>
                <a:cs typeface="Arial" charset="0"/>
              </a:rPr>
              <a:t> ehk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e-allkiri</a:t>
            </a:r>
            <a:r>
              <a:rPr lang="et-EE" sz="2600" dirty="0" smtClean="0">
                <a:latin typeface="Arial" charset="0"/>
                <a:cs typeface="Arial" charset="0"/>
              </a:rPr>
              <a:t> </a:t>
            </a:r>
            <a:r>
              <a:rPr lang="et-EE" sz="2600" dirty="0">
                <a:latin typeface="Arial" charset="0"/>
                <a:cs typeface="Arial" charset="0"/>
              </a:rPr>
              <a:t>on juriidiline mõiste, mis  annab temaga varustatud dokumendile tõestusväärtuse ja omakäelise allkirjaga sarnase staatuse</a:t>
            </a:r>
          </a:p>
          <a:p>
            <a:pPr>
              <a:spcBef>
                <a:spcPts val="1200"/>
              </a:spcBef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Digisignatuur</a:t>
            </a:r>
            <a:r>
              <a:rPr lang="et-EE" sz="2600" dirty="0">
                <a:latin typeface="Arial" charset="0"/>
                <a:cs typeface="Arial" charset="0"/>
              </a:rPr>
              <a:t> on </a:t>
            </a:r>
            <a:r>
              <a:rPr lang="et-EE" sz="2600" dirty="0" smtClean="0">
                <a:latin typeface="Arial" charset="0"/>
                <a:cs typeface="Arial" charset="0"/>
              </a:rPr>
              <a:t>(krüpto)tehniline </a:t>
            </a:r>
            <a:r>
              <a:rPr lang="et-EE" sz="2600" dirty="0">
                <a:latin typeface="Arial" charset="0"/>
                <a:cs typeface="Arial" charset="0"/>
              </a:rPr>
              <a:t>konstruktsioon, mis põhineb avaliku võtmega krüptoalgoritmi kasutamisel tervikluse kaitseks</a:t>
            </a:r>
            <a:endParaRPr lang="en-GB" sz="2600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2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67544" y="0"/>
            <a:ext cx="8447856" cy="838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/>
          </a:bodyPr>
          <a:lstStyle/>
          <a:p>
            <a:pPr algn="l" eaLnBrk="1" hangingPunct="1">
              <a:defRPr/>
            </a:pPr>
            <a:r>
              <a:rPr lang="en-US" sz="3600" b="1" dirty="0" err="1" smtClean="0">
                <a:solidFill>
                  <a:srgbClr val="C00000"/>
                </a:solidFill>
              </a:rPr>
              <a:t>Digiallkir</a:t>
            </a:r>
            <a:r>
              <a:rPr lang="et-EE" sz="3600" b="1" dirty="0" smtClean="0">
                <a:solidFill>
                  <a:srgbClr val="C00000"/>
                </a:solidFill>
              </a:rPr>
              <a:t>ja olemus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11560" y="4437112"/>
            <a:ext cx="8229600" cy="1600200"/>
          </a:xfrm>
        </p:spPr>
        <p:txBody>
          <a:bodyPr lIns="92075" tIns="46038" rIns="92075" bIns="46038" anchor="ctr">
            <a:normAutofit fontScale="92500"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Digiallkirja loomisel kasutatakse avaliku võtmega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krüptograafia</a:t>
            </a:r>
            <a:r>
              <a:rPr lang="et-EE" sz="2800" dirty="0" smtClean="0">
                <a:latin typeface="Arial" charset="0"/>
              </a:rPr>
              <a:t> meetodeid (täpsemalt asümmeetrilist krüptoalgoritmi ja sellel põhinevat digisignatuuri) </a:t>
            </a:r>
            <a:endParaRPr lang="et-EE" sz="2800" u="sng" dirty="0" smtClean="0">
              <a:latin typeface="Arial" charset="0"/>
            </a:endParaRPr>
          </a:p>
        </p:txBody>
      </p:sp>
      <p:sp>
        <p:nvSpPr>
          <p:cNvPr id="1118212" name="Text Box 4"/>
          <p:cNvSpPr txBox="1">
            <a:spLocks noChangeArrowheads="1"/>
          </p:cNvSpPr>
          <p:nvPr/>
        </p:nvSpPr>
        <p:spPr bwMode="auto">
          <a:xfrm>
            <a:off x="539552" y="1143000"/>
            <a:ext cx="8352928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dirty="0">
                <a:solidFill>
                  <a:srgbClr val="0070C0"/>
                </a:solidFill>
                <a:latin typeface="Arial" charset="0"/>
              </a:rPr>
              <a:t>Digiallkiri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digital signature</a:t>
            </a:r>
            <a:r>
              <a:rPr lang="et-EE" sz="2800" dirty="0">
                <a:latin typeface="Arial" charset="0"/>
              </a:rPr>
              <a:t>) on digidokumendile (digitaalkujul olevale andmekogumile) lisatav andmekogum, mille loob dokumendi allkirjastaja (signeerija) dokumendist ja tema ainuvalduses olevast privaatvõtmest (isiklikust võtmest) lähtudes</a:t>
            </a:r>
            <a:endParaRPr lang="en-GB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0"/>
            <a:ext cx="8892480" cy="762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  <a:cs typeface="Arial" charset="0"/>
              </a:rPr>
              <a:t>Avaliku võtmega krüpto</a:t>
            </a:r>
            <a:r>
              <a:rPr lang="et-EE" sz="3600" b="1" dirty="0" smtClean="0">
                <a:solidFill>
                  <a:srgbClr val="C00000"/>
                </a:solidFill>
              </a:rPr>
              <a:t>algoritm</a:t>
            </a:r>
            <a:endParaRPr lang="en-GB" sz="3600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059832" y="4221088"/>
            <a:ext cx="5715000" cy="19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1000" b="1" dirty="0">
                <a:latin typeface="Arial" charset="0"/>
                <a:cs typeface="Arial" charset="0"/>
              </a:rPr>
              <a:t> </a:t>
            </a:r>
            <a:endParaRPr lang="et-EE" sz="1000" b="1" dirty="0">
              <a:latin typeface="Book Antiqua" pitchFamily="18" charset="0"/>
              <a:cs typeface="Times New Roman" pitchFamily="18" charset="0"/>
            </a:endParaRPr>
          </a:p>
          <a:p>
            <a:r>
              <a:rPr lang="et-EE" sz="2600" dirty="0">
                <a:latin typeface="Arial" charset="0"/>
                <a:cs typeface="Arial" charset="0"/>
              </a:rPr>
              <a:t>Nimetatud võtmeid nimetatakse tavaliselt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avalikuks võtmeks </a:t>
            </a:r>
            <a:r>
              <a:rPr lang="et-EE" sz="2600" dirty="0">
                <a:latin typeface="Arial" charset="0"/>
                <a:cs typeface="Arial" charset="0"/>
              </a:rPr>
              <a:t>ja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privaatvõtmeks</a:t>
            </a:r>
            <a:r>
              <a:rPr lang="et-EE" sz="2600" dirty="0">
                <a:latin typeface="Arial" charset="0"/>
                <a:cs typeface="Arial" charset="0"/>
              </a:rPr>
              <a:t> (</a:t>
            </a:r>
            <a:r>
              <a:rPr lang="et-EE" sz="2600" i="1" dirty="0">
                <a:latin typeface="Arial" charset="0"/>
                <a:cs typeface="Arial" charset="0"/>
              </a:rPr>
              <a:t>public and private key</a:t>
            </a:r>
            <a:r>
              <a:rPr lang="et-EE" sz="2600" dirty="0">
                <a:latin typeface="Arial" charset="0"/>
                <a:cs typeface="Arial" charset="0"/>
              </a:rPr>
              <a:t>). </a:t>
            </a:r>
            <a:endParaRPr lang="et-EE" sz="2600" dirty="0">
              <a:latin typeface="Book Antiqua" pitchFamily="18" charset="0"/>
              <a:cs typeface="Times New Roman" pitchFamily="18" charset="0"/>
            </a:endParaRPr>
          </a:p>
          <a:p>
            <a:r>
              <a:rPr lang="et-EE" sz="1000" dirty="0">
                <a:latin typeface="Arial" charset="0"/>
                <a:cs typeface="Arial" charset="0"/>
              </a:rPr>
              <a:t> </a:t>
            </a:r>
            <a:endParaRPr lang="et-EE" sz="1000" b="1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1120260" name="Text 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Avaliku võtmega krüpto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algoritm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et-EE" sz="2800" dirty="0">
                <a:latin typeface="Arial" charset="0"/>
                <a:cs typeface="Arial" charset="0"/>
              </a:rPr>
              <a:t>(</a:t>
            </a:r>
            <a:r>
              <a:rPr lang="et-EE" sz="2800" i="1" dirty="0">
                <a:latin typeface="Arial" charset="0"/>
                <a:cs typeface="Arial" charset="0"/>
              </a:rPr>
              <a:t>public key crypto</a:t>
            </a:r>
            <a:r>
              <a:rPr lang="et-EE" sz="2800" i="1" dirty="0">
                <a:latin typeface="Arial" charset="0"/>
              </a:rPr>
              <a:t>algorithm</a:t>
            </a:r>
            <a:r>
              <a:rPr lang="et-EE" sz="2800" dirty="0">
                <a:latin typeface="Arial" charset="0"/>
                <a:cs typeface="Arial" charset="0"/>
              </a:rPr>
              <a:t>) ehk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asümmeetriline krüpto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algoritm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et-EE" sz="2800" dirty="0">
                <a:latin typeface="Arial" charset="0"/>
                <a:cs typeface="Arial" charset="0"/>
              </a:rPr>
              <a:t>(</a:t>
            </a:r>
            <a:r>
              <a:rPr lang="et-EE" sz="2800" i="1" dirty="0">
                <a:latin typeface="Arial" charset="0"/>
                <a:cs typeface="Arial" charset="0"/>
              </a:rPr>
              <a:t>asymmetric crypt</a:t>
            </a:r>
            <a:r>
              <a:rPr lang="et-EE" sz="2800" i="1" dirty="0">
                <a:latin typeface="Arial" charset="0"/>
              </a:rPr>
              <a:t>oalgorithm</a:t>
            </a:r>
            <a:r>
              <a:rPr lang="et-EE" sz="2800" dirty="0">
                <a:latin typeface="Arial" charset="0"/>
                <a:cs typeface="Arial" charset="0"/>
              </a:rPr>
              <a:t>)  kasutab kahte võtit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>
                <a:latin typeface="Arial" charset="0"/>
                <a:cs typeface="Arial" charset="0"/>
              </a:rPr>
              <a:t>– </a:t>
            </a:r>
            <a:r>
              <a:rPr lang="et-EE" sz="2800" dirty="0">
                <a:latin typeface="Book Antiqua" pitchFamily="18" charset="0"/>
              </a:rPr>
              <a:t> </a:t>
            </a:r>
            <a:r>
              <a:rPr lang="et-EE" sz="2800" dirty="0">
                <a:latin typeface="Arial" charset="0"/>
              </a:rPr>
              <a:t>e</a:t>
            </a:r>
            <a:r>
              <a:rPr lang="et-EE" sz="2800" dirty="0">
                <a:latin typeface="Arial" charset="0"/>
                <a:cs typeface="Arial" charset="0"/>
              </a:rPr>
              <a:t>simese võtmega šifreeritud teave on dešifreeritav vaid teise võtmega ja vastupidi. Ühest võtmest teist ei ole võimalik leida</a:t>
            </a:r>
            <a:endParaRPr lang="en-GB" sz="2800" dirty="0"/>
          </a:p>
        </p:txBody>
      </p:sp>
      <p:pic>
        <p:nvPicPr>
          <p:cNvPr id="14341" name="Picture 5" descr="C:\WINDOWS\Application Data\Microsoft\Media Catalog\Downloaded Clips\cl0\PE01692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24363"/>
            <a:ext cx="2895600" cy="243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9144000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  <a:cs typeface="Arial" charset="0"/>
              </a:rPr>
              <a:t>Avaliku võtmega krüpto</a:t>
            </a:r>
            <a:r>
              <a:rPr lang="et-EE" sz="3600" b="1" dirty="0" smtClean="0">
                <a:solidFill>
                  <a:srgbClr val="C00000"/>
                </a:solidFill>
              </a:rPr>
              <a:t>algoritmi</a:t>
            </a:r>
            <a:br>
              <a:rPr lang="et-EE" sz="3600" b="1" dirty="0" smtClean="0">
                <a:solidFill>
                  <a:srgbClr val="C00000"/>
                </a:solidFill>
              </a:rPr>
            </a:br>
            <a:r>
              <a:rPr lang="et-EE" sz="3600" b="1" dirty="0" smtClean="0">
                <a:solidFill>
                  <a:srgbClr val="C00000"/>
                </a:solidFill>
              </a:rPr>
              <a:t>kasutamine signeerimisel (digiallkirja andmisel)</a:t>
            </a:r>
            <a:endParaRPr lang="en-GB" sz="3600" b="1" dirty="0" smtClean="0">
              <a:solidFill>
                <a:srgbClr val="C00000"/>
              </a:solidFill>
            </a:endParaRPr>
          </a:p>
        </p:txBody>
      </p:sp>
      <p:pic>
        <p:nvPicPr>
          <p:cNvPr id="15363" name="Picture 3" descr="C:\DOKUM\SIGRAAM\joon3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0"/>
            <a:ext cx="9144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371600"/>
            <a:ext cx="1020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1371600"/>
            <a:ext cx="1020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 descr="C:\WINDOWS\Application Data\Microsoft\Media Catalog\Downloaded Clips\cl78\j030083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3733800"/>
            <a:ext cx="14478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5410200"/>
            <a:ext cx="509588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8" descr="C:\WINDOWS\Application Data\Microsoft\Media Catalog\Downloaded Clips\cl0\BS00740_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5181600"/>
            <a:ext cx="8445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9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4953000"/>
            <a:ext cx="509588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3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228600"/>
            <a:ext cx="8735888" cy="6096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n-US" sz="4000" b="1" dirty="0" err="1" smtClean="0">
                <a:solidFill>
                  <a:srgbClr val="C00000"/>
                </a:solidFill>
              </a:rPr>
              <a:t>Digiallkir</a:t>
            </a:r>
            <a:r>
              <a:rPr lang="et-EE" sz="4000" b="1" dirty="0" smtClean="0">
                <a:solidFill>
                  <a:srgbClr val="C00000"/>
                </a:solidFill>
              </a:rPr>
              <a:t>ja (e-allkirja) andmise põhimõtted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552" y="980728"/>
            <a:ext cx="8229600" cy="4114800"/>
          </a:xfrm>
        </p:spPr>
        <p:txBody>
          <a:bodyPr lIns="92075" tIns="46038" rIns="92075" bIns="46038" anchor="ctr"/>
          <a:lstStyle/>
          <a:p>
            <a:pPr marL="0" indent="0" eaLnBrk="1" hangingPunct="1">
              <a:buFont typeface="Wingdings" pitchFamily="2" charset="2"/>
              <a:buNone/>
            </a:pPr>
            <a:endParaRPr lang="et-EE" sz="1000" b="1" dirty="0" smtClean="0">
              <a:latin typeface="Arial" charset="0"/>
            </a:endParaRPr>
          </a:p>
          <a:p>
            <a:pPr marL="0" indent="0" eaLnBrk="1" hangingPunct="1">
              <a:spcBef>
                <a:spcPts val="1800"/>
              </a:spcBef>
              <a:buFont typeface="Wingdings" pitchFamily="2" charset="2"/>
              <a:buNone/>
            </a:pPr>
            <a:r>
              <a:rPr lang="et-EE" sz="2600" dirty="0" smtClean="0">
                <a:latin typeface="Arial" charset="0"/>
              </a:rPr>
              <a:t>Digiallkirja ehk e-allkirja andmiseks peab selle andjal olema (avaliku võtmega krüptoalgoritmi)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võtmepaar</a:t>
            </a:r>
            <a:r>
              <a:rPr lang="et-EE" sz="2600" dirty="0" smtClean="0">
                <a:latin typeface="Arial" charset="0"/>
              </a:rPr>
              <a:t> (</a:t>
            </a:r>
            <a:r>
              <a:rPr lang="et-EE" sz="2600" i="1" dirty="0" smtClean="0">
                <a:latin typeface="Arial" charset="0"/>
              </a:rPr>
              <a:t>keypair</a:t>
            </a:r>
            <a:r>
              <a:rPr lang="et-EE" sz="2600" dirty="0" smtClean="0">
                <a:latin typeface="Arial" charset="0"/>
              </a:rPr>
              <a:t>), mis koosneb</a:t>
            </a:r>
          </a:p>
          <a:p>
            <a:pPr marL="0" indent="0" eaLnBrk="1" hangingPunct="1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privaatvõtmest</a:t>
            </a:r>
            <a:r>
              <a:rPr lang="et-EE" sz="2600" dirty="0" smtClean="0">
                <a:latin typeface="Arial" charset="0"/>
              </a:rPr>
              <a:t> (isiklikust võtmest) </a:t>
            </a:r>
          </a:p>
          <a:p>
            <a:pPr marL="0" indent="0" eaLnBrk="1" hangingPunct="1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avalikust võtmest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t-EE" sz="2600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Mõlemad võtmed on digitaalsed andmekogumid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33400" y="5715000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/>
          </a:p>
        </p:txBody>
      </p:sp>
      <p:sp>
        <p:nvSpPr>
          <p:cNvPr id="1122309" name="Text Box 5"/>
          <p:cNvSpPr txBox="1">
            <a:spLocks noChangeArrowheads="1"/>
          </p:cNvSpPr>
          <p:nvPr/>
        </p:nvSpPr>
        <p:spPr bwMode="auto">
          <a:xfrm>
            <a:off x="539552" y="5301208"/>
            <a:ext cx="8077200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Privaatvõtmega antud digiallkirja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(e-allkirja)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saab sellele vastava avaliku võtmega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verifitseerida ehk valideerida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  <p:pic>
        <p:nvPicPr>
          <p:cNvPr id="16390" name="Picture 6" descr="C:\WINDOWS\Application Data\Microsoft\Media Catalog\Downloaded Clips\cl5d\j023449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2780928"/>
            <a:ext cx="20574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"/>
            <a:ext cx="8915400" cy="838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/>
          </a:bodyPr>
          <a:lstStyle/>
          <a:p>
            <a:pPr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Võtmepaari loomine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pic>
        <p:nvPicPr>
          <p:cNvPr id="17411" name="Picture 3" descr="C:\dokum\jama6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03450"/>
            <a:ext cx="9144000" cy="465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 descr="C:\WINDOWS\Application Data\Microsoft\Media Catalog\Downloaded Clips\cl62\j0245175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990600"/>
            <a:ext cx="2438400" cy="221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C:\WINDOWS\Application Data\Microsoft\Media Catalog\Downloaded Clips\cl0\BS00740_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35696" y="4293096"/>
            <a:ext cx="8445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16216" y="4149080"/>
            <a:ext cx="509587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1520" y="228600"/>
            <a:ext cx="8663880" cy="6096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Krüpto</a:t>
            </a:r>
            <a:r>
              <a:rPr lang="sv-SE" sz="4000" b="1" dirty="0" smtClean="0">
                <a:solidFill>
                  <a:srgbClr val="C00000"/>
                </a:solidFill>
              </a:rPr>
              <a:t>räsi ehk sõnumilühend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533400" y="5715000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/>
          </a:p>
        </p:txBody>
      </p:sp>
      <p:sp>
        <p:nvSpPr>
          <p:cNvPr id="1126404" name="Text Box 4"/>
          <p:cNvSpPr txBox="1">
            <a:spLocks noChangeArrowheads="1"/>
          </p:cNvSpPr>
          <p:nvPr/>
        </p:nvSpPr>
        <p:spPr bwMode="auto">
          <a:xfrm>
            <a:off x="611560" y="1124744"/>
            <a:ext cx="8380040" cy="209288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Krüprograafiline sõnumilühend 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600" dirty="0">
                <a:latin typeface="Arial" charset="0"/>
              </a:rPr>
              <a:t>ehk</a:t>
            </a:r>
            <a:r>
              <a:rPr lang="sv-SE" sz="2600" b="1" dirty="0">
                <a:latin typeface="Arial" charset="0"/>
              </a:rPr>
              <a:t> 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krüptoräsi</a:t>
            </a:r>
            <a:r>
              <a:rPr lang="sv-SE" sz="2600" b="1" dirty="0">
                <a:latin typeface="Arial" charset="0"/>
              </a:rPr>
              <a:t> </a:t>
            </a:r>
            <a:r>
              <a:rPr lang="et-EE" sz="2600" b="1" dirty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cryptographic message digest, hash, fingerprint</a:t>
            </a:r>
            <a:r>
              <a:rPr lang="et-EE" sz="2600" dirty="0">
                <a:latin typeface="Arial" charset="0"/>
              </a:rPr>
              <a:t>)  on ükskõik kui pikast sõnumist (failist) teatud matemaatiliste eeskirjade järgi arvutatav lühike </a:t>
            </a:r>
            <a:r>
              <a:rPr lang="et-EE" sz="2600" dirty="0" smtClean="0">
                <a:latin typeface="Arial" charset="0"/>
              </a:rPr>
              <a:t>(kaasajal </a:t>
            </a:r>
            <a:r>
              <a:rPr lang="sv-SE" sz="2600" dirty="0" smtClean="0">
                <a:latin typeface="Arial" charset="0"/>
              </a:rPr>
              <a:t>tavaliselt </a:t>
            </a:r>
            <a:r>
              <a:rPr lang="et-EE" sz="2600" dirty="0" smtClean="0">
                <a:latin typeface="Arial" charset="0"/>
              </a:rPr>
              <a:t>256 </a:t>
            </a:r>
            <a:r>
              <a:rPr lang="et-EE" sz="2600" dirty="0">
                <a:latin typeface="Arial" charset="0"/>
              </a:rPr>
              <a:t>bitti) teabekogum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33400" y="3717032"/>
            <a:ext cx="861060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>
                <a:latin typeface="Arial" charset="0"/>
              </a:rPr>
              <a:t>See seos on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ühesuunaline</a:t>
            </a:r>
            <a:r>
              <a:rPr lang="et-EE" sz="2600" dirty="0">
                <a:latin typeface="Arial" charset="0"/>
              </a:rPr>
              <a:t> (</a:t>
            </a:r>
            <a:r>
              <a:rPr lang="et-EE" sz="2600" i="1" dirty="0">
                <a:latin typeface="Arial" charset="0"/>
              </a:rPr>
              <a:t>one-way</a:t>
            </a:r>
            <a:r>
              <a:rPr lang="et-EE" sz="2600" dirty="0">
                <a:latin typeface="Arial" charset="0"/>
              </a:rPr>
              <a:t>): etteantud </a:t>
            </a:r>
            <a:r>
              <a:rPr lang="sv-SE" sz="2600" dirty="0">
                <a:latin typeface="Arial" charset="0"/>
              </a:rPr>
              <a:t>räsi</a:t>
            </a:r>
            <a:r>
              <a:rPr lang="et-EE" sz="2600" dirty="0">
                <a:latin typeface="Arial" charset="0"/>
              </a:rPr>
              <a:t> korral ei ole võimalik tuletada faili, millele see </a:t>
            </a:r>
            <a:r>
              <a:rPr lang="sv-SE" sz="2600" dirty="0">
                <a:latin typeface="Arial" charset="0"/>
              </a:rPr>
              <a:t>räsi</a:t>
            </a:r>
            <a:r>
              <a:rPr lang="et-EE" sz="2600" dirty="0">
                <a:latin typeface="Arial" charset="0"/>
              </a:rPr>
              <a:t> vastab</a:t>
            </a:r>
          </a:p>
          <a:p>
            <a:pPr>
              <a:spcBef>
                <a:spcPct val="50000"/>
              </a:spcBef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Kui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failiräsi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vastab failile, võime olla igal juhul kindlad, et lühend on arvutatud kindlasti sellest failist ega mitte millestki muust etteantud faili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4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228600"/>
            <a:ext cx="8735888" cy="6096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</a:rPr>
              <a:t>Krüptoräsi</a:t>
            </a:r>
            <a:r>
              <a:rPr lang="et-EE" sz="4000" b="1" dirty="0" smtClean="0">
                <a:solidFill>
                  <a:srgbClr val="C00000"/>
                </a:solidFill>
              </a:rPr>
              <a:t> roll digiallkirjas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533400" y="5715000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/>
          </a:p>
        </p:txBody>
      </p:sp>
      <p:sp>
        <p:nvSpPr>
          <p:cNvPr id="1128452" name="Text Box 4"/>
          <p:cNvSpPr txBox="1">
            <a:spLocks noChangeArrowheads="1"/>
          </p:cNvSpPr>
          <p:nvPr/>
        </p:nvSpPr>
        <p:spPr bwMode="auto">
          <a:xfrm>
            <a:off x="539552" y="1066800"/>
            <a:ext cx="8299648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dirty="0">
                <a:latin typeface="Arial" charset="0"/>
              </a:rPr>
              <a:t>Digiallkirja </a:t>
            </a:r>
            <a:r>
              <a:rPr lang="et-EE" sz="2800" dirty="0" smtClean="0">
                <a:latin typeface="Arial" charset="0"/>
              </a:rPr>
              <a:t>(e-allkirja) ei </a:t>
            </a:r>
            <a:r>
              <a:rPr lang="et-EE" sz="2800" dirty="0">
                <a:latin typeface="Arial" charset="0"/>
              </a:rPr>
              <a:t>anta </a:t>
            </a:r>
            <a:r>
              <a:rPr lang="et-EE" sz="2800" dirty="0" smtClean="0">
                <a:latin typeface="Arial" charset="0"/>
              </a:rPr>
              <a:t>mitte </a:t>
            </a:r>
            <a:r>
              <a:rPr lang="et-EE" sz="2800" dirty="0">
                <a:latin typeface="Arial" charset="0"/>
              </a:rPr>
              <a:t>pikale dokumendile, vaid </a:t>
            </a:r>
            <a:r>
              <a:rPr lang="et-EE" sz="2800" dirty="0" smtClean="0">
                <a:latin typeface="Arial" charset="0"/>
              </a:rPr>
              <a:t>alati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dokumendist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arvutatud räsile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39552" y="2852936"/>
            <a:ext cx="83820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dirty="0">
                <a:latin typeface="Arial" charset="0"/>
              </a:rPr>
              <a:t>See </a:t>
            </a:r>
            <a:r>
              <a:rPr lang="et-EE" sz="2800" dirty="0" smtClean="0">
                <a:latin typeface="Arial" charset="0"/>
              </a:rPr>
              <a:t>võimaldab realiseerida digiallkirja olukorras, kus avaliku võtmega krüptoalgoritm on sümmeetrilisest algoritmist mitmed suurtusjärgud aeglasem</a:t>
            </a:r>
            <a:endParaRPr lang="et-EE" sz="28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Kuna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krüptoräsi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põhjal ei ole võimalik konstrueerida sõnumit, siis võime olla kindlad, et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räsile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antud digiallkiri on sama hea kui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(pikale)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dokumendile endale antu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4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"/>
            <a:ext cx="8915400" cy="5334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n-US" sz="4000" b="1" dirty="0" err="1" smtClean="0">
                <a:solidFill>
                  <a:srgbClr val="C00000"/>
                </a:solidFill>
              </a:rPr>
              <a:t>Digiallkir</a:t>
            </a:r>
            <a:r>
              <a:rPr lang="et-EE" sz="4000" b="1" dirty="0" smtClean="0">
                <a:solidFill>
                  <a:srgbClr val="C00000"/>
                </a:solidFill>
              </a:rPr>
              <a:t>ja andmine 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pic>
        <p:nvPicPr>
          <p:cNvPr id="20483" name="Picture 3" descr="C:\dokum\jama4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809625"/>
            <a:ext cx="7556500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C:\WINDOWS\Application Data\Microsoft\Media Catalog\Downloaded Clips\cl59\j0223616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8600" y="5410200"/>
            <a:ext cx="1087438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 descr="C:\WINDOWS\Application Data\Microsoft\Media Catalog\Downloaded Clips\cl52\j0205618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4800" y="914400"/>
            <a:ext cx="1066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3968" y="692696"/>
            <a:ext cx="1020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5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"/>
            <a:ext cx="8915400" cy="5334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n-US" sz="4000" b="1" dirty="0" err="1" smtClean="0">
                <a:solidFill>
                  <a:srgbClr val="C00000"/>
                </a:solidFill>
              </a:rPr>
              <a:t>Digiallkir</a:t>
            </a:r>
            <a:r>
              <a:rPr lang="et-EE" sz="4000" b="1" dirty="0" smtClean="0">
                <a:solidFill>
                  <a:srgbClr val="C00000"/>
                </a:solidFill>
              </a:rPr>
              <a:t>ja verifitseerimine 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pic>
        <p:nvPicPr>
          <p:cNvPr id="21507" name="Picture 3" descr="C:\dokum\jama5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12913"/>
            <a:ext cx="9144000" cy="514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C:\WINDOWS\Application Data\Microsoft\Media Catalog\Downloaded Clips\cl59\j0223616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908720"/>
            <a:ext cx="936104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84368" y="836712"/>
            <a:ext cx="509588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0"/>
            <a:ext cx="8820472" cy="6858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Dokument </a:t>
            </a:r>
            <a:r>
              <a:rPr lang="sv-SE" sz="3600" b="1" dirty="0" smtClean="0">
                <a:solidFill>
                  <a:srgbClr val="C00000"/>
                </a:solidFill>
              </a:rPr>
              <a:t>andmeallikana</a:t>
            </a:r>
            <a:endParaRPr lang="en-GB" sz="3600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95536" y="990600"/>
            <a:ext cx="874846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800" dirty="0">
                <a:latin typeface="Arial" charset="0"/>
              </a:rPr>
              <a:t>Korraldatud inimtegevus on aastasadu ja -tuhandeid põhinenud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vahendatud</a:t>
            </a:r>
            <a:r>
              <a:rPr lang="et-EE" sz="2800" dirty="0">
                <a:latin typeface="Arial" charset="0"/>
              </a:rPr>
              <a:t> (kuidagi üles kirjutatud)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informatsioonil</a:t>
            </a:r>
            <a:r>
              <a:rPr lang="sv-SE" sz="2800" dirty="0">
                <a:latin typeface="Arial" charset="0"/>
              </a:rPr>
              <a:t>, mida nimetatakse ka</a:t>
            </a:r>
            <a:r>
              <a:rPr lang="sv-SE" sz="28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andmeteks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endParaRPr lang="et-EE" sz="2800" b="1" dirty="0">
              <a:latin typeface="Arial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57200" y="48768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03877" name="Text Box 5"/>
          <p:cNvSpPr txBox="1">
            <a:spLocks noChangeArrowheads="1"/>
          </p:cNvSpPr>
          <p:nvPr/>
        </p:nvSpPr>
        <p:spPr bwMode="auto">
          <a:xfrm>
            <a:off x="467544" y="2708920"/>
            <a:ext cx="7704856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Selliseid ülestähendusi, millel reeglina on</a:t>
            </a:r>
          </a:p>
          <a:p>
            <a:pPr>
              <a:buFontTx/>
              <a:buChar char="•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 mingi (õiguslik) tähendus </a:t>
            </a:r>
          </a:p>
          <a:p>
            <a:pPr>
              <a:buFontTx/>
              <a:buChar char="•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 kindel ning muutmatu seos   </a:t>
            </a:r>
          </a:p>
          <a:p>
            <a:pPr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  loojaga ja loomisajaga </a:t>
            </a:r>
          </a:p>
          <a:p>
            <a:pPr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nimetatakse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dokumentideks</a:t>
            </a:r>
            <a:endParaRPr lang="en-GB" sz="2800" b="1" u="sng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11560" y="5301208"/>
            <a:ext cx="7086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2800" dirty="0">
                <a:latin typeface="Arial" charset="0"/>
              </a:rPr>
              <a:t>Kuni viimase ajani mõeldi dokumendi all ilma erandita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paberdokumenti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5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1520" y="228600"/>
            <a:ext cx="8663880" cy="6096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Privaat</a:t>
            </a:r>
            <a:r>
              <a:rPr lang="en-US" sz="4000" b="1" dirty="0" err="1" smtClean="0">
                <a:solidFill>
                  <a:srgbClr val="C00000"/>
                </a:solidFill>
              </a:rPr>
              <a:t>võt</a:t>
            </a:r>
            <a:r>
              <a:rPr lang="et-EE" sz="4000" b="1" dirty="0" smtClean="0">
                <a:solidFill>
                  <a:srgbClr val="C00000"/>
                </a:solidFill>
              </a:rPr>
              <a:t>i ja selle kasutamine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11560" y="2667000"/>
            <a:ext cx="8229600" cy="4191000"/>
          </a:xfrm>
        </p:spPr>
        <p:txBody>
          <a:bodyPr lIns="92075" tIns="46038" rIns="92075" bIns="46038" anchor="ctr">
            <a:normAutofit lnSpcReduction="10000"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Seepärast tuleb  privaatvõtit hoida väga hoolsalt, vältides selle volitamatut kasutamist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t-EE" sz="800" dirty="0" smtClean="0">
              <a:solidFill>
                <a:schemeClr val="folHlink"/>
              </a:solidFill>
              <a:latin typeface="Arial" charset="0"/>
            </a:endParaRPr>
          </a:p>
          <a:p>
            <a:pPr marL="0" indent="0"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Tavaliselt hoitakse seda spetsiaalses riistvaraseadmes,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kiipkaardis</a:t>
            </a:r>
            <a:r>
              <a:rPr lang="et-EE" sz="2800" dirty="0" smtClean="0">
                <a:latin typeface="Arial" charset="0"/>
              </a:rPr>
              <a:t> (</a:t>
            </a:r>
            <a:r>
              <a:rPr lang="et-EE" sz="2800" i="1" dirty="0" smtClean="0">
                <a:latin typeface="Arial" charset="0"/>
              </a:rPr>
              <a:t>chipcard</a:t>
            </a:r>
            <a:r>
              <a:rPr lang="et-EE" sz="2800" dirty="0" smtClean="0">
                <a:latin typeface="Arial" charset="0"/>
              </a:rPr>
              <a:t>) koos krüpteerimisalgoritmiga, millest ei saa seda välja lugeda, vaid üksnes kasutada</a:t>
            </a:r>
          </a:p>
          <a:p>
            <a:pPr marL="0" indent="0"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Nii Eesti ID kaart kui ka Mobiil-ID SIM kaart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mõlemad kujundatud sellise krüptograafilise kiipkaardina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3400" y="14478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/>
          </a:p>
        </p:txBody>
      </p:sp>
      <p:sp>
        <p:nvSpPr>
          <p:cNvPr id="1134597" name="Text Box 5"/>
          <p:cNvSpPr txBox="1">
            <a:spLocks noChangeArrowheads="1"/>
          </p:cNvSpPr>
          <p:nvPr/>
        </p:nvSpPr>
        <p:spPr bwMode="auto">
          <a:xfrm>
            <a:off x="539552" y="1196752"/>
            <a:ext cx="7272808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Igaüks, kel on olemas privaatvõti, saab sellega võtme omaniku nimel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digi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allkirju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(e-allkirju) anda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0"/>
            <a:ext cx="8735888" cy="838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/>
          </a:bodyPr>
          <a:lstStyle/>
          <a:p>
            <a:pPr algn="l" eaLnBrk="1" hangingPunct="1">
              <a:defRPr/>
            </a:pPr>
            <a:r>
              <a:rPr lang="et-EE" sz="3600" b="1" dirty="0" err="1" smtClean="0">
                <a:solidFill>
                  <a:srgbClr val="C00000"/>
                </a:solidFill>
              </a:rPr>
              <a:t>Privaat</a:t>
            </a:r>
            <a:r>
              <a:rPr lang="en-US" sz="3600" b="1" dirty="0" err="1" smtClean="0">
                <a:solidFill>
                  <a:srgbClr val="C00000"/>
                </a:solidFill>
              </a:rPr>
              <a:t>võt</a:t>
            </a:r>
            <a:r>
              <a:rPr lang="et-EE" sz="3600" b="1" dirty="0" smtClean="0">
                <a:solidFill>
                  <a:srgbClr val="C00000"/>
                </a:solidFill>
              </a:rPr>
              <a:t>i kiipkaardina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33400" y="14478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/>
          </a:p>
        </p:txBody>
      </p:sp>
      <p:pic>
        <p:nvPicPr>
          <p:cNvPr id="23556" name="Picture 4" descr="C:\dokum\jama7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00125"/>
            <a:ext cx="7358063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 descr="C:\WINDOWS\Application Data\Microsoft\Media Catalog\Downloaded Clips\cl0\BS00693_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63" y="2143125"/>
            <a:ext cx="21336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42938" y="4714875"/>
            <a:ext cx="7358062" cy="169227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600" dirty="0">
                <a:latin typeface="Arial" charset="0"/>
              </a:rPr>
              <a:t>Niisugust kiipi/seadet, mille siseehitusele ja sisemistele registritele kasutaja ligi ei pääse, nimetatakse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pöördkonstrueerimatuks seadmeks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 err="1">
                <a:latin typeface="Arial" charset="0"/>
              </a:rPr>
              <a:t>non-reverse-engineerable</a:t>
            </a:r>
            <a:r>
              <a:rPr lang="et-EE" sz="2600" i="1" dirty="0">
                <a:latin typeface="Arial" charset="0"/>
              </a:rPr>
              <a:t> </a:t>
            </a:r>
            <a:r>
              <a:rPr lang="et-EE" sz="2600" i="1" dirty="0" err="1">
                <a:latin typeface="Arial" charset="0"/>
              </a:rPr>
              <a:t>device</a:t>
            </a:r>
            <a:r>
              <a:rPr lang="et-EE" sz="2600" b="1" dirty="0">
                <a:latin typeface="Arial" charset="0"/>
              </a:rPr>
              <a:t>)</a:t>
            </a:r>
            <a:endParaRPr lang="en-GB" sz="2600" b="1" dirty="0">
              <a:latin typeface="Arial" charset="0"/>
            </a:endParaRPr>
          </a:p>
        </p:txBody>
      </p:sp>
      <p:pic>
        <p:nvPicPr>
          <p:cNvPr id="7" name="Picture 8" descr="C:\WINDOWS\Application Data\Microsoft\Media Catalog\Downloaded Clips\cl0\BS00740_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2708920"/>
            <a:ext cx="35544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2420888"/>
            <a:ext cx="216024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3212976"/>
            <a:ext cx="491800" cy="102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6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228600"/>
            <a:ext cx="8735888" cy="5334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S</a:t>
            </a:r>
            <a:r>
              <a:rPr lang="en-US" sz="4000" b="1" dirty="0" err="1" smtClean="0">
                <a:solidFill>
                  <a:srgbClr val="C00000"/>
                </a:solidFill>
              </a:rPr>
              <a:t>ertifitseerimisteenuse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t-EE" sz="4000" b="1" dirty="0" smtClean="0">
                <a:solidFill>
                  <a:srgbClr val="C00000"/>
                </a:solidFill>
              </a:rPr>
              <a:t>vajadus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600200" y="1371600"/>
            <a:ext cx="7239000" cy="3124200"/>
          </a:xfrm>
        </p:spPr>
        <p:txBody>
          <a:bodyPr lIns="92075" tIns="46038" rIns="92075" bIns="46038" anchor="ctr">
            <a:normAutofit fontScale="92500" lnSpcReduction="10000"/>
          </a:bodyPr>
          <a:lstStyle/>
          <a:p>
            <a:pPr marL="0" indent="0" eaLnBrk="1" hangingPunct="1">
              <a:buFont typeface="Wingdings" pitchFamily="2" charset="2"/>
              <a:buNone/>
            </a:pPr>
            <a:endParaRPr lang="et-EE" sz="1000" b="1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t-EE" sz="1000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Eeltoodud võte  (avaliku võtmega krüptograafia) võimaldab </a:t>
            </a:r>
            <a:r>
              <a:rPr lang="et-EE" sz="2800" dirty="0" smtClean="0">
                <a:solidFill>
                  <a:srgbClr val="0070C0"/>
                </a:solidFill>
                <a:latin typeface="Arial" charset="0"/>
              </a:rPr>
              <a:t>siduda dokumendi selle andja võtmepaariga </a:t>
            </a:r>
            <a:r>
              <a:rPr lang="et-EE" sz="2800" dirty="0" smtClean="0">
                <a:latin typeface="Arial" charset="0"/>
              </a:rPr>
              <a:t>(avaliku võtmega)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et-EE" sz="1200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Meid huvitab aga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dokumendi sidumine allakirjutaga</a:t>
            </a:r>
            <a:r>
              <a:rPr lang="et-EE" sz="2800" dirty="0" smtClean="0">
                <a:latin typeface="Arial" charset="0"/>
              </a:rPr>
              <a:t> (täpsemini tema isikuandmetega, nt nimega, isikukoodiga vms)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et-EE" b="1" dirty="0" smtClean="0">
              <a:latin typeface="Arial" charset="0"/>
            </a:endParaRPr>
          </a:p>
        </p:txBody>
      </p:sp>
      <p:sp>
        <p:nvSpPr>
          <p:cNvPr id="1138692" name="Text Box 4"/>
          <p:cNvSpPr txBox="1">
            <a:spLocks noChangeArrowheads="1"/>
          </p:cNvSpPr>
          <p:nvPr/>
        </p:nvSpPr>
        <p:spPr bwMode="auto">
          <a:xfrm>
            <a:off x="533400" y="5181600"/>
            <a:ext cx="8001000" cy="14112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Lahendus: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peame siduma isiku (isikuandmed) tema avaliku võtmega (mille kaudu ta on siis seotud ka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digi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allkirja endaga)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24581" name="Picture 5" descr="C:\WINDOWS\Application Data\Microsoft\Media Catalog\Downloaded Clips\cl38\j014003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19400"/>
            <a:ext cx="1568450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6" descr="C:\WINDOWS\Application Data\Microsoft\Media Catalog\Downloaded Clips\cl65\j0254132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295400"/>
            <a:ext cx="108426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7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57200" y="228600"/>
            <a:ext cx="8686800" cy="6096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S</a:t>
            </a:r>
            <a:r>
              <a:rPr lang="en-US" sz="4000" b="1" dirty="0" err="1" smtClean="0">
                <a:solidFill>
                  <a:srgbClr val="C00000"/>
                </a:solidFill>
              </a:rPr>
              <a:t>ertifitseerimi</a:t>
            </a:r>
            <a:r>
              <a:rPr lang="et-EE" sz="4000" b="1" dirty="0" smtClean="0">
                <a:solidFill>
                  <a:srgbClr val="C00000"/>
                </a:solidFill>
              </a:rPr>
              <a:t>n</a:t>
            </a:r>
            <a:r>
              <a:rPr lang="en-US" sz="4000" b="1" dirty="0" smtClean="0">
                <a:solidFill>
                  <a:srgbClr val="C00000"/>
                </a:solidFill>
              </a:rPr>
              <a:t>e</a:t>
            </a:r>
            <a:r>
              <a:rPr lang="et-EE" sz="4000" b="1" dirty="0" smtClean="0">
                <a:solidFill>
                  <a:srgbClr val="C00000"/>
                </a:solidFill>
              </a:rPr>
              <a:t>, selle põhimõtted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576" y="3886200"/>
            <a:ext cx="8388424" cy="2286000"/>
          </a:xfrm>
        </p:spPr>
        <p:txBody>
          <a:bodyPr lIns="92075" tIns="46038" rIns="92075" bIns="46038" anchor="ctr">
            <a:normAutofit fontScale="92500" lnSpcReduction="10000"/>
          </a:bodyPr>
          <a:lstStyle/>
          <a:p>
            <a:pPr marL="0" indent="0" eaLnBrk="1" hangingPunct="1">
              <a:buFont typeface="Wingdings" pitchFamily="2" charset="2"/>
              <a:buNone/>
            </a:pPr>
            <a:endParaRPr lang="et-EE" sz="1000" b="1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t-EE" sz="1000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Sertifikaadi väljaandmisega tegelevad spetsiaalsed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sertifitseerimiskeskused</a:t>
            </a:r>
            <a:r>
              <a:rPr lang="et-EE" sz="2800" b="1" dirty="0" smtClean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ehk</a:t>
            </a:r>
            <a:r>
              <a:rPr lang="et-EE" sz="2800" b="1" dirty="0" smtClean="0"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sertifitseerimisteenuse osutajad</a:t>
            </a:r>
            <a:r>
              <a:rPr lang="et-EE" sz="2800" b="1" dirty="0" smtClean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certification authorities, CA</a:t>
            </a:r>
            <a:r>
              <a:rPr lang="et-EE" sz="2800" dirty="0" smtClean="0">
                <a:latin typeface="Arial" charset="0"/>
              </a:rPr>
              <a:t>). Euroopa Liidus kehtivates õigusaktides nimetatakse seda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usaldusteenuseks</a:t>
            </a:r>
            <a:r>
              <a:rPr lang="et-EE" sz="2800" dirty="0" smtClean="0">
                <a:latin typeface="Arial" charset="0"/>
              </a:rPr>
              <a:t> (</a:t>
            </a:r>
            <a:r>
              <a:rPr lang="et-EE" sz="2800" i="1" dirty="0" smtClean="0">
                <a:latin typeface="Arial" charset="0"/>
              </a:rPr>
              <a:t>trust service</a:t>
            </a:r>
            <a:r>
              <a:rPr lang="et-EE" sz="2800" dirty="0" smtClean="0">
                <a:latin typeface="Arial" charset="0"/>
              </a:rPr>
              <a:t>)</a:t>
            </a:r>
          </a:p>
        </p:txBody>
      </p:sp>
      <p:sp>
        <p:nvSpPr>
          <p:cNvPr id="1140740" name="Text Box 4"/>
          <p:cNvSpPr txBox="1">
            <a:spLocks noChangeArrowheads="1"/>
          </p:cNvSpPr>
          <p:nvPr/>
        </p:nvSpPr>
        <p:spPr bwMode="auto">
          <a:xfrm>
            <a:off x="685800" y="990600"/>
            <a:ext cx="8077200" cy="2997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dirty="0">
                <a:latin typeface="Arial" charset="0"/>
              </a:rPr>
              <a:t>Isiku isikuandmete sidumist tema avaliku võtmega) nimetatakse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sertifitseerimiseks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certification</a:t>
            </a:r>
            <a:r>
              <a:rPr lang="et-EE" sz="2800" dirty="0">
                <a:latin typeface="Arial" charset="0"/>
              </a:rPr>
              <a:t>)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endParaRPr lang="et-EE" sz="1200" dirty="0">
              <a:solidFill>
                <a:schemeClr val="folHlink"/>
              </a:solidFill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dirty="0">
                <a:latin typeface="Arial" charset="0"/>
              </a:rPr>
              <a:t>Digitaaldokumenti, mis seob isiku isikuandmed tema avaliku võtmega, nimetatakse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sertifikaadiks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certificate</a:t>
            </a:r>
            <a:r>
              <a:rPr lang="et-EE" sz="2800" dirty="0">
                <a:latin typeface="Arial" charset="0"/>
              </a:rPr>
              <a:t>)</a:t>
            </a:r>
            <a:endParaRPr lang="en-GB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7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57200" y="0"/>
            <a:ext cx="8686800" cy="762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/>
          <a:lstStyle/>
          <a:p>
            <a:pPr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S</a:t>
            </a:r>
            <a:r>
              <a:rPr lang="en-US" sz="4000" b="1" dirty="0" err="1" smtClean="0">
                <a:solidFill>
                  <a:srgbClr val="C00000"/>
                </a:solidFill>
              </a:rPr>
              <a:t>ertifitseerimi</a:t>
            </a:r>
            <a:r>
              <a:rPr lang="et-EE" sz="4000" b="1" dirty="0" smtClean="0">
                <a:solidFill>
                  <a:srgbClr val="C00000"/>
                </a:solidFill>
              </a:rPr>
              <a:t>s</a:t>
            </a:r>
            <a:r>
              <a:rPr lang="en-US" sz="4000" b="1" dirty="0" smtClean="0">
                <a:solidFill>
                  <a:srgbClr val="C00000"/>
                </a:solidFill>
              </a:rPr>
              <a:t>e</a:t>
            </a:r>
            <a:r>
              <a:rPr lang="et-EE" sz="4000" b="1" dirty="0" smtClean="0">
                <a:solidFill>
                  <a:srgbClr val="C00000"/>
                </a:solidFill>
              </a:rPr>
              <a:t> põhimõtted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pic>
        <p:nvPicPr>
          <p:cNvPr id="26627" name="Picture 3" descr="C:\dokum\jama12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9163"/>
            <a:ext cx="9144000" cy="593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9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5589240"/>
            <a:ext cx="401638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5373216"/>
            <a:ext cx="7635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:\WINDOWS\Application Data\Microsoft\Media Catalog\Downloaded Clips\cl3f\j0158535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8184" y="5661248"/>
            <a:ext cx="727075" cy="68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C:\WINDOWS\Application Data\Microsoft\Media Catalog\Downloaded Clips\cl62\j0245175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2" y="836712"/>
            <a:ext cx="14874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E:\PFiles\MSOffice\Clipart\standard\stddir1\BD05504_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20272" y="1124744"/>
            <a:ext cx="1728787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8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7504" y="228600"/>
            <a:ext cx="8807896" cy="457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S</a:t>
            </a:r>
            <a:r>
              <a:rPr lang="en-US" sz="4000" b="1" dirty="0" err="1" smtClean="0">
                <a:solidFill>
                  <a:srgbClr val="C00000"/>
                </a:solidFill>
              </a:rPr>
              <a:t>ertifikaat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7544" y="3573016"/>
            <a:ext cx="8763000" cy="2552328"/>
          </a:xfrm>
        </p:spPr>
        <p:txBody>
          <a:bodyPr lIns="92075" tIns="46038" rIns="92075" bIns="46038" anchor="ctr"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endParaRPr lang="et-EE" sz="1000" b="1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t-EE" sz="1000" b="1" u="sng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3000" b="1" dirty="0" smtClean="0">
                <a:solidFill>
                  <a:srgbClr val="0070C0"/>
                </a:solidFill>
                <a:latin typeface="Arial" charset="0"/>
              </a:rPr>
              <a:t>Avalike võtmete asemel levitatakse igal pool üldjuhul sertifikaate. Igaühel, kes tahab digiallkirja kontrollida, peab allkirja andja sertifikaat olemas olema</a:t>
            </a:r>
          </a:p>
        </p:txBody>
      </p:sp>
      <p:sp>
        <p:nvSpPr>
          <p:cNvPr id="1144836" name="Text Box 4"/>
          <p:cNvSpPr txBox="1">
            <a:spLocks noChangeArrowheads="1"/>
          </p:cNvSpPr>
          <p:nvPr/>
        </p:nvSpPr>
        <p:spPr bwMode="auto">
          <a:xfrm>
            <a:off x="395536" y="908720"/>
            <a:ext cx="8447856" cy="26924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Sertifikaat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>
                <a:latin typeface="Arial" charset="0"/>
              </a:rPr>
              <a:t>certificate</a:t>
            </a:r>
            <a:r>
              <a:rPr lang="et-EE" sz="2800" dirty="0">
                <a:latin typeface="Arial" charset="0"/>
              </a:rPr>
              <a:t>) on sertifitseerimis</a:t>
            </a:r>
            <a:r>
              <a:rPr lang="sv-SE" sz="2800" dirty="0">
                <a:latin typeface="Arial" charset="0"/>
              </a:rPr>
              <a:t>teenuse osutaja</a:t>
            </a:r>
            <a:r>
              <a:rPr lang="et-EE" sz="2800" dirty="0">
                <a:latin typeface="Arial" charset="0"/>
              </a:rPr>
              <a:t> poolt alla kirjutatud (signeeritud) digidokument, mis sisaldab sertifikaadi omaniku isikuandmeid, avalikku võtit ja sertifikaadiga seotud andmeid (sertifitseerimiskeskuse andmeid, kehtivusaega jm)</a:t>
            </a:r>
            <a:endParaRPr lang="en-GB" dirty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8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8915400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Vahendi ainuvaldusest väljumise probleem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755576" y="3356992"/>
            <a:ext cx="705678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t-EE" sz="2800" dirty="0">
                <a:latin typeface="Arial" charset="0"/>
              </a:rPr>
              <a:t>Ainus lahendus: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tuleb lubada sertifikaate tühistada</a:t>
            </a:r>
          </a:p>
          <a:p>
            <a:pPr eaLnBrk="0" hangingPunct="0"/>
            <a:endParaRPr lang="et-EE" sz="2800" b="1" u="sng" dirty="0">
              <a:latin typeface="Arial" charset="0"/>
            </a:endParaRPr>
          </a:p>
          <a:p>
            <a:pPr eaLnBrk="0" hangingPunct="0"/>
            <a:endParaRPr lang="en-US" sz="2800" dirty="0"/>
          </a:p>
        </p:txBody>
      </p:sp>
      <p:sp>
        <p:nvSpPr>
          <p:cNvPr id="1146884" name="Text Box 4"/>
          <p:cNvSpPr txBox="1">
            <a:spLocks noChangeArrowheads="1"/>
          </p:cNvSpPr>
          <p:nvPr/>
        </p:nvSpPr>
        <p:spPr bwMode="auto">
          <a:xfrm>
            <a:off x="611560" y="4509120"/>
            <a:ext cx="7467600" cy="1838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Järeldus: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me peame arvet pidama kõikide väljaantud sertifikaatide kehtivusaja üle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ning panema igale sündmusele juurde tõestusomaduste ajalipikud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146886" name="Text Box 6"/>
          <p:cNvSpPr txBox="1">
            <a:spLocks noChangeArrowheads="1"/>
          </p:cNvSpPr>
          <p:nvPr/>
        </p:nvSpPr>
        <p:spPr bwMode="auto">
          <a:xfrm>
            <a:off x="611560" y="914400"/>
            <a:ext cx="6840760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ei saa välistada olukordi, kus privaatvõti (isiklik võti) väljub selle omaniku ainuvaldusest </a:t>
            </a:r>
            <a:r>
              <a:rPr lang="et-EE" sz="2800" dirty="0">
                <a:latin typeface="Arial" charset="0"/>
              </a:rPr>
              <a:t>Kui see on toimunud, siis saab volitamata isik allkirja omaniku nimel (digi)allkirju anda</a:t>
            </a:r>
            <a:endParaRPr lang="et-EE" dirty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9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304800"/>
            <a:ext cx="8735888" cy="531912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L</a:t>
            </a:r>
            <a:r>
              <a:rPr lang="en-US" sz="3600" b="1" dirty="0" err="1" smtClean="0">
                <a:solidFill>
                  <a:srgbClr val="C00000"/>
                </a:solidFill>
              </a:rPr>
              <a:t>ahendus</a:t>
            </a:r>
            <a:r>
              <a:rPr lang="et-EE" sz="3600" b="1" dirty="0" smtClean="0">
                <a:solidFill>
                  <a:srgbClr val="C00000"/>
                </a:solidFill>
              </a:rPr>
              <a:t>: kehtivuskinnitus ja ajatempel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7544" y="1196752"/>
            <a:ext cx="8676456" cy="2460848"/>
          </a:xfrm>
        </p:spPr>
        <p:txBody>
          <a:bodyPr lIns="92075" tIns="46038" rIns="92075" bIns="46038" anchor="ctr"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endParaRPr lang="et-EE" sz="1000" b="1" u="sng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600" dirty="0" smtClean="0">
                <a:latin typeface="Arial" charset="0"/>
              </a:rPr>
              <a:t>Hädavajalik nõue dokumentide pikaajalise tõestusväärtuse tagamiseks: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kord digiallkirjaga (e-allkirjaga) varustatud dokumendi ehtsust võib sageli olla vajalik tõestada veel pikka aega kauges tulevikus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t-EE" sz="2600" b="1" dirty="0" smtClean="0">
              <a:solidFill>
                <a:schemeClr val="folHlink"/>
              </a:solidFill>
              <a:latin typeface="Arial" charset="0"/>
            </a:endParaRPr>
          </a:p>
          <a:p>
            <a:pPr marL="1828800" lvl="4" indent="0" eaLnBrk="1" hangingPunct="1">
              <a:buFontTx/>
              <a:buNone/>
            </a:pPr>
            <a:endParaRPr lang="et-EE" sz="1800" b="1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t-EE" sz="2800" b="1" dirty="0" smtClean="0">
              <a:latin typeface="Arial" charset="0"/>
            </a:endParaRPr>
          </a:p>
        </p:txBody>
      </p:sp>
      <p:sp>
        <p:nvSpPr>
          <p:cNvPr id="1148932" name="Text Box 4"/>
          <p:cNvSpPr txBox="1">
            <a:spLocks noChangeArrowheads="1"/>
          </p:cNvSpPr>
          <p:nvPr/>
        </p:nvSpPr>
        <p:spPr bwMode="auto">
          <a:xfrm>
            <a:off x="539552" y="3212976"/>
            <a:ext cx="8077200" cy="31559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marL="287338" indent="-287338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dirty="0">
                <a:latin typeface="Arial" charset="0"/>
              </a:rPr>
              <a:t>Järeldus: tuleb kasutada mehhanisme, mis</a:t>
            </a:r>
          </a:p>
          <a:p>
            <a:pPr marL="287338" indent="-287338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endParaRPr lang="et-EE" sz="800" dirty="0">
              <a:latin typeface="Arial" charset="0"/>
            </a:endParaRPr>
          </a:p>
          <a:p>
            <a:pPr marL="287338" indent="-287338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võimaldavad hiljem tõestada sertifikaatide kehtivust mingil varasemal ajahetkel </a:t>
            </a:r>
            <a:r>
              <a:rPr lang="et-EE" sz="2800" dirty="0">
                <a:latin typeface="Arial" charset="0"/>
              </a:rPr>
              <a:t>(</a:t>
            </a:r>
            <a:r>
              <a:rPr lang="sv-SE" sz="2800" dirty="0">
                <a:latin typeface="Arial" charset="0"/>
              </a:rPr>
              <a:t>kehtivuskinnitus, harva ka tühistuslist</a:t>
            </a:r>
            <a:r>
              <a:rPr lang="et-EE" sz="2800" dirty="0">
                <a:latin typeface="Arial" charset="0"/>
              </a:rPr>
              <a:t>) </a:t>
            </a:r>
          </a:p>
          <a:p>
            <a:pPr marL="287338" indent="-287338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  <a:defRPr/>
            </a:pPr>
            <a:endParaRPr lang="et-EE" sz="800" dirty="0">
              <a:latin typeface="Arial" charset="0"/>
            </a:endParaRPr>
          </a:p>
          <a:p>
            <a:pPr marL="287338" indent="-287338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võimaldavad hiljem tuvastada dokumentide signeerimisaega </a:t>
            </a:r>
            <a:r>
              <a:rPr lang="et-EE" sz="2800" dirty="0">
                <a:latin typeface="Arial" charset="0"/>
              </a:rPr>
              <a:t>(ajatempel) </a:t>
            </a:r>
            <a:endParaRPr lang="en-GB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9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528" y="228600"/>
            <a:ext cx="8591872" cy="5334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A</a:t>
            </a:r>
            <a:r>
              <a:rPr lang="en-US" sz="4000" b="1" dirty="0" err="1" smtClean="0">
                <a:solidFill>
                  <a:srgbClr val="C00000"/>
                </a:solidFill>
              </a:rPr>
              <a:t>jatempel</a:t>
            </a:r>
            <a:r>
              <a:rPr lang="et-EE" sz="4000" b="1" dirty="0" smtClean="0">
                <a:solidFill>
                  <a:srgbClr val="C00000"/>
                </a:solidFill>
              </a:rPr>
              <a:t> ajahetke tõestajana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1150979" name="Text Box 3"/>
          <p:cNvSpPr txBox="1">
            <a:spLocks noChangeArrowheads="1"/>
          </p:cNvSpPr>
          <p:nvPr/>
        </p:nvSpPr>
        <p:spPr bwMode="auto">
          <a:xfrm>
            <a:off x="323528" y="908720"/>
            <a:ext cx="8229600" cy="22653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Ajatempel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time-stamp</a:t>
            </a:r>
            <a:r>
              <a:rPr lang="et-EE" sz="2800" dirty="0">
                <a:latin typeface="Arial" charset="0"/>
              </a:rPr>
              <a:t>) on andmekogumile (dokumendile, failile vm) lisatud täiendav andmekogum, mis võimaldab selle loomisaega võrrelda teiste andmekogumite loomisaegadega (signeerimisaegadega)</a:t>
            </a:r>
            <a:endParaRPr lang="en-GB" sz="2800" dirty="0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23528" y="3356992"/>
            <a:ext cx="8820472" cy="458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Ajatempleid väljastavad kindla funktsiooniga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ajatemplikeskused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ehk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ajatempliteenuse osutajad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time-stamping authorities</a:t>
            </a:r>
            <a:r>
              <a:rPr lang="et-EE" sz="2600" dirty="0">
                <a:latin typeface="Arial" charset="0"/>
              </a:rPr>
              <a:t>)</a:t>
            </a:r>
          </a:p>
          <a:p>
            <a:pPr algn="just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2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Järjekordse ajatempli arvutab ajatempli teenuse osutaja kahest </a:t>
            </a:r>
            <a:r>
              <a:rPr lang="et-EE" sz="2600" dirty="0" smtClean="0">
                <a:latin typeface="Arial" charset="0"/>
              </a:rPr>
              <a:t>allikast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nende kogumi räsi arvutamise </a:t>
            </a:r>
            <a:r>
              <a:rPr lang="et-EE" sz="2600" dirty="0" smtClean="0">
                <a:latin typeface="Arial" charset="0"/>
              </a:rPr>
              <a:t>teel: </a:t>
            </a:r>
            <a:endParaRPr lang="et-EE" sz="2600" dirty="0">
              <a:latin typeface="Arial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600" dirty="0">
                <a:latin typeface="Arial" charset="0"/>
              </a:rPr>
              <a:t> talle saadetud andmekogumist </a:t>
            </a:r>
          </a:p>
          <a:p>
            <a:pPr algn="just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600" dirty="0">
                <a:latin typeface="Arial" charset="0"/>
              </a:rPr>
              <a:t> eelmisest väljaantud ajatemplist</a:t>
            </a:r>
          </a:p>
          <a:p>
            <a:pPr algn="just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2600" dirty="0">
              <a:solidFill>
                <a:schemeClr val="folHlink"/>
              </a:solidFill>
              <a:latin typeface="Arial" charset="0"/>
            </a:endParaRPr>
          </a:p>
          <a:p>
            <a:pPr algn="just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US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0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1520" y="228600"/>
            <a:ext cx="8663880" cy="6096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n-US" sz="4000" b="1" dirty="0" err="1" smtClean="0">
                <a:solidFill>
                  <a:srgbClr val="C00000"/>
                </a:solidFill>
              </a:rPr>
              <a:t>Ajatempl</a:t>
            </a:r>
            <a:r>
              <a:rPr lang="et-EE" sz="4000" b="1" dirty="0" smtClean="0">
                <a:solidFill>
                  <a:srgbClr val="C00000"/>
                </a:solidFill>
              </a:rPr>
              <a:t>i omadused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1196752"/>
            <a:ext cx="8610600" cy="2362200"/>
          </a:xfrm>
        </p:spPr>
        <p:txBody>
          <a:bodyPr lIns="92075" tIns="46038" rIns="92075" bIns="46038" anchor="ctr"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Räside aheldamise võte võimaldab tekitada olukorra,  kus juba väljaantud ajatemplite vahele ei saa hiljem  välja anda uut ajatemplit ja juba väljaantud  ajatempleid ei saa muuta:</a:t>
            </a:r>
            <a:endParaRPr lang="et-EE" b="1" dirty="0" smtClean="0">
              <a:solidFill>
                <a:srgbClr val="0070C0"/>
              </a:solidFill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t-EE" sz="1000" b="1" dirty="0" smtClean="0">
              <a:solidFill>
                <a:srgbClr val="0070C0"/>
              </a:solidFill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t-EE" sz="1000" b="1" dirty="0" smtClean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467544" y="3645024"/>
            <a:ext cx="8229600" cy="2502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4175" indent="-384175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800" dirty="0">
                <a:latin typeface="Arial" charset="0"/>
              </a:rPr>
              <a:t>kõik ajatemplid, nende väljastamise reeglid ja kasutatavad algoritmid on avalikud</a:t>
            </a:r>
          </a:p>
          <a:p>
            <a:pPr marL="384175" indent="-384175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384175" indent="-384175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800" dirty="0">
                <a:latin typeface="Arial" charset="0"/>
              </a:rPr>
              <a:t>a</a:t>
            </a:r>
            <a:r>
              <a:rPr lang="et-EE" sz="2800" dirty="0" smtClean="0">
                <a:latin typeface="Arial" charset="0"/>
              </a:rPr>
              <a:t>jatempliteenuse </a:t>
            </a:r>
            <a:r>
              <a:rPr lang="et-EE" sz="2800" dirty="0">
                <a:latin typeface="Arial" charset="0"/>
              </a:rPr>
              <a:t>osutajaga võetakse ühendust onlainis digiallkirja andmise hetkel</a:t>
            </a:r>
            <a:endParaRPr lang="en-US" sz="3200" dirty="0">
              <a:latin typeface="Arial" charset="0"/>
            </a:endParaRPr>
          </a:p>
          <a:p>
            <a:pPr marL="384175" indent="-384175">
              <a:spcBef>
                <a:spcPct val="50000"/>
              </a:spcBef>
            </a:pPr>
            <a:endParaRPr lang="et-EE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"/>
            <a:ext cx="8915400" cy="457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Dokumendi tõestusväärtus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1105923" name="Text Box 3"/>
          <p:cNvSpPr txBox="1">
            <a:spLocks noChangeArrowheads="1"/>
          </p:cNvSpPr>
          <p:nvPr/>
        </p:nvSpPr>
        <p:spPr bwMode="auto">
          <a:xfrm>
            <a:off x="228600" y="838200"/>
            <a:ext cx="8686800" cy="401340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600" dirty="0">
                <a:latin typeface="Arial" charset="0"/>
              </a:rPr>
              <a:t>Dokument on andmekogum, millelt nõuame vähemalt kahte omadust:</a:t>
            </a:r>
          </a:p>
          <a:p>
            <a:pPr marL="179388" indent="-179388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peame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suutma hiljem kindlaks teha dokumendi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loojat </a:t>
            </a:r>
            <a:r>
              <a:rPr lang="et-EE" sz="2600" dirty="0">
                <a:latin typeface="Arial" charset="0"/>
              </a:rPr>
              <a:t>(ja enamasti ka loomisaega)</a:t>
            </a:r>
          </a:p>
          <a:p>
            <a:pPr marL="179388" indent="-179388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peame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veenduma, et peale dokumendi loomist ei ole seda enam muudetud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endParaRPr lang="et-EE" sz="26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600" dirty="0">
                <a:latin typeface="Arial" charset="0"/>
              </a:rPr>
              <a:t>Neid omadusi koos võib nimetada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dokumendi tõestusväärtuseks</a:t>
            </a:r>
            <a:r>
              <a:rPr lang="et-EE" sz="2600" dirty="0">
                <a:latin typeface="Arial" charset="0"/>
              </a:rPr>
              <a:t> (</a:t>
            </a:r>
            <a:r>
              <a:rPr lang="et-EE" sz="2600" i="1" dirty="0">
                <a:latin typeface="Arial" charset="0"/>
              </a:rPr>
              <a:t>evidentiary value of a document</a:t>
            </a:r>
            <a:r>
              <a:rPr lang="et-EE" sz="2600" dirty="0">
                <a:latin typeface="Arial" charset="0"/>
              </a:rPr>
              <a:t>)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95536" y="5085184"/>
            <a:ext cx="8748464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Kui mingi teabekogumi korral ei ole mõlemad eelmainitud omadused tagatud, siis ei saa seda võtet dokumentide loomisel, säilitamisel ja kasutamisel pruukida</a:t>
            </a:r>
            <a:endParaRPr lang="et-EE" sz="2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332656"/>
            <a:ext cx="8735888" cy="838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S</a:t>
            </a:r>
            <a:r>
              <a:rPr lang="en-US" sz="4000" b="1" dirty="0" err="1" smtClean="0">
                <a:solidFill>
                  <a:srgbClr val="C00000"/>
                </a:solidFill>
              </a:rPr>
              <a:t>ertifikaatide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tühistuslist</a:t>
            </a:r>
            <a:r>
              <a:rPr lang="et-EE" sz="4000" b="1" dirty="0" smtClean="0">
                <a:solidFill>
                  <a:srgbClr val="C00000"/>
                </a:solidFill>
              </a:rPr>
              <a:t>: digiallkirja vaates üsna ebasobiv lahendus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11560" y="1004664"/>
            <a:ext cx="8532440" cy="4800600"/>
          </a:xfrm>
        </p:spPr>
        <p:txBody>
          <a:bodyPr lIns="92075" tIns="46038" rIns="92075" bIns="46038" anchor="ctr"/>
          <a:lstStyle/>
          <a:p>
            <a:pPr marL="0" indent="0" eaLnBrk="1" hangingPunct="1">
              <a:buFont typeface="Wingdings" pitchFamily="2" charset="2"/>
              <a:buNone/>
            </a:pPr>
            <a:endParaRPr lang="et-EE" sz="1000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t-EE" sz="1000" b="1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Sertifikaatide tühistuslisti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certificates</a:t>
            </a:r>
            <a:r>
              <a:rPr lang="sv-SE" sz="2600" i="1" dirty="0" smtClean="0">
                <a:latin typeface="Arial" charset="0"/>
              </a:rPr>
              <a:t>’</a:t>
            </a:r>
            <a:r>
              <a:rPr lang="et-EE" sz="2600" i="1" dirty="0" smtClean="0">
                <a:latin typeface="Arial" charset="0"/>
              </a:rPr>
              <a:t> revocation list</a:t>
            </a:r>
            <a:r>
              <a:rPr lang="et-EE" sz="2600" dirty="0" smtClean="0">
                <a:latin typeface="Arial" charset="0"/>
              </a:rPr>
              <a:t>) </a:t>
            </a:r>
            <a:r>
              <a:rPr lang="sv-SE" sz="2600" dirty="0" smtClean="0">
                <a:latin typeface="Arial" charset="0"/>
              </a:rPr>
              <a:t>võiks pidada</a:t>
            </a:r>
            <a:r>
              <a:rPr lang="et-EE" sz="2600" dirty="0" smtClean="0">
                <a:latin typeface="Arial" charset="0"/>
              </a:rPr>
              <a:t> sertifitseerimiskeskus, sinna</a:t>
            </a:r>
            <a:r>
              <a:rPr lang="sv-SE" sz="2600" dirty="0" smtClean="0">
                <a:latin typeface="Arial" charset="0"/>
              </a:rPr>
              <a:t>saaks kanda</a:t>
            </a:r>
            <a:r>
              <a:rPr lang="et-EE" sz="2600" dirty="0" smtClean="0">
                <a:latin typeface="Arial" charset="0"/>
              </a:rPr>
              <a:t> andmed kõikide väljaantud sertifikaatide kohta, mida saa</a:t>
            </a:r>
            <a:r>
              <a:rPr lang="sv-SE" sz="2600" dirty="0" smtClean="0">
                <a:latin typeface="Arial" charset="0"/>
              </a:rPr>
              <a:t>ks</a:t>
            </a:r>
            <a:r>
              <a:rPr lang="et-EE" sz="2600" dirty="0" smtClean="0">
                <a:latin typeface="Arial" charset="0"/>
              </a:rPr>
              <a:t> hiljem onlainis kontrollida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et-EE" sz="1200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600" dirty="0" smtClean="0">
                <a:latin typeface="Arial" charset="0"/>
              </a:rPr>
              <a:t>Sellise listi olemasolu võimalda</a:t>
            </a:r>
            <a:r>
              <a:rPr lang="sv-SE" sz="2600" dirty="0" smtClean="0">
                <a:latin typeface="Arial" charset="0"/>
              </a:rPr>
              <a:t>ks</a:t>
            </a:r>
            <a:r>
              <a:rPr lang="et-EE" sz="2600" dirty="0" smtClean="0">
                <a:latin typeface="Arial" charset="0"/>
              </a:rPr>
              <a:t>  onlainis kontrollida (ja vahel ka tõestada) sertifikaatide kehtivust mingil varasemal ajahetkel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en-US" sz="2600" dirty="0" smtClean="0">
              <a:latin typeface="Arial" charset="0"/>
            </a:endParaRPr>
          </a:p>
        </p:txBody>
      </p:sp>
      <p:sp>
        <p:nvSpPr>
          <p:cNvPr id="1155077" name="Text Box 5"/>
          <p:cNvSpPr txBox="1">
            <a:spLocks noChangeArrowheads="1"/>
          </p:cNvSpPr>
          <p:nvPr/>
        </p:nvSpPr>
        <p:spPr bwMode="auto">
          <a:xfrm>
            <a:off x="971600" y="5373216"/>
            <a:ext cx="6248400" cy="9239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Miks säärane lahendus on ikkagi väga ebasobiv?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528" y="228600"/>
            <a:ext cx="8591872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T</a:t>
            </a:r>
            <a:r>
              <a:rPr lang="en-US" sz="4000" b="1" dirty="0" err="1" smtClean="0">
                <a:solidFill>
                  <a:srgbClr val="C00000"/>
                </a:solidFill>
              </a:rPr>
              <a:t>ühistuslist</a:t>
            </a:r>
            <a:r>
              <a:rPr lang="et-EE" sz="4000" b="1" dirty="0" smtClean="0">
                <a:solidFill>
                  <a:srgbClr val="C00000"/>
                </a:solidFill>
              </a:rPr>
              <a:t>i suured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puudused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23528" y="548680"/>
            <a:ext cx="8820472" cy="4176464"/>
          </a:xfrm>
        </p:spPr>
        <p:txBody>
          <a:bodyPr lIns="92075" tIns="46038" rIns="92075" bIns="46038" anchor="ctr">
            <a:normAutofit/>
          </a:bodyPr>
          <a:lstStyle/>
          <a:p>
            <a:pPr marL="287338" indent="-287338" eaLnBrk="1" hangingPunct="1">
              <a:buFont typeface="Wingdings" pitchFamily="2" charset="2"/>
              <a:buNone/>
            </a:pPr>
            <a:endParaRPr lang="et-EE" sz="1000" dirty="0" smtClean="0">
              <a:latin typeface="Arial" charset="0"/>
            </a:endParaRPr>
          </a:p>
          <a:p>
            <a:pPr marL="287338" indent="-287338" eaLnBrk="1" hangingPunct="1">
              <a:buFont typeface="Wingdings" pitchFamily="2" charset="2"/>
              <a:buNone/>
            </a:pPr>
            <a:endParaRPr lang="et-EE" sz="1000" b="1" dirty="0" smtClean="0">
              <a:latin typeface="Arial" charset="0"/>
            </a:endParaRPr>
          </a:p>
          <a:p>
            <a:pPr marL="287338" indent="-287338" eaLnBrk="1" hangingPunct="1">
              <a:buClr>
                <a:schemeClr val="tx1"/>
              </a:buClr>
              <a:buFontTx/>
              <a:buChar char="•"/>
            </a:pPr>
            <a:r>
              <a:rPr lang="et-EE" sz="2400" dirty="0" smtClean="0">
                <a:latin typeface="Arial" charset="0"/>
              </a:rPr>
              <a:t>Dokumendi allkirja õigsuse kontrollimiseks on vaja sooritada onlain-päring sertifitseerimiskeskusse või </a:t>
            </a:r>
            <a:r>
              <a:rPr lang="sv-SE" sz="2400" dirty="0" smtClean="0">
                <a:latin typeface="Arial" charset="0"/>
              </a:rPr>
              <a:t>mujale</a:t>
            </a:r>
            <a:endParaRPr lang="et-EE" sz="2400" dirty="0" smtClean="0">
              <a:latin typeface="Arial" charset="0"/>
            </a:endParaRPr>
          </a:p>
          <a:p>
            <a:pPr marL="287338" indent="-287338" eaLnBrk="1" hangingPunct="1">
              <a:buClr>
                <a:schemeClr val="tx1"/>
              </a:buClr>
              <a:buFontTx/>
              <a:buChar char="•"/>
            </a:pPr>
            <a:r>
              <a:rPr lang="et-EE" sz="2400" dirty="0" smtClean="0">
                <a:latin typeface="Arial" charset="0"/>
              </a:rPr>
              <a:t>Raskused juhul, kui sertifitseerimiskeskus on oma tegevuse lõpetanud (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dokument peab kehtima jääma</a:t>
            </a:r>
            <a:r>
              <a:rPr lang="sv-SE" sz="2400" b="1" dirty="0" smtClean="0">
                <a:solidFill>
                  <a:srgbClr val="0070C0"/>
                </a:solidFill>
                <a:latin typeface="Arial" charset="0"/>
              </a:rPr>
              <a:t>, mitte õhku rippuma</a:t>
            </a:r>
            <a:r>
              <a:rPr lang="sv-SE" sz="2400" dirty="0" smtClean="0">
                <a:latin typeface="Arial" charset="0"/>
              </a:rPr>
              <a:t>!</a:t>
            </a:r>
            <a:r>
              <a:rPr lang="et-EE" sz="2400" dirty="0" smtClean="0">
                <a:latin typeface="Arial" charset="0"/>
              </a:rPr>
              <a:t>)</a:t>
            </a:r>
          </a:p>
          <a:p>
            <a:pPr marL="287338" indent="-287338" eaLnBrk="1" hangingPunct="1">
              <a:buClr>
                <a:schemeClr val="tx1"/>
              </a:buClr>
              <a:buFontTx/>
              <a:buChar char="•"/>
            </a:pPr>
            <a:r>
              <a:rPr lang="et-EE" sz="2400" dirty="0" smtClean="0">
                <a:latin typeface="Arial" charset="0"/>
              </a:rPr>
              <a:t>Kui sertifikaate on välja antud palju, siis on listi pidamine ja sellest teabe otsimine mahukas töö — ta vajab väga suure läbilaskevõimega infosüsteeme (iga kirja kontrollimise e verifitseerimise juures tehakse üks onlain-päring!)</a:t>
            </a:r>
          </a:p>
          <a:p>
            <a:pPr marL="287338" indent="-287338" eaLnBrk="1" hangingPunct="1">
              <a:buFont typeface="Wingdings" pitchFamily="2" charset="2"/>
              <a:buNone/>
            </a:pPr>
            <a:endParaRPr lang="et-EE" sz="2400" b="1" dirty="0" smtClean="0">
              <a:latin typeface="Arial" charset="0"/>
            </a:endParaRPr>
          </a:p>
          <a:p>
            <a:pPr marL="287338" indent="-287338" algn="just" eaLnBrk="1" hangingPunct="1">
              <a:buFont typeface="Wingdings" pitchFamily="2" charset="2"/>
              <a:buNone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1157125" name="Text Box 5"/>
          <p:cNvSpPr txBox="1">
            <a:spLocks noChangeArrowheads="1"/>
          </p:cNvSpPr>
          <p:nvPr/>
        </p:nvSpPr>
        <p:spPr bwMode="auto">
          <a:xfrm>
            <a:off x="539552" y="4437112"/>
            <a:ext cx="8305800" cy="189282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600" dirty="0">
                <a:latin typeface="Arial" charset="0"/>
              </a:rPr>
              <a:t>Dokumendi verifitseeritavus </a:t>
            </a:r>
            <a:r>
              <a:rPr lang="et-EE" sz="2600" dirty="0" smtClean="0">
                <a:latin typeface="Arial" charset="0"/>
              </a:rPr>
              <a:t>peaks säilima</a:t>
            </a:r>
            <a:r>
              <a:rPr lang="sv-SE" sz="2600" dirty="0" smtClean="0">
                <a:latin typeface="Arial" charset="0"/>
              </a:rPr>
              <a:t> </a:t>
            </a:r>
            <a:r>
              <a:rPr lang="sv-SE" sz="2600" dirty="0">
                <a:latin typeface="Arial" charset="0"/>
              </a:rPr>
              <a:t>koos dokumendi endaga, mitte sellest </a:t>
            </a:r>
            <a:r>
              <a:rPr lang="sv-SE" sz="2600" dirty="0" smtClean="0">
                <a:latin typeface="Arial" charset="0"/>
              </a:rPr>
              <a:t>lahus</a:t>
            </a:r>
            <a:r>
              <a:rPr lang="et-EE" sz="2600" dirty="0" smtClean="0">
                <a:latin typeface="Arial" charset="0"/>
              </a:rPr>
              <a:t>, mingi teise instantsi juures</a:t>
            </a:r>
            <a:r>
              <a:rPr lang="sv-SE" sz="2600" dirty="0" smtClean="0">
                <a:latin typeface="Arial" charset="0"/>
              </a:rPr>
              <a:t>!</a:t>
            </a:r>
            <a:endParaRPr lang="sv-SE" sz="2600" dirty="0">
              <a:latin typeface="Arial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Järeldus: tühistuslist ei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obi 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e-maailma!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1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88640"/>
            <a:ext cx="8915400" cy="838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Kehtivuskinnitus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t-EE" sz="4000" b="1" dirty="0" smtClean="0">
                <a:solidFill>
                  <a:srgbClr val="C00000"/>
                </a:solidFill>
              </a:rPr>
              <a:t> ja kehtivuskinnitusteenus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4457700"/>
            <a:ext cx="8458200" cy="4800600"/>
          </a:xfrm>
        </p:spPr>
        <p:txBody>
          <a:bodyPr lIns="92075" tIns="46038" rIns="92075" bIns="46038" anchor="ctr"/>
          <a:lstStyle/>
          <a:p>
            <a:pPr marL="0" indent="0" eaLnBrk="1" hangingPunct="1">
              <a:buFont typeface="Wingdings" pitchFamily="2" charset="2"/>
              <a:buNone/>
            </a:pPr>
            <a:endParaRPr lang="et-EE" sz="1000" smtClean="0">
              <a:latin typeface="Arial" charset="0"/>
            </a:endParaRPr>
          </a:p>
          <a:p>
            <a:pPr marL="0" indent="0" algn="just" eaLnBrk="1" hangingPunct="1">
              <a:buFont typeface="Wingdings" pitchFamily="2" charset="2"/>
              <a:buNone/>
            </a:pPr>
            <a:endParaRPr lang="et-EE" sz="1000" b="1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t-EE" sz="2800" smtClean="0">
              <a:latin typeface="Arial" charset="0"/>
            </a:endParaRPr>
          </a:p>
          <a:p>
            <a:pPr marL="0" indent="0" algn="just" eaLnBrk="1" hangingPunct="1">
              <a:buFont typeface="Wingdings" pitchFamily="2" charset="2"/>
              <a:buNone/>
            </a:pPr>
            <a:endParaRPr lang="en-US" smtClean="0">
              <a:latin typeface="Arial" charset="0"/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539552" y="3581400"/>
            <a:ext cx="8604448" cy="228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 smtClean="0">
                <a:latin typeface="Arial" charset="0"/>
              </a:rPr>
              <a:t>Kehtivuskinnitus kujutab </a:t>
            </a:r>
            <a:r>
              <a:rPr lang="et-EE" sz="2600" dirty="0">
                <a:latin typeface="Arial" charset="0"/>
              </a:rPr>
              <a:t>endast onlain-teenust, mis töötab iga sertifitseerimisteenuse osutaja juures 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4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Kehtivuskinnitusteenus võimaldab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üle saada tühistuslisti puudustest</a:t>
            </a:r>
            <a:endParaRPr lang="sv-SE" sz="2600" b="1" dirty="0">
              <a:solidFill>
                <a:srgbClr val="0070C0"/>
              </a:solidFill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sv-SE" sz="1400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159173" name="Text Box 5"/>
          <p:cNvSpPr txBox="1">
            <a:spLocks noChangeArrowheads="1"/>
          </p:cNvSpPr>
          <p:nvPr/>
        </p:nvSpPr>
        <p:spPr bwMode="auto">
          <a:xfrm>
            <a:off x="457200" y="1371600"/>
            <a:ext cx="7715200" cy="1838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Kehtivuskinnituse saamine on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digitõestuse saamine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, et digi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allkiri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on moodustatud kehtivas sertifikaadis sisalduvale avalikule võtmele vastava privaatvõtmega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2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528" y="304800"/>
            <a:ext cx="8591872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Kehtivuskinnitus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1161219" name="Text Box 3"/>
          <p:cNvSpPr txBox="1">
            <a:spLocks noChangeArrowheads="1"/>
          </p:cNvSpPr>
          <p:nvPr/>
        </p:nvSpPr>
        <p:spPr bwMode="auto">
          <a:xfrm>
            <a:off x="611560" y="908720"/>
            <a:ext cx="784664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Kehtivuskinnituse võtmine tehakse onlainis ja tavaliselt vahetult pärast digiallkirja andmist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.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dirty="0">
                <a:latin typeface="Arial" charset="0"/>
              </a:rPr>
              <a:t>S</a:t>
            </a:r>
            <a:r>
              <a:rPr lang="et-EE" sz="2800" dirty="0">
                <a:latin typeface="Arial" charset="0"/>
              </a:rPr>
              <a:t>elle eemärk on varustada d</a:t>
            </a:r>
            <a:r>
              <a:rPr lang="sv-SE" sz="2800" dirty="0">
                <a:latin typeface="Arial" charset="0"/>
              </a:rPr>
              <a:t>igidokument vastava</a:t>
            </a:r>
            <a:r>
              <a:rPr lang="et-EE" sz="2800" dirty="0">
                <a:latin typeface="Arial" charset="0"/>
              </a:rPr>
              <a:t> lisa</a:t>
            </a:r>
            <a:r>
              <a:rPr lang="sv-SE" sz="2800" dirty="0">
                <a:latin typeface="Arial" charset="0"/>
              </a:rPr>
              <a:t>rekvisiidi</a:t>
            </a:r>
            <a:r>
              <a:rPr lang="et-EE" sz="2800" dirty="0">
                <a:latin typeface="Arial" charset="0"/>
              </a:rPr>
              <a:t>ga</a:t>
            </a:r>
            <a:endParaRPr lang="en-GB" dirty="0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09600" y="3200400"/>
            <a:ext cx="8534400" cy="345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Kehtivuskinnituse olemasolu (</a:t>
            </a:r>
            <a:r>
              <a:rPr lang="et-EE" sz="2800" dirty="0" smtClean="0">
                <a:latin typeface="Arial" charset="0"/>
              </a:rPr>
              <a:t>allkirja juures </a:t>
            </a:r>
            <a:r>
              <a:rPr lang="et-EE" sz="2800" dirty="0">
                <a:latin typeface="Arial" charset="0"/>
              </a:rPr>
              <a:t>sabas) tõestab, et dokumendile kantud digiallkiri on tehtud dokumendi signeerimisel kehtiva sertifikaadi baasil</a:t>
            </a:r>
            <a:endParaRPr lang="sv-SE" sz="28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400" b="1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Peale kehtivuskinnituse võtmist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ei ole vaja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digi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allkirja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verifitseerimiseks (valideerimiseks)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teha enam mingeid onlain-päringuid</a:t>
            </a:r>
            <a:r>
              <a:rPr lang="sv-SE" sz="2800" b="1" u="sng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ega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vajalik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ülepea ka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mingit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võrguühendust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2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81000"/>
            <a:ext cx="8915400" cy="1219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Digiallkirjaga (e-allkirjaga) digidokument koos </a:t>
            </a:r>
            <a:r>
              <a:rPr lang="sv-SE" sz="4000" b="1" dirty="0" smtClean="0">
                <a:solidFill>
                  <a:srgbClr val="C00000"/>
                </a:solidFill>
              </a:rPr>
              <a:t>vajalike (lisa)</a:t>
            </a:r>
            <a:r>
              <a:rPr lang="et-EE" sz="4000" b="1" dirty="0" smtClean="0">
                <a:solidFill>
                  <a:srgbClr val="C00000"/>
                </a:solidFill>
              </a:rPr>
              <a:t>rekvisiitidega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5" name="Picture 4" descr="a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420888"/>
            <a:ext cx="9144000" cy="301199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7504" y="381000"/>
            <a:ext cx="8807896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Sertifitseerimise </a:t>
            </a:r>
            <a:r>
              <a:rPr lang="et-EE" sz="4000" b="1" dirty="0" err="1" smtClean="0">
                <a:solidFill>
                  <a:srgbClr val="C00000"/>
                </a:solidFill>
              </a:rPr>
              <a:t>taristu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04800" y="762000"/>
            <a:ext cx="86106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Sertifitseerimise taristu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certification infrastructure</a:t>
            </a:r>
            <a:r>
              <a:rPr lang="et-EE" sz="2600" dirty="0">
                <a:latin typeface="Arial" charset="0"/>
              </a:rPr>
              <a:t>) ehk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avaliku võtme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taristu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public key infrastructure, PKI</a:t>
            </a:r>
            <a:r>
              <a:rPr lang="et-EE" sz="2600" dirty="0">
                <a:latin typeface="Arial" charset="0"/>
              </a:rPr>
              <a:t>) kujutab endast digiallkirja andmiseks ja kontrollimiseks vajaminevaid teenuseid, mida on viis: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privaatvõtit sisaldav seade + korraldus 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t-EE" sz="2600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sertifitseerimisteenus</a:t>
            </a:r>
          </a:p>
          <a:p>
            <a:pPr marL="266700" indent="-266700">
              <a:spcBef>
                <a:spcPct val="20000"/>
              </a:spcBef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sertifitseerimisteenuse juures 24/7 toimiv kehtivuskinnituse teenus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ajatempli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teenus (24/7)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 marL="179388" indent="-179388">
              <a:spcBef>
                <a:spcPct val="20000"/>
              </a:spcBef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teenuste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korraldamise ja koordineerimise teenus </a:t>
            </a:r>
            <a:r>
              <a:rPr lang="et-EE" sz="2600" dirty="0">
                <a:latin typeface="Arial" charset="0"/>
              </a:rPr>
              <a:t>(tavaliselt riiklik)</a:t>
            </a:r>
            <a:endParaRPr lang="en-GB" sz="2600" dirty="0">
              <a:latin typeface="Arial" charset="0"/>
            </a:endParaRPr>
          </a:p>
        </p:txBody>
      </p:sp>
      <p:sp>
        <p:nvSpPr>
          <p:cNvPr id="1165316" name="Text Box 4"/>
          <p:cNvSpPr txBox="1">
            <a:spLocks noChangeArrowheads="1"/>
          </p:cNvSpPr>
          <p:nvPr/>
        </p:nvSpPr>
        <p:spPr bwMode="auto">
          <a:xfrm>
            <a:off x="838200" y="5715000"/>
            <a:ext cx="7315200" cy="984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Digiallkirja turvaliseks andmiseks on hädavajalik kõigi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viie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teenuse toimimine</a:t>
            </a:r>
            <a:endParaRPr lang="en-GB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1520" y="381000"/>
            <a:ext cx="8663880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Õiguslik reguleerimine, üldist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23528" y="914400"/>
            <a:ext cx="8820472" cy="610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300" b="1" dirty="0">
                <a:solidFill>
                  <a:srgbClr val="0070C0"/>
                </a:solidFill>
                <a:latin typeface="Arial" charset="0"/>
              </a:rPr>
              <a:t>Digiallkirja juures </a:t>
            </a:r>
            <a:r>
              <a:rPr lang="et-EE" sz="2300" b="1" dirty="0" smtClean="0">
                <a:solidFill>
                  <a:srgbClr val="0070C0"/>
                </a:solidFill>
                <a:latin typeface="Arial" charset="0"/>
              </a:rPr>
              <a:t>vajab </a:t>
            </a:r>
            <a:r>
              <a:rPr lang="et-EE" sz="2300" b="1" dirty="0">
                <a:solidFill>
                  <a:srgbClr val="0070C0"/>
                </a:solidFill>
                <a:latin typeface="Arial" charset="0"/>
              </a:rPr>
              <a:t>õiguslikult </a:t>
            </a:r>
            <a:r>
              <a:rPr lang="et-EE" sz="2300" b="1" dirty="0" smtClean="0">
                <a:solidFill>
                  <a:srgbClr val="0070C0"/>
                </a:solidFill>
                <a:latin typeface="Arial" charset="0"/>
              </a:rPr>
              <a:t>reguleerimist, millistele tingimustele vastavaid (krüpto)tehnilisi süsteeme koos kaasneva taristuga võib piisavalt usaldada, et kuulutada need omakäelise allkirjaga õiguslikult võrdväärseks digiallkirjaks.</a:t>
            </a:r>
          </a:p>
          <a:p>
            <a:pPr>
              <a:spcBef>
                <a:spcPct val="50000"/>
              </a:spcBef>
            </a:pPr>
            <a:r>
              <a:rPr lang="et-EE" sz="2300" dirty="0" smtClean="0">
                <a:latin typeface="Arial" charset="0"/>
              </a:rPr>
              <a:t>Võimalik on kaks erinevat lähenemist:</a:t>
            </a:r>
          </a:p>
          <a:p>
            <a:pPr marL="265113" indent="-265113">
              <a:spcBef>
                <a:spcPct val="50000"/>
              </a:spcBef>
              <a:buFont typeface="Arial" pitchFamily="34" charset="0"/>
              <a:buChar char="•"/>
            </a:pPr>
            <a:r>
              <a:rPr lang="et-EE" sz="2300" b="1" dirty="0" smtClean="0">
                <a:solidFill>
                  <a:srgbClr val="0070C0"/>
                </a:solidFill>
                <a:latin typeface="Arial" charset="0"/>
              </a:rPr>
              <a:t>Reguleerida sertifikaatide, ajatempli jm detaile õiguslikult vägagi detailselt. </a:t>
            </a:r>
            <a:r>
              <a:rPr lang="et-EE" sz="2300" dirty="0" smtClean="0">
                <a:latin typeface="Arial" charset="0"/>
              </a:rPr>
              <a:t>Eestis kehtis see regulatsioon 2000-16, mis kehtis digiallkirja seadus</a:t>
            </a:r>
          </a:p>
          <a:p>
            <a:pPr marL="265113" indent="-265113">
              <a:spcBef>
                <a:spcPct val="50000"/>
              </a:spcBef>
              <a:buFont typeface="Arial" pitchFamily="34" charset="0"/>
              <a:buChar char="•"/>
            </a:pPr>
            <a:r>
              <a:rPr lang="et-EE" sz="2300" b="1" dirty="0" smtClean="0">
                <a:solidFill>
                  <a:srgbClr val="0070C0"/>
                </a:solidFill>
                <a:latin typeface="Arial" charset="0"/>
              </a:rPr>
              <a:t>Reguleerida ära peamiselt õiguslik protseduur ja jätta tehniliste detailide hindamine ekspertide hooleks. </a:t>
            </a:r>
            <a:r>
              <a:rPr lang="et-EE" sz="2300" dirty="0" smtClean="0">
                <a:latin typeface="Arial" charset="0"/>
              </a:rPr>
              <a:t>Seda teed läheb 24. juulil 2014 vastu võetud Euroopa Liidu määrus  910/2014 “E</a:t>
            </a:r>
            <a:r>
              <a:rPr lang="fi-FI" sz="2300" dirty="0" smtClean="0">
                <a:latin typeface="Arial" charset="0"/>
              </a:rPr>
              <a:t>-identimise ja e-tehingute jaoks vajalike usaldusteenuste kohta siseturul</a:t>
            </a:r>
            <a:r>
              <a:rPr lang="et-EE" sz="2300" dirty="0" smtClean="0">
                <a:latin typeface="Arial" charset="0"/>
              </a:rPr>
              <a:t>”, millega seoses Eesti digiallkirja seadus kaotas 2016.a. oktoobris kehtivuse</a:t>
            </a:r>
            <a:endParaRPr lang="en-GB" sz="2300" dirty="0" smtClean="0">
              <a:latin typeface="Arial" charset="0"/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endParaRPr lang="et-EE" sz="23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381000"/>
            <a:ext cx="8735888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Õiguslik reguleerimine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23528" y="914400"/>
            <a:ext cx="8820472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>
                <a:latin typeface="Arial" charset="0"/>
              </a:rPr>
              <a:t>Digiallkirja juures vajavad õiguslikult reguleerimist: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395536" y="1484784"/>
            <a:ext cx="8748464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4175" indent="-384175">
              <a:spcBef>
                <a:spcPct val="50000"/>
              </a:spcBef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Tingimused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, millele peab vastama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digiallkirja/digitempli andmise vahend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 marL="384175" indent="-384175">
              <a:spcBef>
                <a:spcPct val="50000"/>
              </a:spcBef>
              <a:buFontTx/>
              <a:buChar char="•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es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ja kuidas saavad teha sertifitseerimist</a:t>
            </a:r>
          </a:p>
          <a:p>
            <a:pPr marL="384175" indent="-384175">
              <a:spcBef>
                <a:spcPct val="50000"/>
              </a:spcBef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Millistele tingimustele peab vastama ajatempel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 marL="384175" indent="-384175">
              <a:spcBef>
                <a:spcPct val="50000"/>
              </a:spcBef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Kes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korraldab nimetatud tegevusi ja peab järelevalvet 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  <a:p>
            <a:pPr marL="384175" indent="-384175">
              <a:spcBef>
                <a:spcPct val="50000"/>
              </a:spcBef>
            </a:pPr>
            <a:endParaRPr lang="et-EE" sz="2600" dirty="0"/>
          </a:p>
        </p:txBody>
      </p:sp>
      <p:sp>
        <p:nvSpPr>
          <p:cNvPr id="1179654" name="Text Box 6"/>
          <p:cNvSpPr txBox="1">
            <a:spLocks noChangeArrowheads="1"/>
          </p:cNvSpPr>
          <p:nvPr/>
        </p:nvSpPr>
        <p:spPr bwMode="auto">
          <a:xfrm>
            <a:off x="381000" y="4743450"/>
            <a:ext cx="8229600" cy="21145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Alles tehnilise valmisoleku ja piisava õigusliku reguleerimise korral saame öelda, et digiallkirjaga varustratud digidokumentidel on samasugune õiguslik tähendus kui omak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ä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elise allkirjaga varustatud paberdokumentidel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5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152400"/>
            <a:ext cx="8735888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I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395535" y="980728"/>
            <a:ext cx="8748465" cy="598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Eesti digiallkirja 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eadus töötati välja 1996-99 jajõustus 2000. aastal. </a:t>
            </a:r>
            <a:r>
              <a:rPr lang="et-EE" sz="2800" dirty="0" smtClean="0">
                <a:latin typeface="Arial" charset="0"/>
                <a:cs typeface="Arial" charset="0"/>
              </a:rPr>
              <a:t>Seadus sätestas tingimused, millal on digisignatuur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interpreteeritav digiallkirjana</a:t>
            </a:r>
            <a:r>
              <a:rPr lang="et-EE" sz="2800" dirty="0" smtClean="0">
                <a:latin typeface="Arial" charset="0"/>
                <a:cs typeface="Arial" charset="0"/>
              </a:rPr>
              <a:t>, st dokumendile kantuse mõttes omakäelise allkirjaga õiguslikult samaväärne.  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</a:pPr>
            <a:r>
              <a:rPr lang="et-EE" sz="2800" dirty="0" smtClean="0">
                <a:latin typeface="Arial" charset="0"/>
                <a:cs typeface="Arial" charset="0"/>
              </a:rPr>
              <a:t>     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</a:pPr>
            <a:r>
              <a:rPr lang="et-EE" sz="2800" dirty="0" smtClean="0">
                <a:latin typeface="Arial" charset="0"/>
                <a:cs typeface="Arial" charset="0"/>
              </a:rPr>
              <a:t>     </a:t>
            </a:r>
            <a:r>
              <a:rPr lang="et-EE" sz="2600" dirty="0" smtClean="0">
                <a:latin typeface="Arial" charset="0"/>
                <a:cs typeface="Arial" charset="0"/>
              </a:rPr>
              <a:t>Alates 2016.a. oktoobrist on Eesti digiallkirja seadus kehtetu, seda asendab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EU vastav määrus 910/2014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“E</a:t>
            </a:r>
            <a:r>
              <a:rPr lang="fi-FI" sz="2600" b="1" dirty="0" smtClean="0">
                <a:solidFill>
                  <a:srgbClr val="0070C0"/>
                </a:solidFill>
                <a:latin typeface="Arial" charset="0"/>
              </a:rPr>
              <a:t>-identimise ja e-tehingute jaoks vajalike usaldusteenuste kohta siseturul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”</a:t>
            </a:r>
            <a:r>
              <a:rPr lang="et-EE" sz="2600" dirty="0" smtClean="0">
                <a:latin typeface="Arial" charset="0"/>
                <a:cs typeface="Arial" charset="0"/>
              </a:rPr>
              <a:t>.</a:t>
            </a:r>
            <a:r>
              <a:rPr lang="et-EE" sz="1200" dirty="0" smtClean="0">
                <a:latin typeface="Arial" charset="0"/>
                <a:cs typeface="Arial" charset="0"/>
              </a:rPr>
              <a:t> 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</a:pPr>
            <a:r>
              <a:rPr lang="et-EE" sz="12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    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    Samas on Eesti digiallkirja olemasolev taristu selle seaduse järgi üles ehitatud 16 aasta jooksul </a:t>
            </a:r>
            <a:r>
              <a:rPr lang="et-EE" sz="2600" dirty="0" smtClean="0">
                <a:latin typeface="Arial" charset="0"/>
                <a:cs typeface="Arial" charset="0"/>
              </a:rPr>
              <a:t>(nüüd vastab see ka euromäärusele)</a:t>
            </a:r>
            <a:endParaRPr lang="en-GB" sz="2600" dirty="0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5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152400"/>
            <a:ext cx="8735888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II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395536" y="942975"/>
            <a:ext cx="8367464" cy="58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None/>
            </a:pPr>
            <a:endParaRPr lang="et-EE" sz="2800" b="1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2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Eests 2000-16 kehtinud digiallkirja seaduse kohaselt oli nii sertifitseerimisteenus kui ka ajatempli teenus delegeeritud erasektorile. </a:t>
            </a:r>
            <a:r>
              <a:rPr lang="et-EE" sz="2800" dirty="0" smtClean="0">
                <a:latin typeface="Arial" charset="0"/>
              </a:rPr>
              <a:t>Riigipoolseks reguleerivaks osaks oli</a:t>
            </a:r>
            <a:r>
              <a:rPr lang="et-EE" sz="2800" dirty="0" smtClean="0">
                <a:latin typeface="Arial" charset="0"/>
                <a:cs typeface="Arial" charset="0"/>
              </a:rPr>
              <a:t> </a:t>
            </a:r>
            <a:r>
              <a:rPr lang="et-EE" sz="2800" dirty="0">
                <a:latin typeface="Arial" charset="0"/>
                <a:cs typeface="Arial" charset="0"/>
              </a:rPr>
              <a:t>Majandus- ja </a:t>
            </a:r>
            <a:r>
              <a:rPr lang="et-EE" sz="2800" dirty="0" smtClean="0">
                <a:latin typeface="Arial" charset="0"/>
                <a:cs typeface="Arial" charset="0"/>
              </a:rPr>
              <a:t>Kommunikatsiooniministeeriumi poolt hallatud sertifitseerimise register. 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2"/>
            </a:pPr>
            <a:endParaRPr lang="et-EE" sz="2800" dirty="0" smtClean="0">
              <a:latin typeface="Arial" charset="0"/>
              <a:cs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</a:pPr>
            <a:r>
              <a:rPr lang="et-EE" sz="2800" dirty="0" smtClean="0">
                <a:latin typeface="Arial" charset="0"/>
                <a:cs typeface="Arial" charset="0"/>
              </a:rPr>
              <a:t>    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Praegu on valdkond reguleeritud teisiti - üle-Euroopaliselt usaldusteenuse osutaja, setifikaatide ja allkirja/templi andmise vahendi kvalifitseerimisega ja nende hindamisega vastavushindamisasutuse poolt</a:t>
            </a:r>
            <a:endParaRPr lang="en-GB" sz="2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9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60648"/>
            <a:ext cx="8915400" cy="838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 Paberdokumendi tõestusväärtus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438400" y="6096000"/>
            <a:ext cx="7239000" cy="4800600"/>
          </a:xfrm>
        </p:spPr>
        <p:txBody>
          <a:bodyPr lIns="92075" tIns="46038" rIns="92075" bIns="46038" anchor="ctr"/>
          <a:lstStyle/>
          <a:p>
            <a:pPr marL="376238" indent="-376238" eaLnBrk="1" hangingPunct="1">
              <a:buFont typeface="Wingdings" pitchFamily="2" charset="2"/>
              <a:buNone/>
            </a:pPr>
            <a:endParaRPr lang="et-EE" sz="2800" b="1" u="sng" smtClean="0">
              <a:latin typeface="Arial" charset="0"/>
            </a:endParaRPr>
          </a:p>
          <a:p>
            <a:pPr marL="376238" indent="-376238" eaLnBrk="1" hangingPunct="1">
              <a:buClr>
                <a:schemeClr val="tx1"/>
              </a:buClr>
              <a:buFontTx/>
              <a:buChar char="•"/>
            </a:pPr>
            <a:endParaRPr lang="et-EE" sz="2800" b="1" smtClean="0">
              <a:latin typeface="Arial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95536" y="1371600"/>
            <a:ext cx="8748464" cy="2794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4175" indent="-384175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Paberdokumendi seob ta loojaga omakäeline allkiri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handwritten signature</a:t>
            </a:r>
            <a:r>
              <a:rPr lang="et-EE" sz="2600" dirty="0">
                <a:latin typeface="Arial" charset="0"/>
              </a:rPr>
              <a:t>)</a:t>
            </a:r>
          </a:p>
          <a:p>
            <a:pPr marL="384175" indent="-384175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endParaRPr lang="et-EE" sz="1200" b="1" dirty="0">
              <a:latin typeface="Arial" charset="0"/>
            </a:endParaRPr>
          </a:p>
          <a:p>
            <a:pPr marL="384175" indent="-384175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600" dirty="0">
                <a:latin typeface="Arial" charset="0"/>
              </a:rPr>
              <a:t>Nii dokumendi andmed ise (dokumendi  sisu) kui ka nendele kantud allkiri on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seotud andmekandjaga 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data carrier</a:t>
            </a:r>
            <a:r>
              <a:rPr lang="et-EE" sz="2600" dirty="0">
                <a:latin typeface="Arial" charset="0"/>
              </a:rPr>
              <a:t>) kui paberilehega; sellele kandmise tehnika seob need ka omavahel</a:t>
            </a:r>
            <a:endParaRPr lang="et-EE" sz="2600" dirty="0"/>
          </a:p>
        </p:txBody>
      </p:sp>
      <p:sp>
        <p:nvSpPr>
          <p:cNvPr id="1107973" name="Text Box 5"/>
          <p:cNvSpPr txBox="1">
            <a:spLocks noChangeArrowheads="1"/>
          </p:cNvSpPr>
          <p:nvPr/>
        </p:nvSpPr>
        <p:spPr bwMode="auto">
          <a:xfrm>
            <a:off x="467544" y="4581128"/>
            <a:ext cx="750756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Paberkandjal dokumendi tõestusväärtus on tagatud, kui selles sisalduv teave vastab kindlatele vorminõuetele ning on varustatud allkirjaga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6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152400"/>
            <a:ext cx="8735888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III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611560" y="914400"/>
            <a:ext cx="8532440" cy="6540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6"/>
              <a:defRPr/>
            </a:pPr>
            <a:endParaRPr lang="et-EE" sz="1200" b="1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3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2001. aastal registreeriti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nii sertifitseerimisteenuse osutajaks kui ka ajatempli teenuse osutajaks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Sertifitseerimiskeskuse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AS, mis on jäänud senini siinse turu liidriks turule. </a:t>
            </a:r>
            <a:r>
              <a:rPr lang="et-EE" sz="2800" dirty="0" smtClean="0">
                <a:latin typeface="Arial" charset="0"/>
              </a:rPr>
              <a:t>Hetkel kehtiva EU määruse kohaselt on tegemist </a:t>
            </a:r>
            <a:r>
              <a:rPr lang="et-EE" sz="2800" dirty="0" smtClean="0">
                <a:solidFill>
                  <a:srgbClr val="0070C0"/>
                </a:solidFill>
                <a:latin typeface="Arial" charset="0"/>
              </a:rPr>
              <a:t>usaldusteenusega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3"/>
              <a:defRPr/>
            </a:pPr>
            <a:endParaRPr lang="et-EE" sz="2800" dirty="0" smtClean="0">
              <a:solidFill>
                <a:srgbClr val="0070C0"/>
              </a:solidFill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3"/>
              <a:defRPr/>
            </a:pPr>
            <a:r>
              <a:rPr lang="et-EE" sz="2800" dirty="0" smtClean="0">
                <a:latin typeface="Arial" charset="0"/>
              </a:rPr>
              <a:t>Vähegi </a:t>
            </a:r>
            <a:r>
              <a:rPr lang="et-EE" sz="2800" dirty="0">
                <a:latin typeface="Arial" charset="0"/>
              </a:rPr>
              <a:t>arvestavas koguses kehtivuskinnituste (OCSP-kinnituste) võtmine </a:t>
            </a:r>
            <a:r>
              <a:rPr lang="et-EE" sz="2800" dirty="0" smtClean="0">
                <a:latin typeface="Arial" charset="0"/>
              </a:rPr>
              <a:t>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tasuline</a:t>
            </a:r>
            <a:r>
              <a:rPr lang="et-EE" sz="2800" dirty="0" smtClean="0">
                <a:latin typeface="Arial" charset="0"/>
              </a:rPr>
              <a:t>  (10 allkirja eraisikule tasuta)</a:t>
            </a:r>
            <a:endParaRPr lang="et-EE" sz="2800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/>
            </a:pPr>
            <a:endParaRPr lang="et-EE" sz="2800" b="1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dirty="0">
                <a:latin typeface="Arial" charset="0"/>
                <a:cs typeface="Arial" charset="0"/>
              </a:rPr>
              <a:t> </a:t>
            </a:r>
            <a:endParaRPr lang="en-US" dirty="0">
              <a:latin typeface="Arial" charset="0"/>
              <a:cs typeface="Arial" charset="0"/>
            </a:endParaRPr>
          </a:p>
          <a:p>
            <a:pPr marL="457200" indent="-457200">
              <a:spcBef>
                <a:spcPct val="50000"/>
              </a:spcBef>
              <a:defRPr/>
            </a:pPr>
            <a:endParaRPr lang="en-GB" dirty="0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152400"/>
            <a:ext cx="8735888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IV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467544" y="1196752"/>
            <a:ext cx="8219256" cy="5296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5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2002. aasta algul hakati välja andma ID kaarte</a:t>
            </a:r>
            <a:r>
              <a:rPr lang="et-EE" sz="2800" dirty="0">
                <a:latin typeface="Arial" charset="0"/>
              </a:rPr>
              <a:t>: turvalisi </a:t>
            </a:r>
            <a:r>
              <a:rPr lang="et-EE" sz="2800" dirty="0" smtClean="0">
                <a:latin typeface="Arial" charset="0"/>
              </a:rPr>
              <a:t>digiallkirja </a:t>
            </a:r>
            <a:r>
              <a:rPr lang="et-EE" sz="2800" dirty="0">
                <a:latin typeface="Arial" charset="0"/>
              </a:rPr>
              <a:t>andmise </a:t>
            </a:r>
            <a:r>
              <a:rPr lang="et-EE" sz="2800" dirty="0" smtClean="0">
                <a:latin typeface="Arial" charset="0"/>
              </a:rPr>
              <a:t>vahendeid, millest ühtlasi said ka turvalise autentimise ja turvalise transpordikrüpto seadmed. </a:t>
            </a:r>
            <a:r>
              <a:rPr lang="et-EE" sz="2800" dirty="0">
                <a:latin typeface="Arial" charset="0"/>
              </a:rPr>
              <a:t>Praegu on välja antud kaardid üle 95% Eesti residentidele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5"/>
              <a:defRPr/>
            </a:pPr>
            <a:endParaRPr lang="et-EE" sz="2800" b="1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5"/>
              <a:defRPr/>
            </a:pPr>
            <a:r>
              <a:rPr lang="et-EE" sz="2800" dirty="0">
                <a:latin typeface="Arial" charset="0"/>
              </a:rPr>
              <a:t>2002. aasta sügisel tuli Sertifitseerimiskeskuse AS välja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digitaalallkirja praktilise teenusega DigiDoc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latin typeface="Arial" charset="0"/>
              </a:rPr>
              <a:t>     </a:t>
            </a:r>
            <a:r>
              <a:rPr lang="et-EE" sz="2800" dirty="0">
                <a:latin typeface="Arial" charset="0"/>
              </a:rPr>
              <a:t>(</a:t>
            </a:r>
            <a:r>
              <a:rPr lang="sv-SE" sz="2800" dirty="0">
                <a:latin typeface="Arial" charset="0"/>
              </a:rPr>
              <a:t>viited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http://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www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.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id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.ee/</a:t>
            </a:r>
            <a:r>
              <a:rPr lang="et-EE" sz="2800" dirty="0">
                <a:latin typeface="Arial" charset="0"/>
              </a:rPr>
              <a:t>)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8"/>
              <a:defRPr/>
            </a:pPr>
            <a:endParaRPr lang="et-EE" sz="1200" b="1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  <a:defRPr/>
            </a:pPr>
            <a:endParaRPr lang="en-GB" dirty="0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1520" y="152400"/>
            <a:ext cx="8663880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V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611561" y="1341438"/>
            <a:ext cx="7922840" cy="572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7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Viimase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16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aasta jooksul on digiallkiri võetud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Eestis  enamikes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kohtades praktikas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kasutusele. </a:t>
            </a:r>
            <a:r>
              <a:rPr lang="et-EE" sz="2800" dirty="0" smtClean="0">
                <a:latin typeface="Arial" charset="0"/>
              </a:rPr>
              <a:t>Me olime maailmas ühes esimesed, kuigi EU seadusandlus meie õigusaktidest otse selles osas eeskuju ei võtnud</a:t>
            </a:r>
            <a:endParaRPr lang="et-EE" sz="2800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7"/>
              <a:defRPr/>
            </a:pPr>
            <a:endParaRPr lang="et-EE" sz="2800" b="1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7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2007. aasta kevadel käivitus Mobiil-ID projekt</a:t>
            </a:r>
            <a:r>
              <a:rPr lang="et-EE" sz="2800" b="1" dirty="0">
                <a:solidFill>
                  <a:schemeClr val="folHlink"/>
                </a:solidFill>
                <a:latin typeface="Arial" charset="0"/>
              </a:rPr>
              <a:t>, </a:t>
            </a:r>
            <a:r>
              <a:rPr lang="et-EE" sz="2800" dirty="0">
                <a:latin typeface="Arial" charset="0"/>
              </a:rPr>
              <a:t>mis 2009 laienes peale </a:t>
            </a:r>
            <a:r>
              <a:rPr lang="et-EE" sz="2800" dirty="0" smtClean="0">
                <a:latin typeface="Arial" charset="0"/>
              </a:rPr>
              <a:t>EMT (hetkel Telia) </a:t>
            </a:r>
            <a:r>
              <a:rPr lang="et-EE" sz="2800" dirty="0">
                <a:latin typeface="Arial" charset="0"/>
              </a:rPr>
              <a:t>ka teistele teenusepakkujatele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10"/>
              <a:defRPr/>
            </a:pPr>
            <a:endParaRPr lang="et-EE" sz="2800" b="1" dirty="0">
              <a:solidFill>
                <a:schemeClr val="folHlink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8"/>
              <a:defRPr/>
            </a:pPr>
            <a:endParaRPr lang="et-EE" sz="1200" b="1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  <a:defRPr/>
            </a:pPr>
            <a:endParaRPr lang="en-GB" dirty="0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152400"/>
            <a:ext cx="8735888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VI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95536" y="836712"/>
            <a:ext cx="8281739" cy="516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</a:pPr>
            <a:endParaRPr lang="et-EE" sz="2800" b="1" dirty="0">
              <a:solidFill>
                <a:schemeClr val="folHlink"/>
              </a:solidFill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9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2009. aasta alguses jõustus digitempel </a:t>
            </a:r>
            <a:r>
              <a:rPr lang="et-EE" sz="2800" b="1" dirty="0">
                <a:solidFill>
                  <a:schemeClr val="folHlink"/>
                </a:solidFill>
                <a:latin typeface="Arial" charset="0"/>
              </a:rPr>
              <a:t>- </a:t>
            </a:r>
            <a:r>
              <a:rPr lang="et-EE" sz="2800" dirty="0">
                <a:latin typeface="Arial" charset="0"/>
              </a:rPr>
              <a:t>digiallkirja analoog juriidiliste isikute jaoks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9"/>
            </a:pPr>
            <a:endParaRPr lang="et-EE" sz="2800" b="1" dirty="0">
              <a:solidFill>
                <a:schemeClr val="folHlink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9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Sügisel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2010 käivitus digitaalse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isikutunnistuse (digi-ID)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projekt </a:t>
            </a:r>
            <a:r>
              <a:rPr lang="et-EE" sz="2800" dirty="0">
                <a:latin typeface="Arial" charset="0"/>
              </a:rPr>
              <a:t>– ID kaardi analoog (varuseade), millel visuaalne pool puudub ja mis on mõeldud ainult autentimiseks ja digiallkirja andmiseks (digikasutuseks)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9"/>
            </a:pPr>
            <a:endParaRPr lang="et-EE" sz="2800" b="1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1520" y="152400"/>
            <a:ext cx="8663880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VII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395537" y="1000125"/>
            <a:ext cx="8210302" cy="53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10"/>
              <a:defRPr/>
            </a:pPr>
            <a:endParaRPr lang="et-EE" sz="2800" b="1" dirty="0">
              <a:solidFill>
                <a:schemeClr val="folHlink"/>
              </a:solidFill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11"/>
              <a:defRPr/>
            </a:pPr>
            <a:r>
              <a:rPr lang="et-EE" sz="2800" dirty="0">
                <a:latin typeface="Arial" charset="0"/>
              </a:rPr>
              <a:t>2011.a. mindi üle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DigiDOC3</a:t>
            </a:r>
            <a:r>
              <a:rPr lang="et-EE" sz="2800" dirty="0">
                <a:latin typeface="Arial" charset="0"/>
              </a:rPr>
              <a:t> peale, mis kasutab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2048-bitist RSA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võtmepaari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11"/>
              <a:defRPr/>
            </a:pPr>
            <a:endParaRPr lang="et-EE" sz="2800" b="1" dirty="0">
              <a:solidFill>
                <a:srgbClr val="FFFF00"/>
              </a:solidFill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11"/>
              <a:defRPr/>
            </a:pPr>
            <a:r>
              <a:rPr lang="et-EE" sz="2800" dirty="0">
                <a:latin typeface="Arial" charset="0"/>
              </a:rPr>
              <a:t>2014.-15 </a:t>
            </a:r>
            <a:r>
              <a:rPr lang="et-EE" sz="2800" dirty="0" smtClean="0">
                <a:latin typeface="Arial" charset="0"/>
              </a:rPr>
              <a:t>toimus </a:t>
            </a:r>
            <a:r>
              <a:rPr lang="et-EE" sz="2800" dirty="0">
                <a:latin typeface="Arial" charset="0"/>
              </a:rPr>
              <a:t>üleminek ZIP-põhisele (binaarsele)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BDOC-vormingule</a:t>
            </a:r>
            <a:r>
              <a:rPr lang="et-EE" sz="2800" dirty="0">
                <a:latin typeface="Arial" charset="0"/>
              </a:rPr>
              <a:t>, mis on erinevalt DDOCis rahvusvaheline ja mugavamalt </a:t>
            </a:r>
            <a:r>
              <a:rPr lang="et-EE" sz="2800" dirty="0" smtClean="0">
                <a:latin typeface="Arial" charset="0"/>
              </a:rPr>
              <a:t>käideldav, samuti väiksema mahuga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11"/>
              <a:defRPr/>
            </a:pPr>
            <a:endParaRPr lang="et-EE" sz="2800" b="1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8"/>
              <a:defRPr/>
            </a:pPr>
            <a:endParaRPr lang="et-EE" sz="1200" b="1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  <a:defRPr/>
            </a:pPr>
            <a:endParaRPr lang="en-GB" dirty="0"/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7504" y="152400"/>
            <a:ext cx="8807896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VIII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251520" y="404664"/>
            <a:ext cx="8568952" cy="629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10"/>
              <a:defRPr/>
            </a:pPr>
            <a:endParaRPr lang="et-EE" sz="2800" b="1" dirty="0">
              <a:solidFill>
                <a:schemeClr val="folHlink"/>
              </a:solidFill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13"/>
              <a:defRPr/>
            </a:pPr>
            <a:r>
              <a:rPr lang="et-EE" sz="2800" dirty="0" smtClean="0">
                <a:latin typeface="Arial" charset="0"/>
              </a:rPr>
              <a:t>2016. aasta oktoobris muutus kehtetuks 2000. aastast alates kehtinud digiallkirja seadus, mida hakkas asendama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E-identimise ja e-tehingute usaldusteenuste seadus</a:t>
            </a:r>
            <a:r>
              <a:rPr lang="et-EE" sz="2800" dirty="0" smtClean="0">
                <a:latin typeface="Arial" charset="0"/>
              </a:rPr>
              <a:t>, mis toetub omakorda  valdkonda reguleerivale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EU määrusele 910/2014 “E</a:t>
            </a:r>
            <a:r>
              <a:rPr lang="fi-FI" sz="2800" b="1" dirty="0" smtClean="0">
                <a:solidFill>
                  <a:srgbClr val="0070C0"/>
                </a:solidFill>
                <a:latin typeface="Arial" charset="0"/>
              </a:rPr>
              <a:t>-identimise ja e-tehingute jaoks vajalike usaldusteenuste kohta siseturul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”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13"/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2017. aasta oktoobris mindi Eestis ID kaartidel erakorraliselt üle ellipliste kõverate algoritmidele (P-384) </a:t>
            </a:r>
            <a:r>
              <a:rPr lang="et-EE" sz="2800" dirty="0" smtClean="0">
                <a:latin typeface="Arial" charset="0"/>
              </a:rPr>
              <a:t>seoses Infineoni kiibiveaga. Ajutiselt suleti LDAP-teenus (CDOC-krüpteerimise </a:t>
            </a:r>
            <a:r>
              <a:rPr lang="et-EE" sz="2800" dirty="0" err="1" smtClean="0">
                <a:latin typeface="Arial" charset="0"/>
              </a:rPr>
              <a:t>taristu</a:t>
            </a:r>
            <a:r>
              <a:rPr lang="et-EE" sz="2800" dirty="0" smtClean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osa), mis pole senini taastunud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0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8915400" cy="838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/>
          </a:bodyPr>
          <a:lstStyle/>
          <a:p>
            <a:pPr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Paberdokument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pic>
        <p:nvPicPr>
          <p:cNvPr id="7171" name="Picture 3" descr="C:\dokum\jama1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88840"/>
            <a:ext cx="9144000" cy="4160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0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7504" y="457200"/>
            <a:ext cx="8807896" cy="838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Digidokumendi  tõestusväärtus: tõsine probleem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905000" y="4457700"/>
            <a:ext cx="7239000" cy="4800600"/>
          </a:xfrm>
        </p:spPr>
        <p:txBody>
          <a:bodyPr lIns="92075" tIns="46038" rIns="92075" bIns="46038" anchor="ctr"/>
          <a:lstStyle/>
          <a:p>
            <a:pPr marL="376238" indent="-376238" eaLnBrk="1" hangingPunct="1">
              <a:buFont typeface="Wingdings" pitchFamily="2" charset="2"/>
              <a:buNone/>
            </a:pPr>
            <a:endParaRPr lang="et-EE" sz="2800" b="1" u="sng" smtClean="0">
              <a:latin typeface="Arial" charset="0"/>
            </a:endParaRPr>
          </a:p>
          <a:p>
            <a:pPr marL="376238" indent="-376238" eaLnBrk="1" hangingPunct="1">
              <a:buClr>
                <a:schemeClr val="tx1"/>
              </a:buClr>
              <a:buFontTx/>
              <a:buChar char="•"/>
            </a:pPr>
            <a:endParaRPr lang="et-EE" sz="2800" b="1" smtClean="0">
              <a:latin typeface="Arial" charset="0"/>
            </a:endParaRPr>
          </a:p>
        </p:txBody>
      </p:sp>
      <p:sp>
        <p:nvSpPr>
          <p:cNvPr id="1112068" name="Text Box 4"/>
          <p:cNvSpPr txBox="1">
            <a:spLocks noChangeArrowheads="1"/>
          </p:cNvSpPr>
          <p:nvPr/>
        </p:nvSpPr>
        <p:spPr bwMode="auto">
          <a:xfrm>
            <a:off x="533400" y="1371600"/>
            <a:ext cx="8382000" cy="22653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80000"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Lähtekoht: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Digitaalne andmekogum on arvutis üksnes bitijada ehk faili kujul, mis ei ole ühegi konkreetse andmekandjaga seotud. </a:t>
            </a:r>
            <a:r>
              <a:rPr lang="et-EE" sz="2800" dirty="0">
                <a:latin typeface="Arial" charset="0"/>
              </a:rPr>
              <a:t>Nii dokumendi sisu kui ka ka allkirja saab mõlemat lihtsalt muuta</a:t>
            </a:r>
            <a:endParaRPr lang="et-EE" dirty="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83568" y="3776663"/>
            <a:ext cx="823183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Järeldus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: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digiteabe juures ei saa kasutada paberdokumentidest tuttavat (käsitsi kirjutatud) allkirja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puudub teabekandja ja seetõttu ei saa tagada allkirja autentsust (võltsimatust) ja seeläbi dokumendi tõestusväärtust</a:t>
            </a:r>
            <a:endParaRPr lang="et-EE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1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8915400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Digitaalne andmekogum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pic>
        <p:nvPicPr>
          <p:cNvPr id="9219" name="Picture 3" descr="C:\dokum\jama2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655638"/>
            <a:ext cx="7848600" cy="620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142875"/>
            <a:ext cx="8234685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Terviklus</a:t>
            </a: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</a:b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481283" name="Text Box 3"/>
          <p:cNvSpPr txBox="1">
            <a:spLocks noChangeArrowheads="1"/>
          </p:cNvSpPr>
          <p:nvPr/>
        </p:nvSpPr>
        <p:spPr bwMode="auto">
          <a:xfrm>
            <a:off x="539552" y="785813"/>
            <a:ext cx="8375848" cy="224631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Andmete terviklus </a:t>
            </a:r>
            <a:r>
              <a:rPr lang="et-EE" sz="2800" b="1" dirty="0" smtClean="0">
                <a:latin typeface="Arial" charset="0"/>
              </a:rPr>
              <a:t>(</a:t>
            </a:r>
            <a:r>
              <a:rPr lang="et-EE" sz="2800" b="1" i="1" dirty="0" smtClean="0">
                <a:latin typeface="Arial" charset="0"/>
              </a:rPr>
              <a:t>data</a:t>
            </a:r>
            <a:r>
              <a:rPr lang="et-EE" sz="2800" b="1" dirty="0" smtClean="0">
                <a:latin typeface="Arial" charset="0"/>
              </a:rPr>
              <a:t> </a:t>
            </a:r>
            <a:r>
              <a:rPr lang="et-EE" sz="2800" b="1" i="1" dirty="0" smtClean="0">
                <a:latin typeface="Arial" charset="0"/>
              </a:rPr>
              <a:t>integrity</a:t>
            </a:r>
            <a:r>
              <a:rPr lang="et-EE" sz="2800" b="1" dirty="0">
                <a:latin typeface="Arial" charset="0"/>
              </a:rPr>
              <a:t>) on andmete pärinemine autentsest allikast koos nende allika kindlaksmääramisega ning veendumine, et andmed pole peale loomist volitamatult muutunud</a:t>
            </a:r>
            <a:endParaRPr lang="en-GB" sz="2800" dirty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11560" y="3143250"/>
            <a:ext cx="8532440" cy="404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600" dirty="0">
                <a:latin typeface="Arial" charset="0"/>
              </a:rPr>
              <a:t>Erinevalt paberdokumentide maailmast ei ole digimaailmas terviklus tagatud vaikimisi: selle saavutamiseks on vaja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aktiivseid tegevusi</a:t>
            </a:r>
          </a:p>
          <a:p>
            <a:pPr eaLnBrk="0" hangingPunct="0">
              <a:spcBef>
                <a:spcPct val="20000"/>
              </a:spcBef>
            </a:pPr>
            <a:endParaRPr lang="et-EE" sz="1000" dirty="0">
              <a:latin typeface="Aria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t-EE" sz="2600" dirty="0">
                <a:latin typeface="Arial" charset="0"/>
              </a:rPr>
              <a:t>Praktiliselt ainsaks võimaluseks on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digisignatuuri</a:t>
            </a:r>
            <a:r>
              <a:rPr lang="et-EE" sz="2600" dirty="0">
                <a:latin typeface="Arial" charset="0"/>
              </a:rPr>
              <a:t> ehk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digitaalsignatuuri</a:t>
            </a:r>
            <a:r>
              <a:rPr lang="et-EE" sz="2600" dirty="0">
                <a:latin typeface="Arial" charset="0"/>
              </a:rPr>
              <a:t> kasutamine, mis põhineb avaliku võtmega krüptograafial</a:t>
            </a:r>
          </a:p>
          <a:p>
            <a:pPr eaLnBrk="0" hangingPunct="0">
              <a:spcBef>
                <a:spcPct val="20000"/>
              </a:spcBef>
            </a:pPr>
            <a:endParaRPr lang="et-EE" sz="1000" dirty="0">
              <a:latin typeface="Aria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t-EE" sz="2600" dirty="0">
                <a:latin typeface="Arial" charset="0"/>
              </a:rPr>
              <a:t>Bürkoraadid räägivad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tõestusväärtusest</a:t>
            </a:r>
            <a:r>
              <a:rPr lang="et-EE" sz="2600" dirty="0">
                <a:latin typeface="Arial" charset="0"/>
              </a:rPr>
              <a:t>, mis on suuresti identne terviklusega</a:t>
            </a:r>
          </a:p>
          <a:p>
            <a:pPr eaLnBrk="0" hangingPunct="0">
              <a:spcBef>
                <a:spcPct val="20000"/>
              </a:spcBef>
            </a:pPr>
            <a:endParaRPr lang="et-EE" sz="1200" dirty="0">
              <a:solidFill>
                <a:schemeClr val="folHlink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536" y="228600"/>
            <a:ext cx="8519864" cy="6096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Võimalik lahendus </a:t>
            </a:r>
            <a:r>
              <a:rPr lang="et-EE" sz="4000" b="1" dirty="0" smtClean="0">
                <a:solidFill>
                  <a:srgbClr val="C00000"/>
                </a:solidFill>
                <a:cs typeface="Arial" charset="0"/>
              </a:rPr>
              <a:t>–</a:t>
            </a:r>
            <a:r>
              <a:rPr lang="et-EE" sz="4000" b="1" dirty="0" smtClean="0">
                <a:solidFill>
                  <a:srgbClr val="C00000"/>
                </a:solidFill>
              </a:rPr>
              <a:t> digi</a:t>
            </a:r>
            <a:r>
              <a:rPr lang="en-US" sz="4000" b="1" dirty="0" err="1" smtClean="0">
                <a:solidFill>
                  <a:srgbClr val="C00000"/>
                </a:solidFill>
              </a:rPr>
              <a:t>allkiri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899592" y="1143000"/>
            <a:ext cx="8244408" cy="5181600"/>
          </a:xfrm>
        </p:spPr>
        <p:txBody>
          <a:bodyPr lIns="92075" tIns="46038" rIns="92075" bIns="46038" anchor="ctr"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endParaRPr lang="et-EE" sz="2800" b="1" u="sng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Digitaalsete teabekogumite juures on alternatiivne võimalus kasutada sellist allkirjalaadset (allkirja omadustega) mehhanismi, mis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on seotud matemaatiliste seoste abil teabe (bittide) endaga, mitte selle kandjaga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t-EE" sz="2800" b="1" dirty="0" smtClean="0">
              <a:solidFill>
                <a:schemeClr val="folHlink"/>
              </a:solidFill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Seda võtet nimetatakse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digitaalallkirjaks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 (digiallkirjaks)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digital signature</a:t>
            </a:r>
            <a:r>
              <a:rPr lang="et-EE" sz="2800" dirty="0" smtClean="0">
                <a:latin typeface="Arial" charset="0"/>
              </a:rPr>
              <a:t>) ehk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e-allkirjaks</a:t>
            </a:r>
            <a:r>
              <a:rPr lang="et-EE" sz="2800" b="1" dirty="0" smtClean="0">
                <a:latin typeface="Arial" charset="0"/>
              </a:rPr>
              <a:t> (</a:t>
            </a:r>
            <a:r>
              <a:rPr lang="et-EE" sz="2800" i="1" dirty="0" smtClean="0">
                <a:latin typeface="Arial" charset="0"/>
              </a:rPr>
              <a:t>electronic signature</a:t>
            </a:r>
            <a:r>
              <a:rPr lang="et-EE" sz="2800" dirty="0" smtClean="0">
                <a:latin typeface="Arial" charset="0"/>
              </a:rPr>
              <a:t>), mis on maailmas laialt kasutusel tavaallkirja asendajana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2800" dirty="0" smtClean="0">
              <a:latin typeface="Arial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2278</Words>
  <Application>Microsoft Office PowerPoint</Application>
  <PresentationFormat>On-screen Show (4:3)</PresentationFormat>
  <Paragraphs>266</Paragraphs>
  <Slides>45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EID vahendite ja põhimõtete ülevaade </vt:lpstr>
      <vt:lpstr>Dokument andmeallikana</vt:lpstr>
      <vt:lpstr>Dokumendi tõestusväärtus</vt:lpstr>
      <vt:lpstr> Paberdokumendi tõestusväärtus</vt:lpstr>
      <vt:lpstr>Paberdokument</vt:lpstr>
      <vt:lpstr>Digidokumendi  tõestusväärtus: tõsine probleem</vt:lpstr>
      <vt:lpstr>Digitaalne andmekogum</vt:lpstr>
      <vt:lpstr>Terviklus </vt:lpstr>
      <vt:lpstr>Võimalik lahendus – digiallkiri </vt:lpstr>
      <vt:lpstr>Digiallkiri vs digisignatuur</vt:lpstr>
      <vt:lpstr>Digiallkirja olemus</vt:lpstr>
      <vt:lpstr>Avaliku võtmega krüptoalgoritm</vt:lpstr>
      <vt:lpstr>Avaliku võtmega krüptoalgoritmi kasutamine signeerimisel (digiallkirja andmisel)</vt:lpstr>
      <vt:lpstr>Digiallkirja (e-allkirja) andmise põhimõtted</vt:lpstr>
      <vt:lpstr>Võtmepaari loomine</vt:lpstr>
      <vt:lpstr>Krüptoräsi ehk sõnumilühend</vt:lpstr>
      <vt:lpstr>Krüptoräsi roll digiallkirjas</vt:lpstr>
      <vt:lpstr>Digiallkirja andmine </vt:lpstr>
      <vt:lpstr>Digiallkirja verifitseerimine </vt:lpstr>
      <vt:lpstr>Privaatvõti ja selle kasutamine</vt:lpstr>
      <vt:lpstr>Privaatvõti kiipkaardina</vt:lpstr>
      <vt:lpstr>Sertifitseerimisteenuse vajadus</vt:lpstr>
      <vt:lpstr>Sertifitseerimine, selle põhimõtted</vt:lpstr>
      <vt:lpstr>Sertifitseerimise põhimõtted</vt:lpstr>
      <vt:lpstr>Sertifikaat</vt:lpstr>
      <vt:lpstr>Vahendi ainuvaldusest väljumise probleem</vt:lpstr>
      <vt:lpstr>Lahendus: kehtivuskinnitus ja ajatempel</vt:lpstr>
      <vt:lpstr>Ajatempel ajahetke tõestajana</vt:lpstr>
      <vt:lpstr>Ajatempli omadused</vt:lpstr>
      <vt:lpstr>Sertifikaatide tühistuslist: digiallkirja vaates üsna ebasobiv lahendus</vt:lpstr>
      <vt:lpstr>Tühistuslisti suured puudused</vt:lpstr>
      <vt:lpstr>Kehtivuskinnitus  ja kehtivuskinnitusteenus</vt:lpstr>
      <vt:lpstr>Kehtivuskinnitus</vt:lpstr>
      <vt:lpstr>Digiallkirjaga (e-allkirjaga) digidokument koos vajalike (lisa)rekvisiitidega </vt:lpstr>
      <vt:lpstr>Sertifitseerimise taristu</vt:lpstr>
      <vt:lpstr>Õiguslik reguleerimine, üldist </vt:lpstr>
      <vt:lpstr>Õiguslik reguleerimine </vt:lpstr>
      <vt:lpstr>Digiallkiri ja Eesti, I</vt:lpstr>
      <vt:lpstr>Digiallkiri ja Eesti, II</vt:lpstr>
      <vt:lpstr>Digiallkiri ja Eesti, III</vt:lpstr>
      <vt:lpstr>Digiallkiri ja Eesti, IV</vt:lpstr>
      <vt:lpstr>Digiallkiri ja Eesti, V</vt:lpstr>
      <vt:lpstr>Digiallkiri ja Eesti, VI</vt:lpstr>
      <vt:lpstr>Digiallkiri ja Eesti, VII</vt:lpstr>
      <vt:lpstr>Digiallkiri ja Eesti, VIII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Andmeturve ja krüptoloogia, loeng 1</dc:title>
  <dc:creator>Valdo</dc:creator>
  <cp:lastModifiedBy>Valdo</cp:lastModifiedBy>
  <cp:revision>38</cp:revision>
  <dcterms:created xsi:type="dcterms:W3CDTF">2016-08-30T18:22:58Z</dcterms:created>
  <dcterms:modified xsi:type="dcterms:W3CDTF">2018-03-15T02:00:48Z</dcterms:modified>
</cp:coreProperties>
</file>