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58" r:id="rId2"/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D7C931-B378-4056-9174-A41B2C1F4562}" type="slidenum">
              <a:rPr lang="en-GB" sz="1200"/>
              <a:pPr algn="r"/>
              <a:t>3</a:t>
            </a:fld>
            <a:endParaRPr lang="en-GB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D577E7-36C0-42F0-9E20-E89B7B993C3F}" type="slidenum">
              <a:rPr lang="en-GB" sz="1200"/>
              <a:pPr algn="r"/>
              <a:t>15</a:t>
            </a:fld>
            <a:endParaRPr lang="en-GB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F70BBC1-9C1B-43E9-AC31-4816D38A62CE}" type="slidenum">
              <a:rPr lang="en-GB" sz="1200"/>
              <a:pPr algn="r"/>
              <a:t>16</a:t>
            </a:fld>
            <a:endParaRPr lang="en-GB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B7AB50-21F5-4548-8C31-3D1ABF515F21}" type="slidenum">
              <a:rPr lang="en-GB" sz="1200"/>
              <a:pPr algn="r"/>
              <a:t>17</a:t>
            </a:fld>
            <a:endParaRPr lang="en-GB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0AD6FA-25BF-4D87-9E76-ACA44D00882C}" type="slidenum">
              <a:rPr lang="en-GB" sz="1200"/>
              <a:pPr algn="r"/>
              <a:t>18</a:t>
            </a:fld>
            <a:endParaRPr lang="en-GB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19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20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251044-56DD-43A1-BDD6-C1ED5CD01CC1}" type="slidenum">
              <a:rPr lang="en-GB" sz="1200"/>
              <a:pPr algn="r"/>
              <a:t>21</a:t>
            </a:fld>
            <a:endParaRPr lang="en-GB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3171537-9EE4-4630-9207-55D0D987415D}" type="slidenum">
              <a:rPr lang="en-GB" sz="1200"/>
              <a:pPr algn="r"/>
              <a:t>22</a:t>
            </a:fld>
            <a:endParaRPr lang="en-GB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7730032-A452-4406-9AF5-A83D9CD87E3D}" type="slidenum">
              <a:rPr lang="en-GB" sz="1200"/>
              <a:pPr algn="r"/>
              <a:t>23</a:t>
            </a:fld>
            <a:endParaRPr lang="en-GB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60588F1-1AEA-446D-AA6F-4EACFC7B70CD}" type="slidenum">
              <a:rPr lang="en-GB" sz="1200"/>
              <a:pPr algn="r"/>
              <a:t>24</a:t>
            </a:fld>
            <a:endParaRPr lang="en-GB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C49E85-9524-4CA9-BFFA-3768B94D6B23}" type="slidenum">
              <a:rPr lang="en-GB" sz="1200"/>
              <a:pPr algn="r"/>
              <a:t>4</a:t>
            </a:fld>
            <a:endParaRPr lang="en-GB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1DA046-A132-4BA0-9E49-1E7C63E72D82}" type="slidenum">
              <a:rPr lang="en-GB" sz="1200"/>
              <a:pPr algn="r"/>
              <a:t>25</a:t>
            </a:fld>
            <a:endParaRPr lang="en-GB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B0F6DA5-3DFE-4B36-B8DA-08685B8379E3}" type="slidenum">
              <a:rPr lang="en-GB" sz="1200"/>
              <a:pPr algn="r"/>
              <a:t>26</a:t>
            </a:fld>
            <a:endParaRPr lang="en-GB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758E0A-917C-4EF2-99CD-92C4F1424402}" type="slidenum">
              <a:rPr lang="en-GB" sz="1200"/>
              <a:pPr algn="r"/>
              <a:t>27</a:t>
            </a:fld>
            <a:endParaRPr lang="en-GB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758E0A-917C-4EF2-99CD-92C4F1424402}" type="slidenum">
              <a:rPr lang="en-GB" sz="1200"/>
              <a:pPr algn="r"/>
              <a:t>28</a:t>
            </a:fld>
            <a:endParaRPr lang="en-GB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29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30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31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32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33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34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E545649-FD3F-4BEC-986D-1307C24C57E3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35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36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37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38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39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40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41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42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43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44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37ADD0-42F1-4120-B80C-9C0FF1AF18E8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45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E5C4A0-B82A-42BC-8B31-C73DC45DF67F}" type="slidenum">
              <a:rPr lang="en-GB" sz="1200"/>
              <a:pPr algn="r"/>
              <a:t>10</a:t>
            </a:fld>
            <a:endParaRPr lang="en-GB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9CFE65-BE0F-422B-8215-874045440E3D}" type="slidenum">
              <a:rPr lang="en-GB" sz="1200"/>
              <a:pPr algn="r"/>
              <a:t>11</a:t>
            </a:fld>
            <a:endParaRPr lang="en-GB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F81D3C6-DA58-45EE-AC68-25A1FFF82DC4}" type="slidenum">
              <a:rPr lang="en-GB" sz="1200"/>
              <a:pPr algn="r"/>
              <a:t>12</a:t>
            </a:fld>
            <a:endParaRPr lang="en-GB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AF281E-9131-42D9-8477-B0464F428D6F}" type="slidenum">
              <a:rPr lang="en-GB" sz="1200"/>
              <a:pPr algn="r"/>
              <a:t>13</a:t>
            </a:fld>
            <a:endParaRPr lang="en-GB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DAD54BF-999B-4B0B-A5D6-83646EB7A99C}" type="slidenum">
              <a:rPr lang="en-GB" sz="1200"/>
              <a:pPr algn="r"/>
              <a:t>14</a:t>
            </a:fld>
            <a:endParaRPr lang="en-GB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21.03.2018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5.wmf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5.png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image" Target="../media/image2.wmf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ID </a:t>
            </a:r>
            <a:r>
              <a:rPr lang="et-EE" b="1" dirty="0" smtClean="0">
                <a:solidFill>
                  <a:srgbClr val="C00000"/>
                </a:solidFill>
              </a:rPr>
              <a:t>vahendite ja põhimõtete </a:t>
            </a:r>
            <a:r>
              <a:rPr lang="et-EE" b="1" dirty="0" smtClean="0">
                <a:solidFill>
                  <a:srgbClr val="C00000"/>
                </a:solidFill>
              </a:rPr>
              <a:t>ülevaade (järg)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</a:t>
            </a:r>
            <a:r>
              <a:rPr lang="et-EE" sz="2600" b="1" i="1" dirty="0" smtClean="0">
                <a:solidFill>
                  <a:srgbClr val="0070C0"/>
                </a:solidFill>
              </a:rPr>
              <a:t>8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22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märts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verifitseerimine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1507" name="Picture 3" descr="C:\dokum\jama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2913"/>
            <a:ext cx="91440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908720"/>
            <a:ext cx="936104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836712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0"/>
            <a:ext cx="8735888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t-EE" sz="3600" b="1" dirty="0" err="1" smtClean="0">
                <a:solidFill>
                  <a:srgbClr val="C00000"/>
                </a:solidFill>
              </a:rPr>
              <a:t>Privaat</a:t>
            </a:r>
            <a:r>
              <a:rPr lang="en-US" sz="3600" b="1" dirty="0" err="1" smtClean="0">
                <a:solidFill>
                  <a:srgbClr val="C00000"/>
                </a:solidFill>
              </a:rPr>
              <a:t>võt</a:t>
            </a:r>
            <a:r>
              <a:rPr lang="et-EE" sz="3600" b="1" dirty="0" smtClean="0">
                <a:solidFill>
                  <a:srgbClr val="C00000"/>
                </a:solidFill>
              </a:rPr>
              <a:t>i kiipkaardina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pic>
        <p:nvPicPr>
          <p:cNvPr id="23556" name="Picture 4" descr="C:\dokum\jama7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25"/>
            <a:ext cx="735806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C:\WINDOWS\Application Data\Microsoft\Media Catalog\Downloaded Clips\cl0\BS00693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2143125"/>
            <a:ext cx="2133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2938" y="4714875"/>
            <a:ext cx="7358062" cy="16922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dirty="0">
                <a:latin typeface="Arial" charset="0"/>
              </a:rPr>
              <a:t>Niisugust kiipi/seadet, mille siseehitusele ja sisemistele registritele kasutaja ligi ei pääse, nimetatakse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pöördkonstrueerimatuks seadmeks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err="1">
                <a:latin typeface="Arial" charset="0"/>
              </a:rPr>
              <a:t>non-reverse-engineerable</a:t>
            </a:r>
            <a:r>
              <a:rPr lang="et-EE" sz="2600" i="1" dirty="0">
                <a:latin typeface="Arial" charset="0"/>
              </a:rPr>
              <a:t> </a:t>
            </a:r>
            <a:r>
              <a:rPr lang="et-EE" sz="2600" i="1" dirty="0" err="1">
                <a:latin typeface="Arial" charset="0"/>
              </a:rPr>
              <a:t>device</a:t>
            </a:r>
            <a:r>
              <a:rPr lang="et-EE" sz="2600" b="1" dirty="0">
                <a:latin typeface="Arial" charset="0"/>
              </a:rPr>
              <a:t>)</a:t>
            </a:r>
            <a:endParaRPr lang="en-GB" sz="2600" b="1" dirty="0">
              <a:latin typeface="Arial" charset="0"/>
            </a:endParaRPr>
          </a:p>
        </p:txBody>
      </p:sp>
      <p:pic>
        <p:nvPicPr>
          <p:cNvPr id="7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2708920"/>
            <a:ext cx="35544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2420888"/>
            <a:ext cx="216024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212976"/>
            <a:ext cx="491800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228600"/>
            <a:ext cx="868680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n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, selle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3886200"/>
            <a:ext cx="8388424" cy="2286000"/>
          </a:xfrm>
        </p:spPr>
        <p:txBody>
          <a:bodyPr lIns="92075" tIns="46038" rIns="92075" bIns="46038" anchor="ctr">
            <a:normAutofit fontScale="85000"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latin typeface="Arial" charset="0"/>
              </a:rPr>
              <a:t>Sertifikaadi väljaandmisega tegelevad spetsiaalsed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sertifitseerimiskeskused</a:t>
            </a:r>
            <a:r>
              <a:rPr lang="et-EE" sz="2800" b="1" dirty="0" smtClean="0">
                <a:latin typeface="Arial" charset="0"/>
              </a:rPr>
              <a:t>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sertifitseerimisteenuse osutajad</a:t>
            </a:r>
            <a:r>
              <a:rPr lang="et-EE" sz="2800" b="1" dirty="0" smtClean="0">
                <a:latin typeface="Arial" charset="0"/>
              </a:rPr>
              <a:t> (</a:t>
            </a:r>
            <a:r>
              <a:rPr lang="et-EE" sz="2800" b="1" i="1" dirty="0" smtClean="0">
                <a:latin typeface="Arial" charset="0"/>
              </a:rPr>
              <a:t>certification authorities, CA</a:t>
            </a:r>
            <a:r>
              <a:rPr lang="et-EE" sz="2800" b="1" dirty="0" smtClean="0">
                <a:latin typeface="Arial" charset="0"/>
              </a:rPr>
              <a:t>). </a:t>
            </a:r>
            <a:r>
              <a:rPr lang="et-EE" sz="2800" dirty="0" smtClean="0">
                <a:latin typeface="Arial" charset="0"/>
              </a:rPr>
              <a:t>Euroopa Liidus kehtivates õigusaktides nimetatakse seda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usaldusteenuseks</a:t>
            </a:r>
            <a:r>
              <a:rPr lang="et-EE" sz="2800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trust service</a:t>
            </a:r>
            <a:r>
              <a:rPr lang="et-EE" sz="2800" dirty="0" smtClean="0">
                <a:latin typeface="Arial" charset="0"/>
              </a:rPr>
              <a:t>)</a:t>
            </a:r>
          </a:p>
        </p:txBody>
      </p:sp>
      <p:sp>
        <p:nvSpPr>
          <p:cNvPr id="1140740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8077200" cy="2997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Isiku isikuandmete sidumist tema avaliku võtmega)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sertifitseerimiseks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certification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Digitaaldokumenti, mis seob isiku isikuandmed tema avaliku võtmega,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sertifikaadiks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certificate</a:t>
            </a:r>
            <a:r>
              <a:rPr lang="et-EE" sz="2800" dirty="0">
                <a:latin typeface="Arial" charset="0"/>
              </a:rPr>
              <a:t>)</a:t>
            </a:r>
            <a:endParaRPr lang="en-GB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0"/>
            <a:ext cx="8686800" cy="762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/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6627" name="Picture 3" descr="C:\dokum\jama1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9163"/>
            <a:ext cx="9144000" cy="593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5589240"/>
            <a:ext cx="401638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5373216"/>
            <a:ext cx="7635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WINDOWS\Application Data\Microsoft\Media Catalog\Downloaded Clips\cl3f\j0158535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5661248"/>
            <a:ext cx="72707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WINDOWS\Application Data\Microsoft\Media Catalog\Downloaded Clips\cl62\j0245175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836712"/>
            <a:ext cx="14874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:\PFiles\MSOffice\Clipart\standard\stddir1\BD05504_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1124744"/>
            <a:ext cx="1728787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91540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Vahendi ainuvaldusest väljumise probleem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55576" y="3356992"/>
            <a:ext cx="705678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t-EE" sz="2800" dirty="0">
                <a:latin typeface="Arial" charset="0"/>
              </a:rPr>
              <a:t>Ainus lahendus: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lubada sertifikaate tühistada</a:t>
            </a:r>
          </a:p>
          <a:p>
            <a:pPr eaLnBrk="0" hangingPunct="0"/>
            <a:endParaRPr lang="et-EE" sz="2800" b="1" u="sng" dirty="0">
              <a:latin typeface="Arial" charset="0"/>
            </a:endParaRPr>
          </a:p>
          <a:p>
            <a:pPr eaLnBrk="0" hangingPunct="0"/>
            <a:endParaRPr lang="en-US" sz="2800" dirty="0"/>
          </a:p>
        </p:txBody>
      </p:sp>
      <p:sp>
        <p:nvSpPr>
          <p:cNvPr id="1146884" name="Text Box 4"/>
          <p:cNvSpPr txBox="1">
            <a:spLocks noChangeArrowheads="1"/>
          </p:cNvSpPr>
          <p:nvPr/>
        </p:nvSpPr>
        <p:spPr bwMode="auto">
          <a:xfrm>
            <a:off x="611560" y="4509120"/>
            <a:ext cx="7467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Järeldus: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me peame arvet pidama kõikide väljaantud sertifikaatide kehtivusaja üle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ning panema igale sündmusele juurde tõestusomaduste ajalipikud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46886" name="Text Box 6"/>
          <p:cNvSpPr txBox="1">
            <a:spLocks noChangeArrowheads="1"/>
          </p:cNvSpPr>
          <p:nvPr/>
        </p:nvSpPr>
        <p:spPr bwMode="auto">
          <a:xfrm>
            <a:off x="611560" y="914400"/>
            <a:ext cx="684076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saa välistada olukordi, kus privaatvõti (isiklik võti) väljub selle omaniku ainuvaldusest </a:t>
            </a:r>
            <a:r>
              <a:rPr lang="et-EE" sz="2800" dirty="0">
                <a:latin typeface="Arial" charset="0"/>
              </a:rPr>
              <a:t>Kui see on toimunud, siis saab volitamata isik allkirja omaniku nimel (digi)allkirju anda</a:t>
            </a:r>
            <a:endParaRPr lang="et-EE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228600"/>
            <a:ext cx="8591872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A</a:t>
            </a:r>
            <a:r>
              <a:rPr lang="en-US" sz="4000" b="1" dirty="0" err="1" smtClean="0">
                <a:solidFill>
                  <a:srgbClr val="C00000"/>
                </a:solidFill>
              </a:rPr>
              <a:t>jatempel</a:t>
            </a:r>
            <a:r>
              <a:rPr lang="et-EE" sz="4000" b="1" dirty="0" smtClean="0">
                <a:solidFill>
                  <a:srgbClr val="C00000"/>
                </a:solidFill>
              </a:rPr>
              <a:t> ajahetke tõestajana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50979" name="Text Box 3"/>
          <p:cNvSpPr txBox="1">
            <a:spLocks noChangeArrowheads="1"/>
          </p:cNvSpPr>
          <p:nvPr/>
        </p:nvSpPr>
        <p:spPr bwMode="auto">
          <a:xfrm>
            <a:off x="323528" y="908720"/>
            <a:ext cx="82296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Ajatempel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time-stamp</a:t>
            </a:r>
            <a:r>
              <a:rPr lang="et-EE" sz="2800" dirty="0">
                <a:latin typeface="Arial" charset="0"/>
              </a:rPr>
              <a:t>) on andmekogumile (dokumendile, failile vm) lisatud täiendav andmekogum, mis võimaldab selle loomisaega võrrelda teiste andmekogumite loomisaegadega (signeerimisaegadega)</a:t>
            </a:r>
            <a:endParaRPr lang="en-GB" sz="28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23528" y="3356992"/>
            <a:ext cx="8820472" cy="458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Ajatempleid väljastavad kindla funktsiooniga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ajatemplikeskused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ehk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ajatempliteenuse osutajad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time-stamping authorities</a:t>
            </a:r>
            <a:r>
              <a:rPr lang="et-EE" sz="2600" dirty="0">
                <a:latin typeface="Arial" charset="0"/>
              </a:rPr>
              <a:t>)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Järjekordse ajatempli arvutab ajatempli teenuse osutaja kahest </a:t>
            </a:r>
            <a:r>
              <a:rPr lang="et-EE" sz="2600" dirty="0" smtClean="0">
                <a:latin typeface="Arial" charset="0"/>
              </a:rPr>
              <a:t>allikast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nende kogumi räsi arvutamise </a:t>
            </a:r>
            <a:r>
              <a:rPr lang="et-EE" sz="2600" dirty="0" smtClean="0">
                <a:latin typeface="Arial" charset="0"/>
              </a:rPr>
              <a:t>teel: </a:t>
            </a:r>
            <a:endParaRPr lang="et-EE" sz="2600" dirty="0"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talle saadetud andmekogumist 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eelmisest väljaantud ajatemplist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304800"/>
            <a:ext cx="859187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Kehtivuskinnitus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61219" name="Text Box 3"/>
          <p:cNvSpPr txBox="1">
            <a:spLocks noChangeArrowheads="1"/>
          </p:cNvSpPr>
          <p:nvPr/>
        </p:nvSpPr>
        <p:spPr bwMode="auto">
          <a:xfrm>
            <a:off x="611560" y="908720"/>
            <a:ext cx="784664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Kehtivuskinnituse võtmine tehakse onlainis ja tavaliselt vahetult pärast digiallkirja andmist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S</a:t>
            </a:r>
            <a:r>
              <a:rPr lang="et-EE" sz="2800" dirty="0">
                <a:latin typeface="Arial" charset="0"/>
              </a:rPr>
              <a:t>elle eemärk on varustada d</a:t>
            </a:r>
            <a:r>
              <a:rPr lang="sv-SE" sz="2800" dirty="0">
                <a:latin typeface="Arial" charset="0"/>
              </a:rPr>
              <a:t>igidokument vastava</a:t>
            </a:r>
            <a:r>
              <a:rPr lang="et-EE" sz="2800" dirty="0">
                <a:latin typeface="Arial" charset="0"/>
              </a:rPr>
              <a:t> lisa</a:t>
            </a:r>
            <a:r>
              <a:rPr lang="sv-SE" sz="2800" dirty="0">
                <a:latin typeface="Arial" charset="0"/>
              </a:rPr>
              <a:t>rekvisiidi</a:t>
            </a:r>
            <a:r>
              <a:rPr lang="et-EE" sz="2800" dirty="0">
                <a:latin typeface="Arial" charset="0"/>
              </a:rPr>
              <a:t>ga</a:t>
            </a:r>
            <a:endParaRPr lang="en-GB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3200400"/>
            <a:ext cx="8534400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Kehtivuskinnituse olemasolu (</a:t>
            </a:r>
            <a:r>
              <a:rPr lang="et-EE" sz="2800" dirty="0" smtClean="0">
                <a:latin typeface="Arial" charset="0"/>
              </a:rPr>
              <a:t>allkirja juures </a:t>
            </a:r>
            <a:r>
              <a:rPr lang="et-EE" sz="2800" dirty="0">
                <a:latin typeface="Arial" charset="0"/>
              </a:rPr>
              <a:t>sabas) tõestab, et dokumendile kantud digiallkiri on tehtud dokumendi signeerimisel kehtiva sertifikaadi baasil</a:t>
            </a:r>
            <a:endParaRPr lang="sv-SE" sz="2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400" b="1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Peale kehtivuskinnituse võtmist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ole vaja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verifitseerimiseks (valideerimiseks)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teha enam mingeid onlain-päringuid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ega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vajalik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ülepea ka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mingit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võrguühendust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Digiallkirjaga (e-allkirjaga) digidokument koos </a:t>
            </a:r>
            <a:r>
              <a:rPr lang="sv-SE" sz="4000" b="1" dirty="0" smtClean="0">
                <a:solidFill>
                  <a:srgbClr val="C00000"/>
                </a:solidFill>
              </a:rPr>
              <a:t>vajalike (lisa)</a:t>
            </a:r>
            <a:r>
              <a:rPr lang="et-EE" sz="4000" b="1" dirty="0" smtClean="0">
                <a:solidFill>
                  <a:srgbClr val="C00000"/>
                </a:solidFill>
              </a:rPr>
              <a:t>rekvisiitidega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5" name="Picture 4" descr="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20888"/>
            <a:ext cx="9144000" cy="30119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381000"/>
            <a:ext cx="8807896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Sertifitseerimise </a:t>
            </a:r>
            <a:r>
              <a:rPr lang="et-EE" sz="4000" b="1" dirty="0" err="1" smtClean="0">
                <a:solidFill>
                  <a:srgbClr val="C00000"/>
                </a:solidFill>
              </a:rPr>
              <a:t>taristu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610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Sertifitseerimise taristu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certification infrastructure</a:t>
            </a:r>
            <a:r>
              <a:rPr lang="et-EE" sz="2600" dirty="0">
                <a:latin typeface="Arial" charset="0"/>
              </a:rPr>
              <a:t>) ehk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avaliku võtme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taristu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public key infrastructure, PKI</a:t>
            </a:r>
            <a:r>
              <a:rPr lang="et-EE" sz="2600" dirty="0">
                <a:latin typeface="Arial" charset="0"/>
              </a:rPr>
              <a:t>) kujutab endast digiallkirja andmiseks ja kontrollimiseks vajaminevaid teenuseid, mida on viis: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privaatvõtit sisaldav seade + korraldus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sertifitseerimisteenus</a:t>
            </a:r>
          </a:p>
          <a:p>
            <a:pPr marL="266700" indent="-266700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sertifitseerimisteenuse juures 24/7 toimiv kehtivuskinnituse teenus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ajatempli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 (24/7)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179388" indent="-179388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teenuste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korraldamise ja koordineerimise teenus </a:t>
            </a:r>
            <a:r>
              <a:rPr lang="et-EE" sz="2600" dirty="0">
                <a:latin typeface="Arial" charset="0"/>
              </a:rPr>
              <a:t>(tavaliselt riiklik)</a:t>
            </a:r>
            <a:endParaRPr lang="en-GB" sz="2600" dirty="0">
              <a:latin typeface="Arial" charset="0"/>
            </a:endParaRPr>
          </a:p>
        </p:txBody>
      </p:sp>
      <p:sp>
        <p:nvSpPr>
          <p:cNvPr id="1165316" name="Text Box 4"/>
          <p:cNvSpPr txBox="1">
            <a:spLocks noChangeArrowheads="1"/>
          </p:cNvSpPr>
          <p:nvPr/>
        </p:nvSpPr>
        <p:spPr bwMode="auto">
          <a:xfrm>
            <a:off x="838200" y="5715000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Digiallkirja turvaliseks andmiseks on hädavajalik kõigi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 toimimine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381000"/>
            <a:ext cx="866388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Õiguslik reguleerimine, üldist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914400"/>
            <a:ext cx="8820472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300" b="1" dirty="0">
                <a:latin typeface="Arial" charset="0"/>
              </a:rPr>
              <a:t>Digiallkirja juures </a:t>
            </a:r>
            <a:r>
              <a:rPr lang="et-EE" sz="2300" b="1" dirty="0" smtClean="0">
                <a:latin typeface="Arial" charset="0"/>
              </a:rPr>
              <a:t>vajab </a:t>
            </a:r>
            <a:r>
              <a:rPr lang="et-EE" sz="2300" b="1" dirty="0">
                <a:latin typeface="Arial" charset="0"/>
              </a:rPr>
              <a:t>õiguslikult </a:t>
            </a:r>
            <a:r>
              <a:rPr lang="et-EE" sz="2300" b="1" dirty="0" smtClean="0">
                <a:latin typeface="Arial" charset="0"/>
              </a:rPr>
              <a:t>reguleerimist, millistele tingimustele vastavaid (krüpto)tehnilisi süsteeme koos kaasneva taristuga võib piisavalt usaldada, et kuulutada need omakäelise allkirjaga õiguslikult võrdväärseks digiallkirjaks.</a:t>
            </a:r>
          </a:p>
          <a:p>
            <a:pPr>
              <a:spcBef>
                <a:spcPct val="50000"/>
              </a:spcBef>
            </a:pPr>
            <a:r>
              <a:rPr lang="et-EE" sz="2300" dirty="0" smtClean="0">
                <a:latin typeface="Arial" charset="0"/>
              </a:rPr>
              <a:t>Võimalik on kaks erinevat lähenemist: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300" b="1" dirty="0" smtClean="0">
                <a:solidFill>
                  <a:srgbClr val="0070C0"/>
                </a:solidFill>
                <a:latin typeface="Arial" charset="0"/>
              </a:rPr>
              <a:t>Reguleerida sertifikaatide, ajatempli jm detaile õiguslikult vägagi detailselt. </a:t>
            </a:r>
            <a:r>
              <a:rPr lang="et-EE" sz="2300" dirty="0" smtClean="0">
                <a:latin typeface="Arial" charset="0"/>
              </a:rPr>
              <a:t>Eestis kehtis see regulatsioon 2000-16, mis kehtis digiallkirja seadus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300" b="1" dirty="0" smtClean="0">
                <a:solidFill>
                  <a:srgbClr val="0070C0"/>
                </a:solidFill>
                <a:latin typeface="Arial" charset="0"/>
              </a:rPr>
              <a:t>Reguleerida ära peamiselt õiguslik protseduur ja jätta tehniliste detailide hindamine ekspertide hooleks. </a:t>
            </a:r>
            <a:r>
              <a:rPr lang="et-EE" sz="2300" dirty="0" smtClean="0">
                <a:latin typeface="Arial" charset="0"/>
              </a:rPr>
              <a:t>Seda teed läheb 24. juulil 2014 vastu võetud Euroopa Liidu määrus  910/2014 “E</a:t>
            </a:r>
            <a:r>
              <a:rPr lang="fi-FI" sz="2300" dirty="0" smtClean="0">
                <a:latin typeface="Arial" charset="0"/>
              </a:rPr>
              <a:t>-identimise ja e-tehingute jaoks vajalike usaldusteenuste kohta siseturul</a:t>
            </a:r>
            <a:r>
              <a:rPr lang="et-EE" sz="2300" dirty="0" smtClean="0">
                <a:latin typeface="Arial" charset="0"/>
              </a:rPr>
              <a:t>”, millega seoses Eesti digiallkirja seadus kaotas 2016.a. oktoobris kehtivuse</a:t>
            </a:r>
            <a:endParaRPr lang="en-GB" sz="2300" dirty="0" smtClean="0">
              <a:latin typeface="Arial" charset="0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endParaRPr lang="et-EE" sz="23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0"/>
            <a:ext cx="8820472" cy="6858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Dokument </a:t>
            </a:r>
            <a:r>
              <a:rPr lang="sv-SE" sz="3600" b="1" dirty="0" smtClean="0">
                <a:solidFill>
                  <a:srgbClr val="C00000"/>
                </a:solidFill>
              </a:rPr>
              <a:t>andmeallikana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95536" y="990600"/>
            <a:ext cx="874846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charset="0"/>
              </a:rPr>
              <a:t>Korraldatud inimtegevus on aastasadu ja -tuhandeid põhinenud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vahendatud</a:t>
            </a:r>
            <a:r>
              <a:rPr lang="et-EE" sz="2800" dirty="0">
                <a:latin typeface="Arial" charset="0"/>
              </a:rPr>
              <a:t> (kuidagi üles kirjutatud)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informatsioonil</a:t>
            </a:r>
            <a:r>
              <a:rPr lang="sv-SE" sz="2800" dirty="0">
                <a:latin typeface="Arial" charset="0"/>
              </a:rPr>
              <a:t>, mida nimetatakse ka</a:t>
            </a:r>
            <a:r>
              <a:rPr lang="sv-S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andmeteks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endParaRPr lang="et-EE" sz="2800" b="1" dirty="0">
              <a:latin typeface="Arial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03877" name="Text Box 5"/>
          <p:cNvSpPr txBox="1">
            <a:spLocks noChangeArrowheads="1"/>
          </p:cNvSpPr>
          <p:nvPr/>
        </p:nvSpPr>
        <p:spPr bwMode="auto">
          <a:xfrm>
            <a:off x="467544" y="2708920"/>
            <a:ext cx="7704856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latin typeface="Arial" charset="0"/>
              </a:rPr>
              <a:t>Selliseid ülestähendusi, millel reeglina on</a:t>
            </a:r>
          </a:p>
          <a:p>
            <a:pPr>
              <a:buFontTx/>
              <a:buChar char="•"/>
              <a:defRPr/>
            </a:pPr>
            <a:r>
              <a:rPr lang="et-EE" sz="2800" b="1" dirty="0">
                <a:latin typeface="Arial" charset="0"/>
              </a:rPr>
              <a:t>  mingi (õiguslik) tähendus </a:t>
            </a:r>
          </a:p>
          <a:p>
            <a:pPr>
              <a:buFontTx/>
              <a:buChar char="•"/>
              <a:defRPr/>
            </a:pPr>
            <a:r>
              <a:rPr lang="et-EE" sz="2800" b="1" dirty="0">
                <a:latin typeface="Arial" charset="0"/>
              </a:rPr>
              <a:t>  kindel ning muutmatu seos   </a:t>
            </a:r>
          </a:p>
          <a:p>
            <a:pPr>
              <a:defRPr/>
            </a:pPr>
            <a:r>
              <a:rPr lang="et-EE" sz="2800" b="1" dirty="0">
                <a:latin typeface="Arial" charset="0"/>
              </a:rPr>
              <a:t>   loojaga ja loomisajaga </a:t>
            </a:r>
          </a:p>
          <a:p>
            <a:pPr>
              <a:defRPr/>
            </a:pPr>
            <a:r>
              <a:rPr lang="et-EE" sz="2800" b="1" dirty="0">
                <a:latin typeface="Arial" charset="0"/>
              </a:rPr>
              <a:t>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dokumentideks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11560" y="5301208"/>
            <a:ext cx="7086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dirty="0">
                <a:latin typeface="Arial" charset="0"/>
              </a:rPr>
              <a:t>Kuni viimase ajani mõeldi dokumendi all ilma erandita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paberdokumenti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381000"/>
            <a:ext cx="8735888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Õiguslik reguleerimine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914400"/>
            <a:ext cx="882047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Digiallkirja juures vajavad õiguslikult reguleerimist: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95536" y="1484784"/>
            <a:ext cx="874846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Tingimused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, millele peab vastama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digiallkirja/digitempli andmise vahend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ja kuidas saavad teha sertifitseerimist</a:t>
            </a: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Millistele tingimustele peab vastama ajatempel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Kes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korraldab nimetatud tegevusi ja peab järelevalvet 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  <a:p>
            <a:pPr marL="384175" indent="-384175">
              <a:spcBef>
                <a:spcPct val="50000"/>
              </a:spcBef>
            </a:pPr>
            <a:endParaRPr lang="et-EE" sz="2600" dirty="0"/>
          </a:p>
        </p:txBody>
      </p:sp>
      <p:sp>
        <p:nvSpPr>
          <p:cNvPr id="1179654" name="Text Box 6"/>
          <p:cNvSpPr txBox="1">
            <a:spLocks noChangeArrowheads="1"/>
          </p:cNvSpPr>
          <p:nvPr/>
        </p:nvSpPr>
        <p:spPr bwMode="auto">
          <a:xfrm>
            <a:off x="381000" y="4743450"/>
            <a:ext cx="8229600" cy="21145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Alles tehnilise valmisoleku ja piisava õigusliku reguleerimise korral saame öelda, et digiallkirjaga varustratud digidokumentidel on samasugune õiguslik tähendus kui omak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ä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elise allkirjaga varustatud paberdokumentidel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95535" y="980728"/>
            <a:ext cx="8748465" cy="598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Eesti digiallkirja 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eadus töötati välja 1996-99 jajõustus 2000. aastal. </a:t>
            </a:r>
            <a:r>
              <a:rPr lang="et-EE" sz="2800" dirty="0" smtClean="0">
                <a:latin typeface="Arial" charset="0"/>
                <a:cs typeface="Arial" charset="0"/>
              </a:rPr>
              <a:t>Seadus sätestas tingimused, millal on digisignatuur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interpreteeritav digiallkirjana</a:t>
            </a:r>
            <a:r>
              <a:rPr lang="et-EE" sz="2800" dirty="0" smtClean="0">
                <a:latin typeface="Arial" charset="0"/>
                <a:cs typeface="Arial" charset="0"/>
              </a:rPr>
              <a:t>, st dokumendile kantuse mõttes omakäelise allkirjaga õiguslikult samaväärne.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  <a:r>
              <a:rPr lang="et-EE" sz="2600" dirty="0" smtClean="0">
                <a:latin typeface="Arial" charset="0"/>
                <a:cs typeface="Arial" charset="0"/>
              </a:rPr>
              <a:t>Alates 2016.a. oktoobrist on Eesti digiallkirja seadus kehtetu, seda asendab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EU vastav määrus 910/2014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“E</a:t>
            </a:r>
            <a:r>
              <a:rPr lang="fi-FI" sz="2600" b="1" dirty="0" smtClean="0">
                <a:solidFill>
                  <a:srgbClr val="0070C0"/>
                </a:solidFill>
                <a:latin typeface="Arial" charset="0"/>
              </a:rPr>
              <a:t>-identimise ja e-tehingute jaoks vajalike usaldusteenuste kohta siseturul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”</a:t>
            </a:r>
            <a:r>
              <a:rPr lang="et-EE" sz="2600" dirty="0" smtClean="0">
                <a:latin typeface="Arial" charset="0"/>
                <a:cs typeface="Arial" charset="0"/>
              </a:rPr>
              <a:t>.</a:t>
            </a:r>
            <a:r>
              <a:rPr lang="et-EE" sz="1200" dirty="0" smtClean="0">
                <a:latin typeface="Arial" charset="0"/>
                <a:cs typeface="Arial" charset="0"/>
              </a:rPr>
              <a:t>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12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   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    Samas on Eesti digiallkirja olemasolev taristu selle seaduse järgi üles ehitatud 16 aasta jooksul </a:t>
            </a:r>
            <a:r>
              <a:rPr lang="et-EE" sz="2600" dirty="0" smtClean="0">
                <a:latin typeface="Arial" charset="0"/>
                <a:cs typeface="Arial" charset="0"/>
              </a:rPr>
              <a:t>(nüüd vastab see ka euromäärusele)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95536" y="942975"/>
            <a:ext cx="8367464" cy="58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endParaRPr lang="et-EE" sz="28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2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Eests 2000-16 kehtinud digiallkirja seaduse kohaselt oli nii sertifitseerimisteenus kui ka ajatempli teenus delegeeritud erasektorile. </a:t>
            </a:r>
            <a:r>
              <a:rPr lang="et-EE" sz="2800" dirty="0" smtClean="0">
                <a:latin typeface="Arial" charset="0"/>
              </a:rPr>
              <a:t>Riigipoolseks reguleerivaks osaks oli</a:t>
            </a:r>
            <a:r>
              <a:rPr lang="et-EE" sz="2800" dirty="0" smtClean="0"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Majandus- ja </a:t>
            </a:r>
            <a:r>
              <a:rPr lang="et-EE" sz="2800" dirty="0" smtClean="0">
                <a:latin typeface="Arial" charset="0"/>
                <a:cs typeface="Arial" charset="0"/>
              </a:rPr>
              <a:t>Kommunikatsiooniministeeriumi poolt hallatud sertifitseerimise register. 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2"/>
            </a:pPr>
            <a:endParaRPr lang="et-EE" sz="2800" dirty="0" smtClean="0">
              <a:latin typeface="Arial" charset="0"/>
              <a:cs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800" dirty="0" smtClean="0">
                <a:latin typeface="Arial" charset="0"/>
                <a:cs typeface="Arial" charset="0"/>
              </a:rPr>
              <a:t>    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Praegu on valdkond reguleeritud teisiti - üle-Euroopaliselt usaldusteenuse osutaja, setifikaatide ja allkirja/templi andmise vahendi kvalifitseerimisega ja nende hindamisega vastavushindamisasutuse poolt</a:t>
            </a:r>
            <a:endParaRPr lang="en-GB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11560" y="914400"/>
            <a:ext cx="8532440" cy="654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6"/>
              <a:defRPr/>
            </a:pPr>
            <a:endParaRPr lang="et-EE" sz="12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2001. aastal registreeriti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nii sertifitseerimisteenuse osutajaks kui ka ajatempli teenuse osutajaks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Sertifitseerimiskeskuse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AS, mis on jäänud senini siinse turu liidriks turule. </a:t>
            </a:r>
            <a:r>
              <a:rPr lang="et-EE" sz="2800" dirty="0" smtClean="0">
                <a:latin typeface="Arial" charset="0"/>
              </a:rPr>
              <a:t>Hetkel kehtiva EU määruse kohaselt on tegemist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usaldusteenusega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endParaRPr lang="et-EE" sz="2800" dirty="0" smtClean="0">
              <a:solidFill>
                <a:srgbClr val="0070C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3"/>
              <a:defRPr/>
            </a:pPr>
            <a:r>
              <a:rPr lang="et-EE" sz="2800" dirty="0" smtClean="0">
                <a:latin typeface="Arial" charset="0"/>
              </a:rPr>
              <a:t>Vähegi </a:t>
            </a:r>
            <a:r>
              <a:rPr lang="et-EE" sz="2800" dirty="0">
                <a:latin typeface="Arial" charset="0"/>
              </a:rPr>
              <a:t>arvestavas koguses kehtivuskinnituste (OCSP-kinnituste) võtmine </a:t>
            </a:r>
            <a:r>
              <a:rPr lang="et-EE" sz="2800" dirty="0" smtClean="0">
                <a:latin typeface="Arial" charset="0"/>
              </a:rPr>
              <a:t>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tasuline</a:t>
            </a:r>
            <a:r>
              <a:rPr lang="et-EE" sz="2800" dirty="0" smtClean="0">
                <a:latin typeface="Arial" charset="0"/>
              </a:rPr>
              <a:t>  (10 allkirja eraisikule tasuta)</a:t>
            </a:r>
            <a:endParaRPr lang="et-EE" sz="2800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dirty="0">
                <a:latin typeface="Arial" charset="0"/>
                <a:cs typeface="Arial" charset="0"/>
              </a:rPr>
              <a:t> </a:t>
            </a:r>
            <a:endParaRPr lang="en-US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IV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67544" y="1196752"/>
            <a:ext cx="8219256" cy="529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5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2002. aasta algul hakati välja andma ID kaarte</a:t>
            </a:r>
            <a:r>
              <a:rPr lang="et-EE" sz="2800" dirty="0">
                <a:latin typeface="Arial" charset="0"/>
              </a:rPr>
              <a:t>: turvalisi </a:t>
            </a:r>
            <a:r>
              <a:rPr lang="et-EE" sz="2800" dirty="0" smtClean="0">
                <a:latin typeface="Arial" charset="0"/>
              </a:rPr>
              <a:t>digiallkirja </a:t>
            </a:r>
            <a:r>
              <a:rPr lang="et-EE" sz="2800" dirty="0">
                <a:latin typeface="Arial" charset="0"/>
              </a:rPr>
              <a:t>andmise </a:t>
            </a:r>
            <a:r>
              <a:rPr lang="et-EE" sz="2800" dirty="0" smtClean="0">
                <a:latin typeface="Arial" charset="0"/>
              </a:rPr>
              <a:t>vahendeid, millest ühtlasi said ka turvalise autentimise ja turvalise transpordikrüpto seadmed. </a:t>
            </a:r>
            <a:r>
              <a:rPr lang="et-EE" sz="2800" dirty="0">
                <a:latin typeface="Arial" charset="0"/>
              </a:rPr>
              <a:t>Praegu on välja antud kaardid üle 95% Eesti residentidele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5"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5"/>
              <a:defRPr/>
            </a:pPr>
            <a:r>
              <a:rPr lang="et-EE" sz="2800" dirty="0">
                <a:latin typeface="Arial" charset="0"/>
              </a:rPr>
              <a:t>2002. aasta sügisel tuli Sertifitseerimiskeskuse AS välja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digitaalallkirja praktilise teenusega DigiDoc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latin typeface="Arial" charset="0"/>
              </a:rPr>
              <a:t>     </a:t>
            </a:r>
            <a:r>
              <a:rPr lang="et-EE" sz="2800" dirty="0">
                <a:latin typeface="Arial" charset="0"/>
              </a:rPr>
              <a:t>(</a:t>
            </a:r>
            <a:r>
              <a:rPr lang="sv-SE" sz="2800" dirty="0">
                <a:latin typeface="Arial" charset="0"/>
              </a:rPr>
              <a:t>viited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http://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www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.ee/</a:t>
            </a:r>
            <a:r>
              <a:rPr lang="et-EE" sz="2800" dirty="0">
                <a:latin typeface="Arial" charset="0"/>
              </a:rPr>
              <a:t>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152400"/>
            <a:ext cx="866388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11561" y="1341438"/>
            <a:ext cx="7922840" cy="572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Viimase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14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aasta jooksul on digiallkiri võetud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Eestis  enamikes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kohtades praktikas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kasutusele. </a:t>
            </a:r>
            <a:r>
              <a:rPr lang="et-EE" sz="2800" dirty="0" smtClean="0">
                <a:latin typeface="Arial" charset="0"/>
              </a:rPr>
              <a:t>Me olime maailmas ühes esimesed, kuigi EU seadusandlus meie õigusaktidest otse selles osas eeskuju ei võtnud</a:t>
            </a:r>
            <a:endParaRPr lang="et-EE" sz="2800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endParaRPr lang="et-EE" sz="2800" b="1" dirty="0"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7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2007. aasta kevadel käivitus Mobiil-ID projekt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t-EE" sz="2800" dirty="0">
                <a:latin typeface="Arial" charset="0"/>
              </a:rPr>
              <a:t>mis 2009 laienes peale </a:t>
            </a:r>
            <a:r>
              <a:rPr lang="et-EE" sz="2800" dirty="0" smtClean="0">
                <a:latin typeface="Arial" charset="0"/>
              </a:rPr>
              <a:t>EMT (hetkel Telia) </a:t>
            </a:r>
            <a:r>
              <a:rPr lang="et-EE" sz="2800" dirty="0">
                <a:latin typeface="Arial" charset="0"/>
              </a:rPr>
              <a:t>ka teistele teenusepakkujatele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152400"/>
            <a:ext cx="8735888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281739" cy="516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9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2009. aasta alguses jõustus digitempel 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- </a:t>
            </a:r>
            <a:r>
              <a:rPr lang="et-EE" sz="2800" dirty="0">
                <a:latin typeface="Arial" charset="0"/>
              </a:rPr>
              <a:t>digiallkirja analoog juriidiliste isikute jaoks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Sügisel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2010 käivitus digitaalse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isikutunnistuse (digi-ID)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projekt </a:t>
            </a:r>
            <a:r>
              <a:rPr lang="et-EE" sz="2800" dirty="0">
                <a:latin typeface="Arial" charset="0"/>
              </a:rPr>
              <a:t>– ID kaardi analoog (varuseade), millel visuaalne pool puudub ja mis on mõeldud ainult autentimiseks ja digiallkirja andmiseks (digikasutuseks)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9"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152400"/>
            <a:ext cx="866388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95537" y="1000125"/>
            <a:ext cx="8210302" cy="53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r>
              <a:rPr lang="et-EE" sz="2800" dirty="0">
                <a:latin typeface="Arial" charset="0"/>
              </a:rPr>
              <a:t>2011.a. mindi üle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DigiDOC3</a:t>
            </a:r>
            <a:r>
              <a:rPr lang="et-EE" sz="2800" dirty="0">
                <a:latin typeface="Arial" charset="0"/>
              </a:rPr>
              <a:t> peale, mis kasutab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2048-bitist RSA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võtmepaari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endParaRPr lang="et-EE" sz="2800" b="1" dirty="0">
              <a:solidFill>
                <a:srgbClr val="FFFF00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1"/>
              <a:defRPr/>
            </a:pPr>
            <a:r>
              <a:rPr lang="et-EE" sz="2800" dirty="0">
                <a:latin typeface="Arial" charset="0"/>
              </a:rPr>
              <a:t>2014.-15 </a:t>
            </a:r>
            <a:r>
              <a:rPr lang="et-EE" sz="2800" dirty="0" smtClean="0">
                <a:latin typeface="Arial" charset="0"/>
              </a:rPr>
              <a:t>toimus </a:t>
            </a:r>
            <a:r>
              <a:rPr lang="et-EE" sz="2800" dirty="0">
                <a:latin typeface="Arial" charset="0"/>
              </a:rPr>
              <a:t>üleminek ZIP-põhisele (binaarsele)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BDOC-vormingule</a:t>
            </a:r>
            <a:r>
              <a:rPr lang="et-EE" sz="2800" dirty="0">
                <a:latin typeface="Arial" charset="0"/>
              </a:rPr>
              <a:t>, mis on erinevalt DDOCis rahvusvaheline ja mugavamalt </a:t>
            </a:r>
            <a:r>
              <a:rPr lang="et-EE" sz="2800" dirty="0" smtClean="0">
                <a:latin typeface="Arial" charset="0"/>
              </a:rPr>
              <a:t>käideldav, samuti väiksema mahuga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1"/>
              <a:defRPr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8"/>
              <a:defRPr/>
            </a:pPr>
            <a:endParaRPr lang="et-EE" sz="12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endParaRPr lang="en-GB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152400"/>
            <a:ext cx="8807896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Digiallkiri </a:t>
            </a:r>
            <a:r>
              <a:rPr lang="et-EE" sz="4000" b="1" dirty="0">
                <a:solidFill>
                  <a:srgbClr val="C00000"/>
                </a:solidFill>
              </a:rPr>
              <a:t>ja </a:t>
            </a:r>
            <a:r>
              <a:rPr lang="et-EE" sz="4000" b="1" dirty="0" smtClean="0">
                <a:solidFill>
                  <a:srgbClr val="C00000"/>
                </a:solidFill>
              </a:rPr>
              <a:t>Eesti, VIII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51520" y="404664"/>
            <a:ext cx="8568952" cy="629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AutoNum type="arabicPeriod" startAt="10"/>
              <a:defRPr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3"/>
              <a:defRPr/>
            </a:pPr>
            <a:r>
              <a:rPr lang="et-EE" sz="2800" dirty="0" smtClean="0">
                <a:latin typeface="Arial" charset="0"/>
              </a:rPr>
              <a:t>2016. aasta oktoobris muutus kehtetuks 2000. aastast alates kehtinud digiallkirja seadus, mida hakkas asendama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E-identimise ja e-tehingute usaldusteenuste seadus</a:t>
            </a:r>
            <a:r>
              <a:rPr lang="et-EE" sz="2800" dirty="0" smtClean="0">
                <a:latin typeface="Arial" charset="0"/>
              </a:rPr>
              <a:t>, mis toetub omakorda  valdkonda reguleerivale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EU määrusele 910/2014 “E</a:t>
            </a:r>
            <a:r>
              <a:rPr lang="fi-FI" sz="2800" b="1" dirty="0" smtClean="0">
                <a:solidFill>
                  <a:srgbClr val="0070C0"/>
                </a:solidFill>
                <a:latin typeface="Arial" charset="0"/>
              </a:rPr>
              <a:t>-identimise ja e-tehingute jaoks vajalike usaldusteenuste kohta siseturul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”</a:t>
            </a:r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SzPct val="80000"/>
              <a:buFont typeface="+mj-lt"/>
              <a:buAutoNum type="arabicPeriod" startAt="13"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2017. aasta oktoobris mindi Eestis ID kaartidel erakorraliselt üle ellipliste kõverate algoritmidele (P-384) </a:t>
            </a:r>
            <a:r>
              <a:rPr lang="et-EE" sz="2800" dirty="0" smtClean="0">
                <a:latin typeface="Arial" charset="0"/>
              </a:rPr>
              <a:t>seoses Infineoni kiibiveaga. Ajutiselt suleti LDAP-teenus (CDOC-krüpteerimise taristiu osa), mis pole senini taastunud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764704"/>
            <a:ext cx="820891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Euroopa Liidu määrus 910/2014, erinevad e-allkirja tüübid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8204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400" dirty="0" smtClean="0">
                <a:latin typeface="Arial" charset="0"/>
              </a:rPr>
              <a:t>Määrus defineerib kolmel eri tasemel e-allkirjad: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E-allkiri </a:t>
            </a:r>
            <a:r>
              <a:rPr lang="et-EE" sz="2400" b="1" dirty="0" smtClean="0">
                <a:latin typeface="Arial" charset="0"/>
              </a:rPr>
              <a:t>(</a:t>
            </a:r>
            <a:r>
              <a:rPr lang="et-EE" sz="2400" b="1" i="1" dirty="0" smtClean="0"/>
              <a:t>electronic signature</a:t>
            </a:r>
            <a:r>
              <a:rPr lang="et-EE" sz="2400" b="1" dirty="0" smtClean="0">
                <a:latin typeface="Arial" charset="0"/>
              </a:rPr>
              <a:t>) – elektroonilised andmed, mis on lisatud muudele elektroonilistele andmetele või on nendega loogiliselt seotud ja mida allkirja andja kasutab allkirja andmiseks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Täiustatud e-allkiri </a:t>
            </a:r>
            <a:r>
              <a:rPr lang="et-EE" sz="2400" b="1" dirty="0" smtClean="0">
                <a:latin typeface="Arial" charset="0"/>
              </a:rPr>
              <a:t>(</a:t>
            </a:r>
            <a:r>
              <a:rPr lang="et-EE" sz="2400" b="1" i="1" dirty="0" smtClean="0"/>
              <a:t>advanced electronic signature</a:t>
            </a:r>
            <a:r>
              <a:rPr lang="et-EE" sz="2400" b="1" dirty="0" smtClean="0">
                <a:latin typeface="Arial" charset="0"/>
              </a:rPr>
              <a:t>) – e-allkiri, mis vastab hulgale tehnilistele tingimustele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Kvalifitseeritud e-allkiri </a:t>
            </a:r>
            <a:r>
              <a:rPr lang="et-EE" sz="2400" b="1" dirty="0" smtClean="0">
                <a:latin typeface="Arial" charset="0"/>
              </a:rPr>
              <a:t>(</a:t>
            </a:r>
            <a:r>
              <a:rPr lang="et-EE" sz="2400" b="1" i="1" dirty="0" smtClean="0"/>
              <a:t>qualified electronic signature</a:t>
            </a:r>
            <a:r>
              <a:rPr lang="et-EE" sz="2400" b="1" dirty="0" smtClean="0">
                <a:latin typeface="Arial" charset="0"/>
              </a:rPr>
              <a:t>)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400" b="1" dirty="0" smtClean="0">
                <a:latin typeface="Arial" charset="0"/>
              </a:rPr>
              <a:t>– täiustatud e-allkiri, mis antakse kvalifitseeritud e-allkirja andmise vahendi abil ja mis põhineb e-allkirja kvalifitseeritud sertifikaadil.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Eestis alates 2001. aastast toimunud digiallkiri lahterdub õiguslikult siia alla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endParaRPr lang="et-EE" sz="24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Dokumendi tõestusväärtus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05923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686800" cy="401340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Dokument on andmekogum, millelt nõuame vähemalt kahte omadust: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suutma hiljem kindlaks teha dokumendi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loojat </a:t>
            </a:r>
            <a:r>
              <a:rPr lang="et-EE" sz="2600" dirty="0">
                <a:latin typeface="Arial" charset="0"/>
              </a:rPr>
              <a:t>(ja enamasti ka loomisaega)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veenduma, et peale dokumendi loomist ei ole seda enam muudetud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26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Neid omadusi koos võib nimetada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dokumendi tõestusväärtuseks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evidentiary value of a document</a:t>
            </a:r>
            <a:r>
              <a:rPr lang="et-EE" sz="2600" dirty="0">
                <a:latin typeface="Arial" charset="0"/>
              </a:rPr>
              <a:t>)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95536" y="5085184"/>
            <a:ext cx="8748464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Kui mingi teabekogumi korral ei ole mõlemad eelmainitud omadused tagatud, siis ei saa seda võtet dokumentide loomisel, säilitamisel ja kasutamisel pruukida</a:t>
            </a:r>
            <a:endParaRPr lang="et-EE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764704"/>
            <a:ext cx="820891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Eesti digiallkiri on Euroopa õiguslikus mõistes täiustatud e-allkiri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820472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Tingimused vastavalt määrusele 910/214: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b="1" dirty="0" smtClean="0">
                <a:latin typeface="Arial" charset="0"/>
              </a:rPr>
              <a:t>E-allkiri on seotud ainuüksi allkirja andjaga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b="1" dirty="0" smtClean="0">
                <a:latin typeface="Arial" charset="0"/>
              </a:rPr>
              <a:t>E-allkirja abil on võimalik allkirja andjat tuvastada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b="1" dirty="0" smtClean="0">
                <a:latin typeface="Arial" charset="0"/>
              </a:rPr>
              <a:t>E-allkiri antakse e-allkirja andmiseks vajalike andmete abil, mida saab kõrge salastatuse taseme juures kasutada üksnes allkirja andja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b="1" dirty="0" smtClean="0">
                <a:latin typeface="Arial" charset="0"/>
              </a:rPr>
              <a:t>E-allkiri on allkirjastatud andmetega seotud sellisel viisil, et kõik hilisemad andmete muudatused on tuvastatavad</a:t>
            </a:r>
            <a:endParaRPr lang="et-EE" sz="2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Ligikaudu sarnaseid asju nõudis ka 2016 oktoobris kehtetuks tunnistatud Eesti digiallkirja seadus</a:t>
            </a:r>
            <a:endParaRPr lang="et-EE" sz="24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381000"/>
            <a:ext cx="8807896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820472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E-identimine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identification</a:t>
            </a:r>
            <a:r>
              <a:rPr lang="et-EE" sz="2400" dirty="0" smtClean="0"/>
              <a:t>) – protsess, mille käigus kasutatakse elektroonilisi isikutuvastusandmeid, mis tähistavad üheselt füüsilist või juriidilist isikut või juriidilist isikut esindavat füüsilist isikut</a:t>
            </a:r>
          </a:p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E-identimise vahend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identification means</a:t>
            </a:r>
            <a:r>
              <a:rPr lang="et-EE" sz="2400" dirty="0" smtClean="0"/>
              <a:t>)– kehaline ja/või kehatu üksus, mis sisaldab isikutuvastusandmeid ja mida kasutatakse internetipõhiste teenuste puhul autentimiseks</a:t>
            </a:r>
          </a:p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Isikutuvastusandmed</a:t>
            </a:r>
            <a:r>
              <a:rPr lang="et-EE" sz="2400" dirty="0" smtClean="0"/>
              <a:t> (</a:t>
            </a:r>
            <a:r>
              <a:rPr lang="et-EE" sz="2400" i="1" dirty="0" smtClean="0"/>
              <a:t>person identification data</a:t>
            </a:r>
            <a:r>
              <a:rPr lang="et-EE" sz="2400" dirty="0" smtClean="0"/>
              <a:t>) – andmed, mis võimaldavad teha kindlaks füüsilise või juriidilise isiku või juriidilist isikut esindava füüsilise isiku</a:t>
            </a:r>
          </a:p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E-identimise süsteem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identification scheme</a:t>
            </a:r>
            <a:r>
              <a:rPr lang="et-EE" sz="2400" dirty="0" smtClean="0"/>
              <a:t>) – e-identimiseks vajalik süsteem, mille raames väljastatakse e-identimise vahendeid füüsilistele või juriidilistele isikutele või juriidilist isikut esindavatele füüsilistele isikutele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60648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II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7504" y="620688"/>
            <a:ext cx="9036496" cy="775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Autentimine</a:t>
            </a:r>
            <a:r>
              <a:rPr lang="et-EE" sz="2400" dirty="0" smtClean="0"/>
              <a:t> (</a:t>
            </a:r>
            <a:r>
              <a:rPr lang="et-EE" sz="2400" i="1" dirty="0" smtClean="0"/>
              <a:t>authentication</a:t>
            </a:r>
            <a:r>
              <a:rPr lang="et-EE" sz="2400" dirty="0" smtClean="0"/>
              <a:t>) – elektrooniline protsess, mis võimaldab füüsilise või juriidilise isiku e-identimist või elektrooniliste andmete päritolu ja tervikluse kinnitamist</a:t>
            </a:r>
            <a:endParaRPr lang="et-EE" sz="2400" b="1" dirty="0" smtClean="0">
              <a:latin typeface="Arial" charset="0"/>
            </a:endParaRP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Tuginev isik </a:t>
            </a:r>
            <a:r>
              <a:rPr lang="et-EE" sz="2400" dirty="0" smtClean="0"/>
              <a:t>(</a:t>
            </a:r>
            <a:r>
              <a:rPr lang="et-EE" sz="2400" i="1" dirty="0" smtClean="0"/>
              <a:t>relying party</a:t>
            </a:r>
            <a:r>
              <a:rPr lang="et-EE" sz="2400" dirty="0" smtClean="0"/>
              <a:t>)– füüsiline või juriidiline isik, kes tugineb e-identimisele või usaldusteenusele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Allkirja andja </a:t>
            </a:r>
            <a:r>
              <a:rPr lang="et-EE" sz="2400" dirty="0" smtClean="0"/>
              <a:t>(</a:t>
            </a:r>
            <a:r>
              <a:rPr lang="et-EE" sz="2400" i="1" dirty="0" smtClean="0"/>
              <a:t>signatory</a:t>
            </a:r>
            <a:r>
              <a:rPr lang="et-EE" sz="2400" dirty="0" smtClean="0"/>
              <a:t>) – e-allkirja andnud füüsiline isik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E-allkirja andmiseks vajalikud andmed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signature creation data</a:t>
            </a:r>
            <a:r>
              <a:rPr lang="et-EE" sz="2400" dirty="0" smtClean="0"/>
              <a:t>) – ainulaadsed andmed, mida allkirja andja kasutab e-allkirja andmiseks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E-allkirja sertifikaat </a:t>
            </a:r>
            <a:r>
              <a:rPr lang="et-EE" sz="2400" dirty="0" smtClean="0"/>
              <a:t>(</a:t>
            </a:r>
            <a:r>
              <a:rPr lang="et-EE" sz="2400" i="1" dirty="0" smtClean="0"/>
              <a:t>certificate for electronic signature</a:t>
            </a:r>
            <a:r>
              <a:rPr lang="et-EE" sz="2400" dirty="0" smtClean="0"/>
              <a:t>) – elektrooniline dokument, mis seob e-allkirja valideerimise andmed füüsilise isikuga ja kinnitab vähemalt selle isiku nime või varjunime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E-allkirja kvalifitseeritud sertifikaat </a:t>
            </a:r>
            <a:r>
              <a:rPr lang="et-EE" sz="2400" dirty="0" smtClean="0"/>
              <a:t>(</a:t>
            </a:r>
            <a:r>
              <a:rPr lang="en-US" sz="2400" i="1" dirty="0" smtClean="0"/>
              <a:t>qualified certificate for electronic signature</a:t>
            </a:r>
            <a:r>
              <a:rPr lang="et-EE" sz="2400" dirty="0" smtClean="0"/>
              <a:t>) – e-allkirja sertifikaat, mille väljastab kvalifitseeritud usaldusteenuse osutaja ja mis vastab teatud tehnilistele nõuetele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>
              <a:spcBef>
                <a:spcPct val="50000"/>
              </a:spcBef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III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820472" cy="767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Usaldusteenus</a:t>
            </a:r>
            <a:r>
              <a:rPr lang="et-EE" sz="2400" dirty="0" smtClean="0"/>
              <a:t> (</a:t>
            </a:r>
            <a:r>
              <a:rPr lang="et-EE" sz="2400" i="1" dirty="0" smtClean="0"/>
              <a:t>trust service</a:t>
            </a:r>
            <a:r>
              <a:rPr lang="et-EE" sz="2400" dirty="0" smtClean="0"/>
              <a:t>) – elektrooniline teenus, mida tavaliselt osutatakse tasu eest ja mis seisneb:</a:t>
            </a:r>
          </a:p>
          <a:p>
            <a:pPr marL="539750" indent="-180975">
              <a:spcBef>
                <a:spcPts val="600"/>
              </a:spcBef>
              <a:buFont typeface="Wingdings" pitchFamily="2" charset="2"/>
              <a:buChar char="§"/>
            </a:pPr>
            <a:r>
              <a:rPr lang="et-EE" sz="2400" dirty="0" smtClean="0"/>
              <a:t>e-allkirjade, e-templite või e-ajatemplite, registreeritud e-andmevahetusteenuste ning nende teenustega seotud sertifikaatide loomises, kontrollimises ja valideerimises</a:t>
            </a:r>
          </a:p>
          <a:p>
            <a:pPr marL="539750" indent="-180975">
              <a:spcBef>
                <a:spcPts val="600"/>
              </a:spcBef>
              <a:buFont typeface="Wingdings" pitchFamily="2" charset="2"/>
              <a:buChar char="§"/>
            </a:pPr>
            <a:r>
              <a:rPr lang="et-EE" sz="2400" dirty="0" smtClean="0"/>
              <a:t>veebisaidi autentimise sertifikaatide loomises, kontrollimises ja valideerimises, või</a:t>
            </a:r>
          </a:p>
          <a:p>
            <a:pPr marL="539750" indent="-180975">
              <a:spcBef>
                <a:spcPts val="600"/>
              </a:spcBef>
              <a:buFont typeface="Wingdings" pitchFamily="2" charset="2"/>
              <a:buChar char="§"/>
            </a:pPr>
            <a:r>
              <a:rPr lang="et-EE" sz="2400" dirty="0" smtClean="0"/>
              <a:t>e-allkirjade, e-templite või nende teenustega seotud sertifikaatide säilitamises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usaldusteenus </a:t>
            </a:r>
            <a:r>
              <a:rPr lang="et-EE" sz="2400" dirty="0" smtClean="0"/>
              <a:t>(</a:t>
            </a:r>
            <a:r>
              <a:rPr lang="et-EE" sz="2400" i="1" dirty="0" smtClean="0"/>
              <a:t>qualified trust service</a:t>
            </a:r>
            <a:r>
              <a:rPr lang="et-EE" sz="2400" dirty="0" smtClean="0"/>
              <a:t>) – usaldusteenus, mis vastab käesolevas teatud spetsiifilistele nõuetele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Vastavushindamisasutus</a:t>
            </a:r>
            <a:r>
              <a:rPr lang="et-EE" sz="2400" dirty="0" smtClean="0"/>
              <a:t>  (</a:t>
            </a:r>
            <a:r>
              <a:rPr lang="et-EE" sz="2400" i="1" dirty="0" smtClean="0"/>
              <a:t>conformity assessment body</a:t>
            </a:r>
            <a:r>
              <a:rPr lang="et-EE" sz="2400" dirty="0" smtClean="0"/>
              <a:t>) – EU poolt määratletud asutus, millel on pädevus teostada kvalifitseeritud usaldusteenuse osutaja ja tema osutatavate kvalifitseeritud usaldusteenuste vastavushindamist</a:t>
            </a:r>
          </a:p>
          <a:p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>
              <a:spcBef>
                <a:spcPct val="50000"/>
              </a:spcBef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IV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820472" cy="75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Usaldusteenuse osutaja </a:t>
            </a:r>
            <a:r>
              <a:rPr lang="et-EE" sz="2400" dirty="0" smtClean="0"/>
              <a:t>(</a:t>
            </a:r>
            <a:r>
              <a:rPr lang="et-EE" sz="2400" i="1" dirty="0" smtClean="0"/>
              <a:t>trust service provider</a:t>
            </a:r>
            <a:r>
              <a:rPr lang="et-EE" sz="2400" dirty="0" smtClean="0"/>
              <a:t>) – füüsiline või juriidiline isik, kes osutab üht või mitut usaldusteenust kas kvalifitseeritud või kvalifitseerimata usaldusteenuse osutajana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usaldusteenuse osutaja </a:t>
            </a:r>
            <a:r>
              <a:rPr lang="et-EE" sz="2400" dirty="0" smtClean="0"/>
              <a:t>(</a:t>
            </a:r>
            <a:r>
              <a:rPr lang="et-EE" sz="2400" i="1" dirty="0" smtClean="0"/>
              <a:t>qualified trust service provider</a:t>
            </a:r>
            <a:r>
              <a:rPr lang="et-EE" sz="2400" dirty="0" smtClean="0"/>
              <a:t>) – usaldusteenuse osutaja, kes osutab üht või mitut kvalifitseeritud usaldusteenust ning kellele järelevalveasutus on andnud kvalifitseeritud staatuse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Toode</a:t>
            </a:r>
            <a:r>
              <a:rPr lang="et-EE" sz="2400" dirty="0" smtClean="0"/>
              <a:t> (</a:t>
            </a:r>
            <a:r>
              <a:rPr lang="et-EE" sz="2400" i="1" dirty="0" smtClean="0"/>
              <a:t>product</a:t>
            </a:r>
            <a:r>
              <a:rPr lang="et-EE" sz="2400" dirty="0" smtClean="0"/>
              <a:t>) – riist- või tarkvara või riist- või tarkvara asjakohased osad, mis on ette nähtud usaldusteenuste osutamiseks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E-allkirja andmise vahend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signature creation device</a:t>
            </a:r>
            <a:r>
              <a:rPr lang="et-EE" sz="2400" dirty="0" smtClean="0"/>
              <a:t>) – seadistatud tark- või riistvara, mida kasutatakse e-allkirja andmiseks</a:t>
            </a:r>
          </a:p>
          <a:p>
            <a:pPr marL="179388" indent="-179388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e-allkirja andmise vahend </a:t>
            </a:r>
            <a:r>
              <a:rPr lang="et-EE" sz="2400" dirty="0" smtClean="0"/>
              <a:t>(</a:t>
            </a:r>
            <a:r>
              <a:rPr lang="en-US" sz="2400" dirty="0" smtClean="0"/>
              <a:t>qualified electronic signature creation device</a:t>
            </a:r>
            <a:r>
              <a:rPr lang="et-EE" sz="2400" dirty="0" smtClean="0"/>
              <a:t>) – e-allkirja andmise vahend, mis vastab teatud spetsiifilistele nõuetele</a:t>
            </a:r>
          </a:p>
          <a:p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>
              <a:spcBef>
                <a:spcPct val="50000"/>
              </a:spcBef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8640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V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512" y="548680"/>
            <a:ext cx="8964488" cy="8048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Templi andja </a:t>
            </a:r>
            <a:r>
              <a:rPr lang="et-EE" sz="2400" dirty="0" smtClean="0"/>
              <a:t>(</a:t>
            </a:r>
            <a:r>
              <a:rPr lang="et-EE" sz="2400" i="1" dirty="0" smtClean="0"/>
              <a:t>creator of a seal</a:t>
            </a:r>
            <a:r>
              <a:rPr lang="et-EE" sz="2400" dirty="0" smtClean="0"/>
              <a:t>) – e-templi loonud juriidiline isik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E-tempel</a:t>
            </a:r>
            <a:r>
              <a:rPr lang="et-EE" sz="2400" dirty="0" smtClean="0"/>
              <a:t> (</a:t>
            </a:r>
            <a:r>
              <a:rPr lang="et-EE" sz="2400" i="1" dirty="0" smtClean="0"/>
              <a:t>electronic seal</a:t>
            </a:r>
            <a:r>
              <a:rPr lang="et-EE" sz="2400" dirty="0" smtClean="0"/>
              <a:t>) – elektroonilised andmed, mis on lisatud muudele elektroonilistele andmetele või on nendega loogiliselt seotud ja mis tagavad viimatinimetatud andmete päritolu ja tervikluse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Täiustatud e-tempel </a:t>
            </a:r>
            <a:r>
              <a:rPr lang="et-EE" sz="2400" dirty="0" smtClean="0"/>
              <a:t>(</a:t>
            </a:r>
            <a:r>
              <a:rPr lang="et-EE" sz="2400" i="1" dirty="0" smtClean="0"/>
              <a:t>advanced electronic seal</a:t>
            </a:r>
            <a:r>
              <a:rPr lang="et-EE" sz="2400" dirty="0" smtClean="0"/>
              <a:t>) – e-tempel, mis vastab teatud spetsiifilistele tehnilistele nõuetele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e-tempel </a:t>
            </a:r>
            <a:r>
              <a:rPr lang="et-EE" sz="2400" dirty="0" smtClean="0"/>
              <a:t>(</a:t>
            </a:r>
            <a:r>
              <a:rPr lang="et-EE" sz="2400" i="1" dirty="0" smtClean="0"/>
              <a:t>qualified electronic seal</a:t>
            </a:r>
            <a:r>
              <a:rPr lang="et-EE" sz="2400" dirty="0" smtClean="0"/>
              <a:t>) – täiustatud e-tempel, mis luuakse kvalifitseeritud e-templi loomise vahendi abil ja mis põhineb e-templi kvalifitseeritud sertifikaadil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E-templi loomiseks vajalikud andmed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seal creation data</a:t>
            </a:r>
            <a:r>
              <a:rPr lang="et-EE" sz="2400" dirty="0" smtClean="0"/>
              <a:t>) – ainulaadsed andmed, mida e-templi andja kasutab e-templi loomiseks</a:t>
            </a:r>
          </a:p>
          <a:p>
            <a:pPr marL="179388" indent="-179388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E-templi sertifikaat </a:t>
            </a:r>
            <a:r>
              <a:rPr lang="et-EE" sz="2400" dirty="0" smtClean="0"/>
              <a:t>(</a:t>
            </a:r>
            <a:r>
              <a:rPr lang="et-EE" sz="2400" i="1" dirty="0" smtClean="0"/>
              <a:t>certificate for electronic seal</a:t>
            </a:r>
            <a:r>
              <a:rPr lang="et-EE" sz="2400" dirty="0" smtClean="0"/>
              <a:t>) – elektrooniline dokument, mis seob e-templi valideerimise andmed juriidilise isikuga ja kinnitab selle isiku nime</a:t>
            </a:r>
          </a:p>
          <a:p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 marL="265113" indent="-265113">
              <a:buFont typeface="Arial" pitchFamily="34" charset="0"/>
              <a:buChar char="•"/>
            </a:pPr>
            <a:endParaRPr lang="et-EE" sz="2400" dirty="0" smtClean="0"/>
          </a:p>
          <a:p>
            <a:pPr>
              <a:spcBef>
                <a:spcPct val="50000"/>
              </a:spcBef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VI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79512" y="908720"/>
            <a:ext cx="8820472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E-templi kvalifitseeritud sertifikaat </a:t>
            </a:r>
            <a:r>
              <a:rPr lang="et-EE" sz="2400" dirty="0" smtClean="0"/>
              <a:t>(</a:t>
            </a:r>
            <a:r>
              <a:rPr lang="en-US" sz="2400" i="1" dirty="0" smtClean="0"/>
              <a:t>qualified certificate for electronic seal</a:t>
            </a:r>
            <a:r>
              <a:rPr lang="et-EE" sz="2400" dirty="0" smtClean="0"/>
              <a:t>) – e-templi sertifikaat, mille väljastab kvalifitseeritud usaldusteenuse osutaja ja mis vastab teatud nõuetele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E-templi loomise vahend </a:t>
            </a:r>
            <a:r>
              <a:rPr lang="et-EE" sz="2400" dirty="0" smtClean="0"/>
              <a:t>(</a:t>
            </a:r>
            <a:r>
              <a:rPr lang="et-EE" sz="2400" i="1" dirty="0" smtClean="0"/>
              <a:t>electronic seal creation device</a:t>
            </a:r>
            <a:r>
              <a:rPr lang="et-EE" sz="2400" dirty="0" smtClean="0"/>
              <a:t>) – seadistatud tark- või riistvara, mida kasutatakse e-templi loomiseks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e-templi loomise vahend </a:t>
            </a:r>
            <a:r>
              <a:rPr lang="et-EE" sz="2400" dirty="0" smtClean="0"/>
              <a:t>(</a:t>
            </a:r>
            <a:r>
              <a:rPr lang="en-US" sz="2400" i="1" dirty="0" smtClean="0"/>
              <a:t>qualified electronic seal creation device</a:t>
            </a:r>
            <a:r>
              <a:rPr lang="et-EE" sz="2400" dirty="0" smtClean="0"/>
              <a:t>) – e-templi loomise vahend, mis vastab teatud spetsiifilistele nõuetele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E-ajatempel</a:t>
            </a:r>
            <a:r>
              <a:rPr lang="et-EE" sz="2400" dirty="0" smtClean="0"/>
              <a:t> (</a:t>
            </a:r>
            <a:r>
              <a:rPr lang="et-EE" sz="2400" i="1" dirty="0" smtClean="0"/>
              <a:t>electronic time stamp</a:t>
            </a:r>
            <a:r>
              <a:rPr lang="et-EE" sz="2400" dirty="0" smtClean="0"/>
              <a:t>) – elektroonilised andmed, mis seovad muud elektroonilised andmed kindla ajahetkega ja tõendavad, et viimatinimetatud andmed olid sel ajahetkel olemas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92696"/>
            <a:ext cx="891540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mõisted, VII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1628800"/>
            <a:ext cx="8820472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Kvalifitseeritud e-ajatempel </a:t>
            </a:r>
            <a:r>
              <a:rPr lang="et-EE" sz="2400" dirty="0" smtClean="0"/>
              <a:t>(</a:t>
            </a:r>
            <a:r>
              <a:rPr lang="et-EE" sz="2400" i="1" dirty="0" smtClean="0"/>
              <a:t>qualified electronic time stamp</a:t>
            </a:r>
            <a:r>
              <a:rPr lang="et-EE" sz="2400" dirty="0" smtClean="0"/>
              <a:t>) – e-ajatempel, mis vastab teatud spetsiifilistele nõuetele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Valideerimisandmed</a:t>
            </a:r>
            <a:r>
              <a:rPr lang="et-EE" sz="2400" dirty="0" smtClean="0"/>
              <a:t> (</a:t>
            </a:r>
            <a:r>
              <a:rPr lang="et-EE" sz="2400" i="1" dirty="0" smtClean="0"/>
              <a:t>validation data</a:t>
            </a:r>
            <a:r>
              <a:rPr lang="et-EE" sz="2400" dirty="0" smtClean="0"/>
              <a:t>) – andmed, mida kasutatakse e-allkirja või e-templi valideerimiseks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</a:rPr>
              <a:t>Valideerimine</a:t>
            </a:r>
            <a:r>
              <a:rPr lang="et-EE" sz="2400" dirty="0" smtClean="0"/>
              <a:t> (</a:t>
            </a:r>
            <a:r>
              <a:rPr lang="et-EE" sz="2400" i="1" dirty="0" smtClean="0"/>
              <a:t>validation</a:t>
            </a:r>
            <a:r>
              <a:rPr lang="et-EE" sz="2400" dirty="0" smtClean="0"/>
              <a:t>) – protsess, mille käigus kontrollitakse ja kinnitatakse e-allkirja või e-templi kehtivust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404664"/>
            <a:ext cx="8627368" cy="815752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Euroopa Liidu määrus 910/2014 – mida peavad sisaldama e-allkirja kvalifitseeritud sertifikaadid, I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1484784"/>
            <a:ext cx="88204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1800"/>
              </a:spcBef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b="1" dirty="0">
              <a:latin typeface="Arial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23528" y="1268760"/>
            <a:ext cx="8820472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Vähemalt automaatseks töötlemiseks sobivas formaadis märge selle kohta, et sertifikaat on väljastatud e-allkirja kvalifitseeritud sertifikaadina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Lvalifitseeritud sertifikaate väljastava kvalifitseeritud usaldusteenuse osutajat üheselt mõistetavalt tähistavad andmed, mis sisaldavad vähemalt selle liikmesriigi nime, kus kõnealune teenuseosutaja asub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Kui tegemist on juriidilise isikuga: nimi ja kui see on asjakohane, siis registrinumber, nagu see on esitatud ametlikes dokumentides,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Kui tegemist on füüsilise isikuga: isiku nimi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Vähemalt allkirja andja nimi või varjunimi; kui kasutatakse varjunime, on varjunime kasutus selgesti näidatud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E-allkirja valideerimisandmed, mis vastavad e-allkirja andmiseks vajalikele andmetele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404664"/>
            <a:ext cx="8964488" cy="815752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Euroopa Liidu määrus 910/2014 – mida peavad sisaldama e-allkirja kvalifitseeritud sertifikaadid, II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1484784"/>
            <a:ext cx="88204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1800"/>
              </a:spcBef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b="1" dirty="0">
              <a:latin typeface="Arial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23528" y="1268760"/>
            <a:ext cx="8820472" cy="706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Üksikasjalikud andmed sertifikaadi kehtivusaja alguse ja lõpu kohta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Kvalifitseeritud usaldusteenuse osutajale omistatud ainukordne sertifikaadi tunnuskood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Väljastava kvalifitseeritud usaldusteenuse osutaja täiustatud e-allkiri või täiustatud e-tempel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Koht, kus täiustatud e-allkirja või täiustatud e-templit kinnitav sertifikaat on tasuta kättesaadav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Nende teenuste koht, mille abil on võimalik uurida kvalifitseeritud sertifikaadi kehtivust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Kui e-allkirja valideerimisandmetega seotud e-allkirja andmiseks vajalikud andmed asuvad kvalifitseeritud e-allkirja andmise vahendis, siis vähemalt automaatseks töötlemiseks sobivas formaadis asjakohane viide kõnealusele kohale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228600"/>
            <a:ext cx="8519864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Võimalik lahendus </a:t>
            </a:r>
            <a:r>
              <a:rPr lang="et-EE" sz="4000" b="1" dirty="0" smtClean="0">
                <a:solidFill>
                  <a:srgbClr val="C00000"/>
                </a:solidFill>
                <a:cs typeface="Arial" charset="0"/>
              </a:rPr>
              <a:t>–</a:t>
            </a:r>
            <a:r>
              <a:rPr lang="et-EE" sz="4000" b="1" dirty="0" smtClean="0">
                <a:solidFill>
                  <a:srgbClr val="C00000"/>
                </a:solidFill>
              </a:rPr>
              <a:t> digi</a:t>
            </a:r>
            <a:r>
              <a:rPr lang="en-US" sz="4000" b="1" dirty="0" err="1" smtClean="0">
                <a:solidFill>
                  <a:srgbClr val="C00000"/>
                </a:solidFill>
              </a:rPr>
              <a:t>allkiri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99592" y="1143000"/>
            <a:ext cx="8244408" cy="5181600"/>
          </a:xfrm>
        </p:spPr>
        <p:txBody>
          <a:bodyPr lIns="92075" tIns="46038" rIns="92075" bIns="46038" anchor="ctr"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2800" b="1" u="sng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latin typeface="Arial" charset="0"/>
              </a:rPr>
              <a:t>Digitaalsete teabekogumite juures on alternatiivne võimalus kasutada sellist allkirjalaadset (allkirja omadustega) mehhanismi, mis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seotud matemaatiliste seoste abil teabe (bittide) endaga, mitte selle kandjaga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800" b="1" dirty="0" smtClean="0">
              <a:solidFill>
                <a:schemeClr val="folHlink"/>
              </a:solidFill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Seda võtet nimetatakse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digitaalallkirjaks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(digiallkirjaks)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latin typeface="Arial" charset="0"/>
              </a:rPr>
              <a:t>(</a:t>
            </a:r>
            <a:r>
              <a:rPr lang="et-EE" sz="2800" b="1" i="1" dirty="0" smtClean="0">
                <a:latin typeface="Arial" charset="0"/>
              </a:rPr>
              <a:t>digital signature</a:t>
            </a:r>
            <a:r>
              <a:rPr lang="et-EE" sz="2800" b="1" dirty="0" smtClean="0"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e-allkirjaks</a:t>
            </a:r>
            <a:r>
              <a:rPr lang="et-EE" sz="2800" b="1" dirty="0" smtClean="0">
                <a:latin typeface="Arial" charset="0"/>
              </a:rPr>
              <a:t> (</a:t>
            </a:r>
            <a:r>
              <a:rPr lang="et-EE" sz="2800" b="1" i="1" dirty="0" smtClean="0">
                <a:latin typeface="Arial" charset="0"/>
              </a:rPr>
              <a:t>electronic signature</a:t>
            </a:r>
            <a:r>
              <a:rPr lang="et-EE" sz="2800" b="1" dirty="0" smtClean="0">
                <a:latin typeface="Arial" charset="0"/>
              </a:rPr>
              <a:t>), mis on maailmas laialt kasutusel tavaallkirja asendajana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548680"/>
            <a:ext cx="8964488" cy="671736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910/2014 - nõuded kvalifitseeritud e-allkirja andmise vahendile, I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82047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/>
              <a:t>Kvalifitseeritud e-allkirja andmise vahendid tagavad asjakohaste tehniliste ja menetluslike vahendite abil vähemalt selle, et:</a:t>
            </a:r>
          </a:p>
          <a:p>
            <a:pPr marL="804863" indent="-265113">
              <a:spcBef>
                <a:spcPts val="1200"/>
              </a:spcBef>
              <a:buFont typeface="Courier New" pitchFamily="49" charset="0"/>
              <a:buChar char="o"/>
            </a:pPr>
            <a:r>
              <a:rPr lang="et-EE" sz="2400" dirty="0" smtClean="0"/>
              <a:t>E-allkirja andmiseks kasutatavate e-allkirja andmiseks vajalike andmete konfidentsiaalsus on piisavalt tagatud</a:t>
            </a:r>
          </a:p>
          <a:p>
            <a:pPr marL="804863" indent="-265113">
              <a:spcBef>
                <a:spcPts val="1200"/>
              </a:spcBef>
              <a:buFont typeface="Courier New" pitchFamily="49" charset="0"/>
              <a:buChar char="o"/>
            </a:pPr>
            <a:r>
              <a:rPr lang="et-EE" sz="2400" dirty="0" smtClean="0"/>
              <a:t>E-allkirja andmiseks kasutatavad e-allkirja andmiseks vajalikud andmed võivad reaalselt esineda ainult ühe korra</a:t>
            </a:r>
          </a:p>
          <a:p>
            <a:pPr marL="804863" indent="-265113">
              <a:spcBef>
                <a:spcPts val="1200"/>
              </a:spcBef>
              <a:buFont typeface="Courier New" pitchFamily="49" charset="0"/>
              <a:buChar char="o"/>
            </a:pPr>
            <a:r>
              <a:rPr lang="et-EE" sz="2400" dirty="0" smtClean="0"/>
              <a:t>On piisavalt kindel, et e-allkirja andmiseks kasutatavaid e-allkirja andmiseks vajalikke andmeid ei saa tuletada ja et e-allkiri on piisavalt kaitstud praegu kättesaadava tehnoloogia abil võltsimise vastu</a:t>
            </a:r>
          </a:p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/>
              <a:t>Õiguspärane allkirja andja saab e-allkirja andmiseks kasutatavaid e-allkirja andmiseks vajalikke andmeid piisavalt kaitsta, et teised isikud ei saaks neid kasutada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548680"/>
            <a:ext cx="8964488" cy="671736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910/2014 - nõuded kvalifitseeritud e-allkirja andmise vahendile, II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820472" cy="851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/>
              <a:t>Kvalifitseeritud e-allkirja andmise vahendid ei tohi muuta allkirjastatavaid andmeid ega takistada selliste andmete esitamist allkirja andjale enne allkirja andmist</a:t>
            </a:r>
          </a:p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/>
              <a:t>E-allkirja andmiseks vajalikke andmeid võib allkirja andja nimel luua või hallata üksnes kvalifitseeritud usaldusteenuse osutaja</a:t>
            </a:r>
          </a:p>
          <a:p>
            <a:pPr marL="265113" indent="-265113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/>
              <a:t>Kvalifitseeritud usaldusteenuse osutaja, kes haldab e-allkirja andmiseks vajalikke andmeid allkirja andja nimel, võib dubleerida e-allkirja andmiseks vajalikud andmed üksnes varukoopiate omamiseks, eeldusel et on täidetud järgmised tingimused:</a:t>
            </a:r>
          </a:p>
          <a:p>
            <a:pPr marL="984250" indent="-358775">
              <a:spcBef>
                <a:spcPts val="1200"/>
              </a:spcBef>
              <a:buFont typeface="Courier New" pitchFamily="49" charset="0"/>
              <a:buChar char="o"/>
            </a:pPr>
            <a:r>
              <a:rPr lang="et-EE" sz="2400" dirty="0" smtClean="0"/>
              <a:t>dubleeritud andmekogumi turvatase peab olema sama mis algsel andmekogumil</a:t>
            </a:r>
          </a:p>
          <a:p>
            <a:pPr marL="984250" indent="-358775">
              <a:spcBef>
                <a:spcPts val="1200"/>
              </a:spcBef>
              <a:buFont typeface="Courier New" pitchFamily="49" charset="0"/>
              <a:buChar char="o"/>
            </a:pPr>
            <a:r>
              <a:rPr lang="et-EE" sz="2400" dirty="0" smtClean="0"/>
              <a:t>dubleeritud andmekogumite arv ei ületa teenuse järjepidevuse tagamiseks vajalikku miinimumi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815752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Euroopa Liidu määrus 910/2014 – mida peavad sisaldama e-templile kvalifitseeritud sertifikaadid, I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23528" y="1484784"/>
            <a:ext cx="8820472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Vähemalt automaatseks töötlemiseks sobivas formaadis märge selle kohta, et sertifikaat on väljastatud e-templi kvalifitseeritud sertifikaadina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Kkalifitseeritud sertifikaate väljastava kvalifitseeritud usaldusteenuse osutajat üheselt mõistetavalt tähistavad andmed, mis sisaldavad vähemalt selle liikmesriigi nime, kus teenuseosutaja asub. Kui tegemist on juriidilise isikuga: nimi ja kui see on asjakohane, siis registrinumber, nagu see on esitatud ametlikes dokumentides. Kui tegemist on füüsilise isikuga: isiku nimi.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Vähemalt e-templi andja nimi ja kui see on asjakohane, siis registrinumber, nagu see on esitatud ametlikes dokumentides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E-templi valideerimisandmed, mis vastavad e-templi loomiseks vajalikele andmetele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Üksikasjalikud andmed sertifikaadi kehtivusaja alguse ja lõpu kohta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9144000" cy="815752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Euroopa Liidu määrus 910/2014 – mida peavad sisaldama e-templile kvalifitseeritud sertifikaadid, II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23528" y="1484784"/>
            <a:ext cx="8820472" cy="723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Kvalifitseeritud usaldusteenuse osutajale omistatud ainukordne sertifikaadi tunnuskood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Väljastava kvalifitseeritud usaldusteenuse osutaja täiustatud e-allkiri või täiustatud e-tempel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Koht, kus punktis g osutatud täiustatud e-allkirja või täiustatud e-templit kinnitav sertifikaat on tasuta kättesaadav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Nende teenuste koht, mille abil on võimalik uurida kvalifitseeritud sertifikaadi kehtivust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200" dirty="0" smtClean="0"/>
              <a:t>Kui e-templi valideerimisandmetega seotud e-templi loomiseks vajalikud andmed asuvad kvalifitseeritud e-templi loomise vahendis, siis vähemalt automaatseks töötlemiseks sobivas formaadis asjakohane viide kõnealusele kohale</a:t>
            </a:r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endParaRPr lang="et-EE" sz="2200" dirty="0" smtClean="0"/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endParaRPr lang="et-EE" sz="2200" dirty="0" smtClean="0"/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endParaRPr lang="et-EE" sz="2200" dirty="0" smtClean="0"/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endParaRPr lang="et-EE" sz="2200" dirty="0" smtClean="0"/>
          </a:p>
          <a:p>
            <a:pPr marL="358775" indent="-273050">
              <a:spcBef>
                <a:spcPts val="1200"/>
              </a:spcBef>
              <a:buFont typeface="Arial" pitchFamily="34" charset="0"/>
              <a:buChar char="•"/>
            </a:pPr>
            <a:endParaRPr lang="et-EE" sz="22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381000"/>
            <a:ext cx="8663880" cy="743744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Euroopa Liidu määrus 910/2014, nõuded kvalifitseeritud e-ajatemplile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1484784"/>
            <a:ext cx="8820472" cy="687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dirty="0" smtClean="0"/>
              <a:t>E-ajatempel see seob kuupäeva ja ajahetke andmetega sellisel viisil, mis mõistlikkuse piires välistab andmete tuvastamatu muutmise võimaluse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dirty="0" smtClean="0"/>
              <a:t>E-ajatempel põhineb täpsel ajaallikal, mis on seotud koordineeritud maailmaajaga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r>
              <a:rPr lang="et-EE" sz="2400" dirty="0" smtClean="0"/>
              <a:t>E-ajatempel on allkirjastatud kvalifitseeritud usaldusteenuse osutaja täiustatud e-allkirjaga või kinnitatud kvalifitseeritud usaldusteenuse osutaja täiustatud e-templiga või mõne muu samaväärse meetodi abil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692696"/>
            <a:ext cx="8663880" cy="743744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Euroopa Liidu määrus 910/2014 - kohustuslikud tingimused kvalifitseeritud e-allkirjade valideerimisele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1484784"/>
            <a:ext cx="8820472" cy="7986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Allkirja kinnitav sertifikaat oli allkirja andmise ajal kvalifitseeritud e-allkirja sertifikaat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Kvalifitseeritud sertifikaadi väljastas kvalifitseeritud usaldusteenuse osutaja ja sertifikaat oli allkirja andmise ajal kehtiv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Allkirja valideerimise andmed vastavad tuginevatele isikutele esitatud andmetele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Sertifikaadil olevat allkirja andjat tähistavad kordumatud andmed on nõuetekohaselt esitatud tuginevatele isikutele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Kui allkirja andmisel kasutati varjunime, on varjunime kasutus tuginevale isikule selgesti näidatud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E-allkiri on antud kvalifitseeritud e-allkirja andmise vahendiga</a:t>
            </a:r>
          </a:p>
          <a:p>
            <a:pPr marL="265113" indent="-265113">
              <a:spcBef>
                <a:spcPts val="600"/>
              </a:spcBef>
              <a:buFont typeface="Arial" pitchFamily="34" charset="0"/>
              <a:buChar char="•"/>
            </a:pPr>
            <a:r>
              <a:rPr lang="et-EE" sz="2400" dirty="0" smtClean="0"/>
              <a:t>Allkirjastatud andmete terviklust ei ole rikutud</a:t>
            </a:r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dirty="0" smtClean="0"/>
          </a:p>
          <a:p>
            <a:pPr marL="358775" indent="-358775">
              <a:spcBef>
                <a:spcPts val="1800"/>
              </a:spcBef>
              <a:buFont typeface="Arial" pitchFamily="34" charset="0"/>
              <a:buChar char="•"/>
            </a:pPr>
            <a:endParaRPr lang="et-EE" sz="24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648"/>
            <a:ext cx="91440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cs typeface="Arial" charset="0"/>
              </a:rPr>
              <a:t>Avaliku võtmega </a:t>
            </a: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r>
              <a:rPr lang="et-EE" sz="3600" b="1" dirty="0" smtClean="0">
                <a:solidFill>
                  <a:srgbClr val="C00000"/>
                </a:solidFill>
              </a:rPr>
              <a:t>kasutamine </a:t>
            </a:r>
            <a:r>
              <a:rPr lang="et-EE" sz="3600" b="1" dirty="0">
                <a:solidFill>
                  <a:srgbClr val="C00000"/>
                </a:solidFill>
              </a:rPr>
              <a:t>signeerimisel (</a:t>
            </a:r>
            <a:r>
              <a:rPr lang="et-EE" sz="3600" b="1" dirty="0" smtClean="0">
                <a:solidFill>
                  <a:srgbClr val="C00000"/>
                </a:solidFill>
              </a:rPr>
              <a:t>digiallkirja </a:t>
            </a:r>
            <a:r>
              <a:rPr lang="et-EE" sz="3600" b="1" dirty="0">
                <a:solidFill>
                  <a:srgbClr val="C00000"/>
                </a:solidFill>
              </a:rPr>
              <a:t>andmisel)</a:t>
            </a:r>
            <a:endParaRPr lang="en-GB" sz="3600" b="1" dirty="0">
              <a:solidFill>
                <a:srgbClr val="C00000"/>
              </a:solidFill>
            </a:endParaRPr>
          </a:p>
        </p:txBody>
      </p:sp>
      <p:pic>
        <p:nvPicPr>
          <p:cNvPr id="8195" name="Picture 3" descr="C:\DOKUM\SIGRAAM\joon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C:\WINDOWS\Application Data\Microsoft\Media Catalog\Downloaded Clips\cl78\j030083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3733800"/>
            <a:ext cx="14478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54102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5181600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9530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762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Digiallkiri vs digisignatuur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2875" y="3429000"/>
            <a:ext cx="9001125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/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Digiallkirja osatakse kaasajal anda ainult digisignatuuril põhinevana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Iga digiallkiri on digisignatuur</a:t>
            </a:r>
            <a:r>
              <a:rPr lang="et-EE" sz="2400" dirty="0">
                <a:latin typeface="Arial" charset="0"/>
                <a:cs typeface="Arial" charset="0"/>
              </a:rPr>
              <a:t>, kuid kaugeltki mitte iga digisignatuur pole digiallkiri - vaja on lisada </a:t>
            </a:r>
            <a:r>
              <a:rPr lang="et-EE" sz="2400" dirty="0">
                <a:latin typeface="Arial" charset="0"/>
              </a:rPr>
              <a:t>täiendavaid tehnilisi võtteid ja subjekte (nt avaliku võtme infrastruktuur) ning õiguslikke regulatsioone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Ingliskeelne oskusterminoloogia nendel termini mõttes vahet ei tee (</a:t>
            </a:r>
            <a:r>
              <a:rPr lang="et-EE" sz="2400" i="1" dirty="0">
                <a:latin typeface="Arial" charset="0"/>
                <a:cs typeface="Arial" charset="0"/>
              </a:rPr>
              <a:t>digital signature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/>
            <a:endParaRPr lang="et-EE" sz="10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20260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264687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Digiallkiri</a:t>
            </a:r>
            <a:r>
              <a:rPr lang="et-EE" sz="2600" dirty="0" smtClean="0">
                <a:latin typeface="Arial" charset="0"/>
                <a:cs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e-allkiri</a:t>
            </a:r>
            <a:r>
              <a:rPr lang="et-EE" sz="2600" dirty="0" smtClean="0">
                <a:latin typeface="Arial" charset="0"/>
                <a:cs typeface="Arial" charset="0"/>
              </a:rPr>
              <a:t> </a:t>
            </a:r>
            <a:r>
              <a:rPr lang="et-EE" sz="2600" dirty="0">
                <a:latin typeface="Arial" charset="0"/>
                <a:cs typeface="Arial" charset="0"/>
              </a:rPr>
              <a:t>on juriidiline mõiste, mis  annab temaga varustatud dokumendile tõestusväärtuse ja omakäelise allkirjaga sarnase staatuse</a:t>
            </a:r>
          </a:p>
          <a:p>
            <a:pPr>
              <a:spcBef>
                <a:spcPts val="12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Digisignatuur</a:t>
            </a:r>
            <a:r>
              <a:rPr lang="et-EE" sz="2600" dirty="0">
                <a:latin typeface="Arial" charset="0"/>
                <a:cs typeface="Arial" charset="0"/>
              </a:rPr>
              <a:t> on </a:t>
            </a:r>
            <a:r>
              <a:rPr lang="et-EE" sz="2600" dirty="0" smtClean="0">
                <a:latin typeface="Arial" charset="0"/>
                <a:cs typeface="Arial" charset="0"/>
              </a:rPr>
              <a:t>(krüpto)tehniline </a:t>
            </a:r>
            <a:r>
              <a:rPr lang="et-EE" sz="2600" dirty="0">
                <a:latin typeface="Arial" charset="0"/>
                <a:cs typeface="Arial" charset="0"/>
              </a:rPr>
              <a:t>konstruktsioon, mis põhineb avaliku võtmega krüptoalgoritmi kasutamisel tervikluse kaitseks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762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Avaliku võtmega 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059832" y="4221088"/>
            <a:ext cx="57150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r>
              <a:rPr lang="et-EE" sz="2600" dirty="0">
                <a:latin typeface="Arial" charset="0"/>
                <a:cs typeface="Arial" charset="0"/>
              </a:rPr>
              <a:t>Nimetatud võtmeid nimetatakse tavaliselt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avalikuks võtmeks </a:t>
            </a:r>
            <a:r>
              <a:rPr lang="et-EE" sz="2600" dirty="0">
                <a:latin typeface="Arial" charset="0"/>
                <a:cs typeface="Arial" charset="0"/>
              </a:rPr>
              <a:t>ja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privaatvõtmeks</a:t>
            </a:r>
            <a:r>
              <a:rPr lang="et-EE" sz="2600" dirty="0">
                <a:latin typeface="Arial" charset="0"/>
                <a:cs typeface="Arial" charset="0"/>
              </a:rPr>
              <a:t> (</a:t>
            </a:r>
            <a:r>
              <a:rPr lang="et-EE" sz="2600" i="1" dirty="0">
                <a:latin typeface="Arial" charset="0"/>
                <a:cs typeface="Arial" charset="0"/>
              </a:rPr>
              <a:t>public and private key</a:t>
            </a:r>
            <a:r>
              <a:rPr lang="et-EE" sz="2600" dirty="0">
                <a:latin typeface="Arial" charset="0"/>
                <a:cs typeface="Arial" charset="0"/>
              </a:rPr>
              <a:t>). </a:t>
            </a:r>
            <a:endParaRPr lang="et-EE" sz="2600" dirty="0">
              <a:latin typeface="Book Antiqua" pitchFamily="18" charset="0"/>
              <a:cs typeface="Times New Roman" pitchFamily="18" charset="0"/>
            </a:endParaRPr>
          </a:p>
          <a:p>
            <a:r>
              <a:rPr lang="et-EE" sz="1000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20260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Avaliku võtmega krüpto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(</a:t>
            </a:r>
            <a:r>
              <a:rPr lang="et-EE" sz="2800" i="1" dirty="0">
                <a:latin typeface="Arial" charset="0"/>
                <a:cs typeface="Arial" charset="0"/>
              </a:rPr>
              <a:t>public key crypto</a:t>
            </a:r>
            <a:r>
              <a:rPr lang="et-EE" sz="2800" i="1" dirty="0">
                <a:latin typeface="Arial" charset="0"/>
              </a:rPr>
              <a:t>algorithm</a:t>
            </a:r>
            <a:r>
              <a:rPr lang="et-EE" sz="2800" dirty="0">
                <a:latin typeface="Arial" charset="0"/>
                <a:cs typeface="Arial" charset="0"/>
              </a:rPr>
              <a:t>) ehk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asümmeetriline krüpto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algoritm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(</a:t>
            </a:r>
            <a:r>
              <a:rPr lang="et-EE" sz="2800" i="1" dirty="0">
                <a:latin typeface="Arial" charset="0"/>
                <a:cs typeface="Arial" charset="0"/>
              </a:rPr>
              <a:t>asymmetric crypt</a:t>
            </a:r>
            <a:r>
              <a:rPr lang="et-EE" sz="2800" i="1" dirty="0">
                <a:latin typeface="Arial" charset="0"/>
              </a:rPr>
              <a:t>oalgorithm</a:t>
            </a:r>
            <a:r>
              <a:rPr lang="et-EE" sz="2800" dirty="0">
                <a:latin typeface="Arial" charset="0"/>
                <a:cs typeface="Arial" charset="0"/>
              </a:rPr>
              <a:t>)  kasutab kahte võtit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 </a:t>
            </a:r>
            <a:r>
              <a:rPr lang="et-EE" sz="2800" dirty="0">
                <a:latin typeface="Book Antiqua" pitchFamily="18" charset="0"/>
              </a:rPr>
              <a:t> </a:t>
            </a:r>
            <a:r>
              <a:rPr lang="et-EE" sz="2800" dirty="0">
                <a:latin typeface="Arial" charset="0"/>
              </a:rPr>
              <a:t>e</a:t>
            </a:r>
            <a:r>
              <a:rPr lang="et-EE" sz="2800" dirty="0">
                <a:latin typeface="Arial" charset="0"/>
                <a:cs typeface="Arial" charset="0"/>
              </a:rPr>
              <a:t>simese võtmega šifreeritud teave on dešifreeritav vaid teise võtmega ja vastupidi. Ühest võtmest teist ei ole võimalik leida</a:t>
            </a:r>
            <a:endParaRPr lang="en-GB" sz="2800" dirty="0"/>
          </a:p>
        </p:txBody>
      </p:sp>
      <p:pic>
        <p:nvPicPr>
          <p:cNvPr id="14341" name="Picture 5" descr="C:\WINDOWS\Application Data\Microsoft\Media Catalog\Downloaded Clips\cl0\PE01692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24363"/>
            <a:ext cx="2895600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Võtmepaari loomine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pic>
        <p:nvPicPr>
          <p:cNvPr id="17411" name="Picture 3" descr="C:\dokum\jama6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3450"/>
            <a:ext cx="9144000" cy="465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C:\WINDOWS\Application Data\Microsoft\Media Catalog\Downloaded Clips\cl62\j024517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990600"/>
            <a:ext cx="24384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4293096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16216" y="4149080"/>
            <a:ext cx="509587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andmine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0483" name="Picture 3" descr="C:\dokum\jama4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09625"/>
            <a:ext cx="75565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5410200"/>
            <a:ext cx="1087438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C:\WINDOWS\Application Data\Microsoft\Media Catalog\Downloaded Clips\cl52\j020561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914400"/>
            <a:ext cx="106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692696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2980</Words>
  <Application>Microsoft Office PowerPoint</Application>
  <PresentationFormat>On-screen Show (4:3)</PresentationFormat>
  <Paragraphs>310</Paragraphs>
  <Slides>45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ID vahendite ja põhimõtete ülevaade (järg) </vt:lpstr>
      <vt:lpstr>Dokument andmeallikana</vt:lpstr>
      <vt:lpstr>Dokumendi tõestusväärtus</vt:lpstr>
      <vt:lpstr>Võimalik lahendus – digiallkiri </vt:lpstr>
      <vt:lpstr>Avaliku võtmega krüptoalgoritmi kasutamine signeerimisel (digiallkirja andmisel)</vt:lpstr>
      <vt:lpstr>Digiallkiri vs digisignatuur</vt:lpstr>
      <vt:lpstr>Avaliku võtmega krüptoalgoritm</vt:lpstr>
      <vt:lpstr>Võtmepaari loomine</vt:lpstr>
      <vt:lpstr>Digiallkirja andmine </vt:lpstr>
      <vt:lpstr>Digiallkirja verifitseerimine </vt:lpstr>
      <vt:lpstr>Privaatvõti kiipkaardina</vt:lpstr>
      <vt:lpstr>Sertifitseerimine, selle põhimõtted</vt:lpstr>
      <vt:lpstr>Sertifitseerimise põhimõtted</vt:lpstr>
      <vt:lpstr>Vahendi ainuvaldusest väljumise probleem</vt:lpstr>
      <vt:lpstr>Ajatempel ajahetke tõestajana</vt:lpstr>
      <vt:lpstr>Kehtivuskinnitus</vt:lpstr>
      <vt:lpstr>Digiallkirjaga (e-allkirjaga) digidokument koos vajalike (lisa)rekvisiitidega </vt:lpstr>
      <vt:lpstr>Sertifitseerimise taristu</vt:lpstr>
      <vt:lpstr>Õiguslik reguleerimine, üldist </vt:lpstr>
      <vt:lpstr>Õiguslik reguleerimine </vt:lpstr>
      <vt:lpstr>Digiallkiri ja Eesti, I</vt:lpstr>
      <vt:lpstr>Digiallkiri ja Eesti, II</vt:lpstr>
      <vt:lpstr>Digiallkiri ja Eesti, III</vt:lpstr>
      <vt:lpstr>Digiallkiri ja Eesti, IV</vt:lpstr>
      <vt:lpstr>Digiallkiri ja Eesti, V</vt:lpstr>
      <vt:lpstr>Digiallkiri ja Eesti, VI</vt:lpstr>
      <vt:lpstr>Digiallkiri ja Eesti, VII</vt:lpstr>
      <vt:lpstr>Digiallkiri ja Eesti, VIII</vt:lpstr>
      <vt:lpstr>Euroopa Liidu määrus 910/2014, erinevad e-allkirja tüübid</vt:lpstr>
      <vt:lpstr>Eesti digiallkiri on Euroopa õiguslikus mõistes täiustatud e-allkiri</vt:lpstr>
      <vt:lpstr>Euroopa Liidu määrus 910/2014, mõisted, I </vt:lpstr>
      <vt:lpstr>Euroopa Liidu määrus 910/2014, mõisted, II </vt:lpstr>
      <vt:lpstr>Euroopa Liidu määrus 910/2014, mõisted, III </vt:lpstr>
      <vt:lpstr>Euroopa Liidu määrus 910/2014, mõisted, IV </vt:lpstr>
      <vt:lpstr>Euroopa Liidu määrus 910/2014, mõisted, V </vt:lpstr>
      <vt:lpstr>Euroopa Liidu määrus 910/2014, mõisted, VI </vt:lpstr>
      <vt:lpstr>Euroopa Liidu määrus 910/2014, mõisted, VII </vt:lpstr>
      <vt:lpstr>Euroopa Liidu määrus 910/2014 – mida peavad sisaldama e-allkirja kvalifitseeritud sertifikaadid, I</vt:lpstr>
      <vt:lpstr>Euroopa Liidu määrus 910/2014 – mida peavad sisaldama e-allkirja kvalifitseeritud sertifikaadid, II</vt:lpstr>
      <vt:lpstr>Euroopa Liidu määrus 910/2014 - nõuded kvalifitseeritud e-allkirja andmise vahendile, I</vt:lpstr>
      <vt:lpstr>Euroopa Liidu määrus 910/2014 - nõuded kvalifitseeritud e-allkirja andmise vahendile, II</vt:lpstr>
      <vt:lpstr>Euroopa Liidu määrus 910/2014 – mida peavad sisaldama e-templile kvalifitseeritud sertifikaadid, I</vt:lpstr>
      <vt:lpstr>Euroopa Liidu määrus 910/2014 – mida peavad sisaldama e-templile kvalifitseeritud sertifikaadid, II</vt:lpstr>
      <vt:lpstr>Euroopa Liidu määrus 910/2014, nõuded kvalifitseeritud e-ajatemplile</vt:lpstr>
      <vt:lpstr>Euroopa Liidu määrus 910/2014 - kohustuslikud tingimused kvalifitseeritud e-allkirjade valideerimisele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42</cp:revision>
  <dcterms:created xsi:type="dcterms:W3CDTF">2016-08-30T18:22:58Z</dcterms:created>
  <dcterms:modified xsi:type="dcterms:W3CDTF">2018-03-21T20:08:17Z</dcterms:modified>
</cp:coreProperties>
</file>