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2"/>
  </p:notesMasterIdLst>
  <p:sldIdLst>
    <p:sldId id="258" r:id="rId2"/>
    <p:sldId id="333" r:id="rId3"/>
    <p:sldId id="334" r:id="rId4"/>
    <p:sldId id="335" r:id="rId5"/>
    <p:sldId id="336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03" r:id="rId15"/>
    <p:sldId id="304" r:id="rId16"/>
    <p:sldId id="305" r:id="rId17"/>
    <p:sldId id="315" r:id="rId18"/>
    <p:sldId id="31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4" r:id="rId27"/>
    <p:sldId id="355" r:id="rId28"/>
    <p:sldId id="356" r:id="rId29"/>
    <p:sldId id="357" r:id="rId30"/>
    <p:sldId id="358" r:id="rId31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11.04.2018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2D7C931-B378-4056-9174-A41B2C1F4562}" type="slidenum">
              <a:rPr lang="en-GB" sz="1200"/>
              <a:pPr algn="r"/>
              <a:t>2</a:t>
            </a:fld>
            <a:endParaRPr lang="en-GB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F70BBC1-9C1B-43E9-AC31-4816D38A62CE}" type="slidenum">
              <a:rPr lang="en-GB" sz="1200"/>
              <a:pPr algn="r"/>
              <a:t>13</a:t>
            </a:fld>
            <a:endParaRPr lang="en-GB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5B7AB50-21F5-4548-8C31-3D1ABF515F21}" type="slidenum">
              <a:rPr lang="en-GB" sz="1200"/>
              <a:pPr algn="r"/>
              <a:t>14</a:t>
            </a:fld>
            <a:endParaRPr lang="en-GB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00AD6FA-25BF-4D87-9E76-ACA44D00882C}" type="slidenum">
              <a:rPr lang="en-GB" sz="1200"/>
              <a:pPr algn="r"/>
              <a:t>15</a:t>
            </a:fld>
            <a:endParaRPr lang="en-GB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16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17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5452AE-8131-41B5-9DA4-CC0F14685DEC}" type="slidenum">
              <a:rPr lang="en-GB" sz="1200"/>
              <a:pPr algn="r"/>
              <a:t>18</a:t>
            </a:fld>
            <a:endParaRPr lang="en-GB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43E7857-0276-49BB-A1E9-641F5F2DAAA2}" type="slidenum">
              <a:rPr lang="en-GB" sz="1200"/>
              <a:pPr algn="r"/>
              <a:t>19</a:t>
            </a:fld>
            <a:endParaRPr lang="en-GB" sz="120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3E35562-C782-4AAD-9AF9-7400EEC02C1E}" type="slidenum">
              <a:rPr lang="en-GB" sz="1200"/>
              <a:pPr algn="r"/>
              <a:t>20</a:t>
            </a:fld>
            <a:endParaRPr lang="en-GB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67FA904-821A-4D66-B749-901CFC623217}" type="slidenum">
              <a:rPr lang="en-GB" sz="1200"/>
              <a:pPr algn="r"/>
              <a:t>21</a:t>
            </a:fld>
            <a:endParaRPr lang="en-GB" sz="120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3C070AC-49E3-4455-AF4C-F8918A5587E1}" type="slidenum">
              <a:rPr lang="en-GB" sz="1200"/>
              <a:pPr algn="r"/>
              <a:t>22</a:t>
            </a:fld>
            <a:endParaRPr lang="en-GB" sz="12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4C49E85-9524-4CA9-BFFA-3768B94D6B23}" type="slidenum">
              <a:rPr lang="en-GB" sz="1200"/>
              <a:pPr algn="r"/>
              <a:t>3</a:t>
            </a:fld>
            <a:endParaRPr lang="en-GB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DE4285-9805-4270-A402-F8E46DD57E34}" type="slidenum">
              <a:rPr lang="en-GB" sz="1200"/>
              <a:pPr algn="r"/>
              <a:t>23</a:t>
            </a:fld>
            <a:endParaRPr lang="en-GB" sz="120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44B7D5-F82A-4CA8-BFCA-B88965E2D2DB}" type="slidenum">
              <a:rPr lang="en-GB" smtClean="0">
                <a:latin typeface="Times New Roman" pitchFamily="18" charset="0"/>
              </a:rPr>
              <a:pPr/>
              <a:t>24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70B744-94E0-4972-AA93-90CE0E5CDBB6}" type="slidenum">
              <a:rPr lang="en-GB" smtClean="0">
                <a:latin typeface="Times New Roman" pitchFamily="18" charset="0"/>
              </a:rPr>
              <a:pPr/>
              <a:t>25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6C9208-6F0B-4F41-AAE6-1ED6BB5C5CC9}" type="slidenum">
              <a:rPr lang="en-GB" smtClean="0">
                <a:latin typeface="Times New Roman" pitchFamily="18" charset="0"/>
              </a:rPr>
              <a:pPr/>
              <a:t>26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A5A9E4-AF7C-41F6-B5D6-3813AF912992}" type="slidenum">
              <a:rPr lang="en-GB" smtClean="0">
                <a:latin typeface="Times New Roman" pitchFamily="18" charset="0"/>
              </a:rPr>
              <a:pPr/>
              <a:t>27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F013A3-FA2A-454E-85A5-F3A5597089CB}" type="slidenum">
              <a:rPr lang="en-GB" smtClean="0">
                <a:latin typeface="Times New Roman" pitchFamily="18" charset="0"/>
              </a:rPr>
              <a:pPr/>
              <a:t>28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528929-F969-4490-81BB-123432CD4063}" type="slidenum">
              <a:rPr lang="en-GB" smtClean="0">
                <a:latin typeface="Times New Roman" pitchFamily="18" charset="0"/>
              </a:rPr>
              <a:pPr/>
              <a:t>29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6D0BE-706B-47B7-8C47-194277419910}" type="slidenum">
              <a:rPr lang="en-GB" smtClean="0">
                <a:latin typeface="Times New Roman" pitchFamily="18" charset="0"/>
              </a:rPr>
              <a:pPr/>
              <a:t>30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737ADD0-42F1-4120-B80C-9C0FF1AF18E8}" type="slidenum">
              <a:rPr lang="en-GB" sz="1200"/>
              <a:pPr algn="r"/>
              <a:t>6</a:t>
            </a:fld>
            <a:endParaRPr lang="en-GB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5E5C4A0-B82A-42BC-8B31-C73DC45DF67F}" type="slidenum">
              <a:rPr lang="en-GB" sz="1200"/>
              <a:pPr algn="r"/>
              <a:t>7</a:t>
            </a:fld>
            <a:endParaRPr lang="en-GB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19CFE65-BE0F-422B-8215-874045440E3D}" type="slidenum">
              <a:rPr lang="en-GB" sz="1200"/>
              <a:pPr algn="r"/>
              <a:t>8</a:t>
            </a:fld>
            <a:endParaRPr lang="en-GB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F81D3C6-DA58-45EE-AC68-25A1FFF82DC4}" type="slidenum">
              <a:rPr lang="en-GB" sz="1200"/>
              <a:pPr algn="r"/>
              <a:t>9</a:t>
            </a:fld>
            <a:endParaRPr lang="en-GB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9AF281E-9131-42D9-8477-B0464F428D6F}" type="slidenum">
              <a:rPr lang="en-GB" sz="1200"/>
              <a:pPr algn="r"/>
              <a:t>10</a:t>
            </a:fld>
            <a:endParaRPr lang="en-GB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DAD54BF-999B-4B0B-A5D6-83646EB7A99C}" type="slidenum">
              <a:rPr lang="en-GB" sz="1200"/>
              <a:pPr algn="r"/>
              <a:t>11</a:t>
            </a:fld>
            <a:endParaRPr lang="en-GB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0D577E7-36C0-42F0-9E20-E89B7B993C3F}" type="slidenum">
              <a:rPr lang="en-GB" sz="1200"/>
              <a:pPr algn="r"/>
              <a:t>12</a:t>
            </a:fld>
            <a:endParaRPr lang="en-GB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t-E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11.04.2018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11.04.2018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11.04.2018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11.04.2018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11.04.2018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11.04.2018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11.04.2018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11.04.2018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11.04.2018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11.04.2018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11.04.2018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11.04.2018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2.png"/><Relationship Id="rId7" Type="http://schemas.openxmlformats.org/officeDocument/2006/relationships/image" Target="../media/image1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image" Target="../media/image2.wmf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image" Target="../media/image5.wmf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smtClean="0">
                <a:solidFill>
                  <a:srgbClr val="C00000"/>
                </a:solidFill>
              </a:rPr>
              <a:t>Digiallkirja rakenduslikke aspekte</a:t>
            </a: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ICM0018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Küberturbe arhitektuur, loeng 9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5. aprill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0"/>
            <a:ext cx="8686800" cy="762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/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ertifitseerimi</a:t>
            </a: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et-EE" sz="4000" b="1" dirty="0" smtClean="0">
                <a:solidFill>
                  <a:srgbClr val="C00000"/>
                </a:solidFill>
              </a:rPr>
              <a:t> põhimõtted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6627" name="Picture 3" descr="C:\dokum\jama12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9163"/>
            <a:ext cx="9144000" cy="593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5589240"/>
            <a:ext cx="401638" cy="81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5373216"/>
            <a:ext cx="7635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:\WINDOWS\Application Data\Microsoft\Media Catalog\Downloaded Clips\cl3f\j0158535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5661248"/>
            <a:ext cx="727075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C:\WINDOWS\Application Data\Microsoft\Media Catalog\Downloaded Clips\cl62\j0245175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836712"/>
            <a:ext cx="1487487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E:\PFiles\MSOffice\Clipart\standard\stddir1\BD05504_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20272" y="1124744"/>
            <a:ext cx="1728787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8915400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Vahendi ainuvaldusest väljumise probleem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55576" y="3356992"/>
            <a:ext cx="705678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t-EE" sz="2800" dirty="0">
                <a:latin typeface="Arial" charset="0"/>
              </a:rPr>
              <a:t>Ainus lahendus: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tuleb lubada sertifikaate tühistada</a:t>
            </a:r>
          </a:p>
          <a:p>
            <a:pPr eaLnBrk="0" hangingPunct="0"/>
            <a:endParaRPr lang="et-EE" sz="2800" b="1" u="sng" dirty="0">
              <a:latin typeface="Arial" charset="0"/>
            </a:endParaRPr>
          </a:p>
          <a:p>
            <a:pPr eaLnBrk="0" hangingPunct="0"/>
            <a:endParaRPr lang="en-US" sz="2800" dirty="0"/>
          </a:p>
        </p:txBody>
      </p:sp>
      <p:sp>
        <p:nvSpPr>
          <p:cNvPr id="1146884" name="Text Box 4"/>
          <p:cNvSpPr txBox="1">
            <a:spLocks noChangeArrowheads="1"/>
          </p:cNvSpPr>
          <p:nvPr/>
        </p:nvSpPr>
        <p:spPr bwMode="auto">
          <a:xfrm>
            <a:off x="611560" y="4509120"/>
            <a:ext cx="74676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Järeldus: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me peame arvet pidama kõikide väljaantud sertifikaatide kehtivusaja üle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ning panema igale sündmusele juurde tõestusomaduste ajalipikud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146886" name="Text Box 6"/>
          <p:cNvSpPr txBox="1">
            <a:spLocks noChangeArrowheads="1"/>
          </p:cNvSpPr>
          <p:nvPr/>
        </p:nvSpPr>
        <p:spPr bwMode="auto">
          <a:xfrm>
            <a:off x="611560" y="914400"/>
            <a:ext cx="684076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ei saa välistada olukordi, kus privaatvõti (isiklik võti) väljub selle omaniku ainuvaldusest </a:t>
            </a:r>
            <a:r>
              <a:rPr lang="et-EE" sz="2800" dirty="0">
                <a:latin typeface="Arial" charset="0"/>
              </a:rPr>
              <a:t>Kui see on toimunud, siis saab volitamata isik allkirja omaniku nimel (digi)allkirju anda</a:t>
            </a:r>
            <a:endParaRPr lang="et-EE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228600"/>
            <a:ext cx="8591872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A</a:t>
            </a:r>
            <a:r>
              <a:rPr lang="en-US" sz="4000" b="1" dirty="0" err="1" smtClean="0">
                <a:solidFill>
                  <a:srgbClr val="C00000"/>
                </a:solidFill>
              </a:rPr>
              <a:t>jatempel</a:t>
            </a:r>
            <a:r>
              <a:rPr lang="et-EE" sz="4000" b="1" dirty="0" smtClean="0">
                <a:solidFill>
                  <a:srgbClr val="C00000"/>
                </a:solidFill>
              </a:rPr>
              <a:t> ajahetke tõestajana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50979" name="Text Box 3"/>
          <p:cNvSpPr txBox="1">
            <a:spLocks noChangeArrowheads="1"/>
          </p:cNvSpPr>
          <p:nvPr/>
        </p:nvSpPr>
        <p:spPr bwMode="auto">
          <a:xfrm>
            <a:off x="323528" y="908720"/>
            <a:ext cx="8229600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Ajatempel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time-stamp</a:t>
            </a:r>
            <a:r>
              <a:rPr lang="et-EE" sz="2800" dirty="0">
                <a:latin typeface="Arial" charset="0"/>
              </a:rPr>
              <a:t>) on andmekogumile (dokumendile, failile vm) lisatud täiendav andmekogum, mis võimaldab selle loomisaega võrrelda teiste andmekogumite loomisaegadega (signeerimisaegadega)</a:t>
            </a:r>
            <a:endParaRPr lang="en-GB" sz="2800" dirty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23528" y="3356992"/>
            <a:ext cx="8820472" cy="458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Ajatempleid väljastavad kindla funktsiooniga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ajatemplikeskused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ehk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ajatempliteenuse osutajad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time-stamping authorities</a:t>
            </a:r>
            <a:r>
              <a:rPr lang="et-EE" sz="2600" dirty="0">
                <a:latin typeface="Arial" charset="0"/>
              </a:rPr>
              <a:t>)</a:t>
            </a: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2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Järjekordse ajatempli arvutab ajatempli teenuse osutaja kahest </a:t>
            </a:r>
            <a:r>
              <a:rPr lang="et-EE" sz="2600" dirty="0" smtClean="0">
                <a:latin typeface="Arial" charset="0"/>
              </a:rPr>
              <a:t>allikast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nende kogumi räsi arvutamise </a:t>
            </a:r>
            <a:r>
              <a:rPr lang="et-EE" sz="2600" dirty="0" smtClean="0">
                <a:latin typeface="Arial" charset="0"/>
              </a:rPr>
              <a:t>teel: </a:t>
            </a:r>
            <a:endParaRPr lang="et-EE" sz="2600" dirty="0">
              <a:latin typeface="Arial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dirty="0">
                <a:latin typeface="Arial" charset="0"/>
              </a:rPr>
              <a:t> talle saadetud andmekogumist </a:t>
            </a:r>
          </a:p>
          <a:p>
            <a:pPr algn="just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</a:pPr>
            <a:r>
              <a:rPr lang="et-EE" sz="2600" dirty="0">
                <a:latin typeface="Arial" charset="0"/>
              </a:rPr>
              <a:t> eelmisest väljaantud ajatemplist</a:t>
            </a: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 algn="just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2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23528" y="304800"/>
            <a:ext cx="8591872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Kehtivuskinnitus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61219" name="Text Box 3"/>
          <p:cNvSpPr txBox="1">
            <a:spLocks noChangeArrowheads="1"/>
          </p:cNvSpPr>
          <p:nvPr/>
        </p:nvSpPr>
        <p:spPr bwMode="auto">
          <a:xfrm>
            <a:off x="611560" y="908720"/>
            <a:ext cx="784664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Kehtivuskinnituse võtmine tehakse onlainis ja tavaliselt vahetult pärast digiallkirja andmist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.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S</a:t>
            </a:r>
            <a:r>
              <a:rPr lang="et-EE" sz="2800" dirty="0">
                <a:latin typeface="Arial" charset="0"/>
              </a:rPr>
              <a:t>elle eemärk on varustada d</a:t>
            </a:r>
            <a:r>
              <a:rPr lang="sv-SE" sz="2800" dirty="0">
                <a:latin typeface="Arial" charset="0"/>
              </a:rPr>
              <a:t>igidokument vastava</a:t>
            </a:r>
            <a:r>
              <a:rPr lang="et-EE" sz="2800" dirty="0">
                <a:latin typeface="Arial" charset="0"/>
              </a:rPr>
              <a:t> lisa</a:t>
            </a:r>
            <a:r>
              <a:rPr lang="sv-SE" sz="2800" dirty="0">
                <a:latin typeface="Arial" charset="0"/>
              </a:rPr>
              <a:t>rekvisiidi</a:t>
            </a:r>
            <a:r>
              <a:rPr lang="et-EE" sz="2800" dirty="0">
                <a:latin typeface="Arial" charset="0"/>
              </a:rPr>
              <a:t>ga</a:t>
            </a:r>
            <a:endParaRPr lang="en-GB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09600" y="3200400"/>
            <a:ext cx="8534400" cy="345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Kehtivuskinnituse olemasolu (</a:t>
            </a:r>
            <a:r>
              <a:rPr lang="et-EE" sz="2800" dirty="0" smtClean="0">
                <a:latin typeface="Arial" charset="0"/>
              </a:rPr>
              <a:t>allkirja juures </a:t>
            </a:r>
            <a:r>
              <a:rPr lang="et-EE" sz="2800" dirty="0">
                <a:latin typeface="Arial" charset="0"/>
              </a:rPr>
              <a:t>sabas) tõestab, et dokumendile kantud digiallkiri on tehtud dokumendi signeerimisel kehtiva sertifikaadi baasil</a:t>
            </a:r>
            <a:endParaRPr lang="sv-SE" sz="28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400" b="1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Peale kehtivuskinnituse võtmist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ei ole vaja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allkirja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verifitseerimiseks (valideerimiseks)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teha enam mingeid onlain-päringuid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ega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vajalik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ülepea ka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mingit 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võrguühendust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26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81000"/>
            <a:ext cx="8915400" cy="1219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Digiallkirjaga (e-allkirjaga) digidokument koos </a:t>
            </a:r>
            <a:r>
              <a:rPr lang="sv-SE" sz="4000" b="1" dirty="0" smtClean="0">
                <a:solidFill>
                  <a:srgbClr val="C00000"/>
                </a:solidFill>
              </a:rPr>
              <a:t>vajalike (lisa)</a:t>
            </a:r>
            <a:r>
              <a:rPr lang="et-EE" sz="4000" b="1" dirty="0" smtClean="0">
                <a:solidFill>
                  <a:srgbClr val="C00000"/>
                </a:solidFill>
              </a:rPr>
              <a:t>rekvisiitidega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5" name="Picture 4" descr="a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420888"/>
            <a:ext cx="9144000" cy="301199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381000"/>
            <a:ext cx="8807896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Sertifitseerimise </a:t>
            </a:r>
            <a:r>
              <a:rPr lang="et-EE" sz="4000" b="1" dirty="0" err="1" smtClean="0">
                <a:solidFill>
                  <a:srgbClr val="C00000"/>
                </a:solidFill>
              </a:rPr>
              <a:t>taristu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86106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Sertifitseerimise taristu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certification infrastructure</a:t>
            </a:r>
            <a:r>
              <a:rPr lang="et-EE" sz="2600" dirty="0">
                <a:latin typeface="Arial" charset="0"/>
              </a:rPr>
              <a:t>) ehk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avaliku võtme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taristu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>
                <a:latin typeface="Arial" charset="0"/>
              </a:rPr>
              <a:t>public key infrastructure, PKI</a:t>
            </a:r>
            <a:r>
              <a:rPr lang="et-EE" sz="2600" dirty="0">
                <a:latin typeface="Arial" charset="0"/>
              </a:rPr>
              <a:t>) kujutab endast digiallkirja andmiseks ja kontrollimiseks vajaminevaid teenuseid, mida on viis: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privaatvõtit sisaldav seade + korraldus 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sertifitseerimisteenus</a:t>
            </a:r>
          </a:p>
          <a:p>
            <a:pPr marL="266700" indent="-266700">
              <a:spcBef>
                <a:spcPct val="2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sertifitseerimisteenuse juures 24/7 toimiv kehtivuskinnituse teenus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ajatempli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teenus (24/7)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marL="179388" indent="-179388">
              <a:spcBef>
                <a:spcPct val="2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teenuste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korraldamise ja koordineerimise teenus </a:t>
            </a:r>
            <a:r>
              <a:rPr lang="et-EE" sz="2600" dirty="0">
                <a:latin typeface="Arial" charset="0"/>
              </a:rPr>
              <a:t>(tavaliselt riiklik)</a:t>
            </a:r>
            <a:endParaRPr lang="en-GB" sz="2600" dirty="0">
              <a:latin typeface="Arial" charset="0"/>
            </a:endParaRPr>
          </a:p>
        </p:txBody>
      </p:sp>
      <p:sp>
        <p:nvSpPr>
          <p:cNvPr id="1165316" name="Text Box 4"/>
          <p:cNvSpPr txBox="1">
            <a:spLocks noChangeArrowheads="1"/>
          </p:cNvSpPr>
          <p:nvPr/>
        </p:nvSpPr>
        <p:spPr bwMode="auto">
          <a:xfrm>
            <a:off x="838200" y="5715000"/>
            <a:ext cx="73152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Digiallkirja turvaliseks andmiseks on hädavajalik kõigi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viie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teenuse toimimine</a:t>
            </a:r>
            <a:endParaRPr lang="en-GB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520" y="381000"/>
            <a:ext cx="8663880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Õiguslik reguleerimine, üldist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23528" y="914400"/>
            <a:ext cx="8820472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300" b="1" dirty="0">
                <a:latin typeface="Arial" charset="0"/>
              </a:rPr>
              <a:t>Digiallkirja juures </a:t>
            </a:r>
            <a:r>
              <a:rPr lang="et-EE" sz="2300" b="1" dirty="0" smtClean="0">
                <a:latin typeface="Arial" charset="0"/>
              </a:rPr>
              <a:t>vajab </a:t>
            </a:r>
            <a:r>
              <a:rPr lang="et-EE" sz="2300" b="1" dirty="0">
                <a:latin typeface="Arial" charset="0"/>
              </a:rPr>
              <a:t>õiguslikult </a:t>
            </a:r>
            <a:r>
              <a:rPr lang="et-EE" sz="2300" b="1" dirty="0" smtClean="0">
                <a:latin typeface="Arial" charset="0"/>
              </a:rPr>
              <a:t>reguleerimist, millistele tingimustele vastavaid (krüpto)tehnilisi süsteeme koos kaasneva taristuga võib piisavalt usaldada, et kuulutada need omakäelise allkirjaga õiguslikult võrdväärseks digiallkirjaks.</a:t>
            </a:r>
          </a:p>
          <a:p>
            <a:pPr>
              <a:spcBef>
                <a:spcPct val="50000"/>
              </a:spcBef>
            </a:pPr>
            <a:r>
              <a:rPr lang="et-EE" sz="2300" dirty="0" smtClean="0">
                <a:latin typeface="Arial" charset="0"/>
              </a:rPr>
              <a:t>Võimalik on kaks erinevat lähenemist: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300" b="1" dirty="0" smtClean="0">
                <a:solidFill>
                  <a:srgbClr val="0070C0"/>
                </a:solidFill>
                <a:latin typeface="Arial" charset="0"/>
              </a:rPr>
              <a:t>Reguleerida sertifikaatide, ajatempli jm detaile õiguslikult vägagi detailselt. </a:t>
            </a:r>
            <a:r>
              <a:rPr lang="et-EE" sz="2300" dirty="0" smtClean="0">
                <a:latin typeface="Arial" charset="0"/>
              </a:rPr>
              <a:t>Eestis kehtis see regulatsioon 2000-16, mis kehtis digiallkirja seadus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300" b="1" dirty="0" smtClean="0">
                <a:solidFill>
                  <a:srgbClr val="0070C0"/>
                </a:solidFill>
                <a:latin typeface="Arial" charset="0"/>
              </a:rPr>
              <a:t>Reguleerida ära peamiselt õiguslik protseduur ja jätta tehniliste detailide hindamine ekspertide hooleks. </a:t>
            </a:r>
            <a:r>
              <a:rPr lang="et-EE" sz="2300" dirty="0" smtClean="0">
                <a:latin typeface="Arial" charset="0"/>
              </a:rPr>
              <a:t>Seda teed läheb 24. juulil 2014 vastu võetud Euroopa Liidu määrus  910/2014 “E</a:t>
            </a:r>
            <a:r>
              <a:rPr lang="fi-FI" sz="2300" dirty="0" smtClean="0">
                <a:latin typeface="Arial" charset="0"/>
              </a:rPr>
              <a:t>-identimise ja e-tehingute jaoks vajalike usaldusteenuste kohta siseturul</a:t>
            </a:r>
            <a:r>
              <a:rPr lang="et-EE" sz="2300" dirty="0" smtClean="0">
                <a:latin typeface="Arial" charset="0"/>
              </a:rPr>
              <a:t>”, millega seoses Eesti digiallkirja seadus kaotas 2016.a. oktoobris kehtivuse</a:t>
            </a:r>
            <a:endParaRPr lang="en-GB" sz="2300" dirty="0" smtClean="0">
              <a:latin typeface="Arial" charset="0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endParaRPr lang="et-EE" sz="23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764704"/>
            <a:ext cx="8208912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Euroopa Liidu määrus 910/2014, erinevad e-allkirja tüübid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23528" y="1340768"/>
            <a:ext cx="882047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400" dirty="0" smtClean="0">
                <a:latin typeface="Arial" charset="0"/>
              </a:rPr>
              <a:t>Määrus defineerib kolmel eri tasemel e-allkirjad: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E-allkiri </a:t>
            </a:r>
            <a:r>
              <a:rPr lang="et-EE" sz="2400" dirty="0" smtClean="0">
                <a:latin typeface="Arial" charset="0"/>
              </a:rPr>
              <a:t>(</a:t>
            </a:r>
            <a:r>
              <a:rPr lang="et-EE" sz="2400" i="1" dirty="0" smtClean="0"/>
              <a:t>electronic signature</a:t>
            </a:r>
            <a:r>
              <a:rPr lang="et-EE" sz="2400" dirty="0" smtClean="0">
                <a:latin typeface="Arial" charset="0"/>
              </a:rPr>
              <a:t>) – elektroonilised andmed, mis on lisatud muudele elektroonilistele andmetele või on nendega loogiliselt seotud ja mida allkirja andja kasutab allkirja andmiseks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Täiustatud e-allkiri </a:t>
            </a:r>
            <a:r>
              <a:rPr lang="et-EE" sz="2400" dirty="0" smtClean="0">
                <a:latin typeface="Arial" charset="0"/>
              </a:rPr>
              <a:t>(</a:t>
            </a:r>
            <a:r>
              <a:rPr lang="et-EE" sz="2400" i="1" dirty="0" smtClean="0"/>
              <a:t>advanced electronic signature</a:t>
            </a:r>
            <a:r>
              <a:rPr lang="et-EE" sz="2400" dirty="0" smtClean="0">
                <a:latin typeface="Arial" charset="0"/>
              </a:rPr>
              <a:t>) – e-allkiri, mis vastab hulgale tehnilistele tingimustele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Kvalifitseeritud e-allkiri </a:t>
            </a:r>
            <a:r>
              <a:rPr lang="et-EE" sz="2400" dirty="0" smtClean="0">
                <a:latin typeface="Arial" charset="0"/>
              </a:rPr>
              <a:t>(</a:t>
            </a:r>
            <a:r>
              <a:rPr lang="et-EE" sz="2400" i="1" dirty="0" smtClean="0"/>
              <a:t>qualified electronic signature</a:t>
            </a:r>
            <a:r>
              <a:rPr lang="et-EE" sz="2400" dirty="0" smtClean="0">
                <a:latin typeface="Arial" charset="0"/>
              </a:rPr>
              <a:t>)</a:t>
            </a:r>
            <a:r>
              <a:rPr lang="et-EE" sz="2400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400" dirty="0" smtClean="0">
                <a:latin typeface="Arial" charset="0"/>
              </a:rPr>
              <a:t>– täiustatud e-allkiri, mis antakse kvalifitseeritud e-allkirja andmise vahendi abil ja mis põhineb e-allkirja kvalifitseeritud sertifikaadil.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Eestis alates 2001. aastast toimunud digiallkiri lahterdub õiguslikult siia alla</a:t>
            </a:r>
          </a:p>
          <a:p>
            <a:pPr marL="265113" indent="-265113">
              <a:spcBef>
                <a:spcPct val="50000"/>
              </a:spcBef>
              <a:buFont typeface="Arial" pitchFamily="34" charset="0"/>
              <a:buChar char="•"/>
            </a:pPr>
            <a:endParaRPr lang="et-EE" sz="24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7504" y="764704"/>
            <a:ext cx="8208912" cy="3810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Eesti digiallkiri on Euroopa õiguslikus mõistes täiustatud e-allkiri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23528" y="1340768"/>
            <a:ext cx="8820472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 smtClean="0">
                <a:latin typeface="Arial" charset="0"/>
              </a:rPr>
              <a:t>Tingimused vastavalt määrusele 910/214: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t-EE" sz="2600" b="1" dirty="0" smtClean="0">
                <a:latin typeface="Arial" charset="0"/>
              </a:rPr>
              <a:t>E-allkiri on seotud ainuüksi allkirja andjaga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t-EE" sz="2600" b="1" dirty="0" smtClean="0">
                <a:latin typeface="Arial" charset="0"/>
              </a:rPr>
              <a:t>E-allkirja abil on võimalik allkirja andjat tuvastada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t-EE" sz="2600" b="1" dirty="0" smtClean="0">
                <a:latin typeface="Arial" charset="0"/>
              </a:rPr>
              <a:t>E-allkiri antakse e-allkirja andmiseks vajalike andmete abil, mida saab kõrge salastatuse taseme juures kasutada üksnes allkirja andja</a:t>
            </a: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et-EE" sz="2600" b="1" dirty="0" smtClean="0">
                <a:latin typeface="Arial" charset="0"/>
              </a:rPr>
              <a:t>E-allkiri on allkirjastatud andmetega seotud sellisel viisil, et kõik hilisemad andmete muudatused on tuvastatavad</a:t>
            </a:r>
            <a:endParaRPr lang="et-EE" sz="2400" b="1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Ligikaudu sarnaseid asju nõudis ka 2016 oktoobris kehtetuks tunnistatud Eesti digiallkirja seadus</a:t>
            </a:r>
            <a:endParaRPr lang="et-EE" sz="24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305800" cy="9144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Vorming ja tähendus</a:t>
            </a:r>
            <a:r>
              <a:rPr lang="sv-SE" sz="3600" b="1" dirty="0" smtClean="0">
                <a:solidFill>
                  <a:srgbClr val="C00000"/>
                </a:solidFill>
              </a:rPr>
              <a:t>, I</a:t>
            </a:r>
            <a:r>
              <a:rPr lang="et-EE" sz="3600" b="1" dirty="0" smtClean="0">
                <a:solidFill>
                  <a:srgbClr val="C00000"/>
                </a:solidFill>
              </a:rPr>
              <a:t> </a:t>
            </a:r>
            <a:endParaRPr lang="et-EE" sz="36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28600" y="2133600"/>
            <a:ext cx="8915400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  <a:cs typeface="Times New Roman" pitchFamily="18" charset="0"/>
              </a:rPr>
              <a:t>Arvutite ja digiandmetega seotud kontekstis on vorming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eeskiri</a:t>
            </a:r>
            <a:r>
              <a:rPr lang="et-EE" sz="2800" dirty="0">
                <a:latin typeface="Arial" charset="0"/>
                <a:cs typeface="Times New Roman" pitchFamily="18" charset="0"/>
              </a:rPr>
              <a:t>, kuidas mingi valdkonna informatsioon on esitatud digikujul</a:t>
            </a:r>
            <a:r>
              <a:rPr lang="sv-SE" sz="2800" dirty="0">
                <a:latin typeface="Arial" charset="0"/>
                <a:cs typeface="Times New Roman" pitchFamily="18" charset="0"/>
              </a:rPr>
              <a:t> ehk bitijoruna</a:t>
            </a:r>
          </a:p>
          <a:p>
            <a:pPr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 Näiteks: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Tekstikujul teabe vormingud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: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 smtClean="0">
                <a:latin typeface="Arial" charset="0"/>
              </a:rPr>
              <a:t>DOCX, </a:t>
            </a:r>
            <a:r>
              <a:rPr lang="et-EE" sz="2600" i="1" dirty="0">
                <a:latin typeface="Arial" charset="0"/>
              </a:rPr>
              <a:t>RTF, TXT, WP</a:t>
            </a:r>
            <a:r>
              <a:rPr lang="et-EE" sz="2600" dirty="0">
                <a:latin typeface="Arial" charset="0"/>
              </a:rPr>
              <a:t> jne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Pildikujul teabe vormingud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: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GIF, JPG , TIFF, BMP</a:t>
            </a:r>
            <a:r>
              <a:rPr lang="et-EE" sz="2600" dirty="0">
                <a:latin typeface="Arial" charset="0"/>
              </a:rPr>
              <a:t> jne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Heli vormingud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:</a:t>
            </a:r>
            <a:r>
              <a:rPr lang="et-EE" sz="2600" dirty="0">
                <a:latin typeface="Arial" charset="0"/>
              </a:rPr>
              <a:t> </a:t>
            </a:r>
            <a:r>
              <a:rPr lang="sv-SE" sz="2600" i="1" dirty="0">
                <a:latin typeface="Arial" charset="0"/>
              </a:rPr>
              <a:t>W</a:t>
            </a:r>
            <a:r>
              <a:rPr lang="et-EE" sz="2600" i="1" dirty="0">
                <a:latin typeface="Arial" charset="0"/>
              </a:rPr>
              <a:t>A</a:t>
            </a:r>
            <a:r>
              <a:rPr lang="sv-SE" sz="2600" i="1" dirty="0" smtClean="0">
                <a:latin typeface="Arial" charset="0"/>
              </a:rPr>
              <a:t>v</a:t>
            </a:r>
            <a:r>
              <a:rPr lang="et-EE" sz="2600" i="1" dirty="0" smtClean="0">
                <a:latin typeface="Arial" charset="0"/>
              </a:rPr>
              <a:t>V </a:t>
            </a:r>
            <a:r>
              <a:rPr lang="et-EE" sz="2600" i="1" dirty="0">
                <a:latin typeface="Arial" charset="0"/>
              </a:rPr>
              <a:t>AU, MP3, RM</a:t>
            </a:r>
            <a:r>
              <a:rPr lang="et-EE" sz="2600" dirty="0">
                <a:latin typeface="Arial" charset="0"/>
              </a:rPr>
              <a:t> jne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Video vormingud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: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MPG (MPEG), RM, AVI</a:t>
            </a:r>
            <a:r>
              <a:rPr lang="et-EE" sz="2600" dirty="0">
                <a:latin typeface="Arial" charset="0"/>
              </a:rPr>
              <a:t> jne</a:t>
            </a:r>
          </a:p>
        </p:txBody>
      </p:sp>
      <p:sp>
        <p:nvSpPr>
          <p:cNvPr id="1169415" name="Text Box 7"/>
          <p:cNvSpPr txBox="1">
            <a:spLocks noChangeArrowheads="1"/>
          </p:cNvSpPr>
          <p:nvPr/>
        </p:nvSpPr>
        <p:spPr bwMode="auto">
          <a:xfrm>
            <a:off x="304800" y="914400"/>
            <a:ext cx="8610600" cy="9239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Vorming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(kokkuleppeline vorming)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annab andmetele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(andmekogumine, dokumendile) </a:t>
            </a:r>
            <a:r>
              <a:rPr lang="et-EE" sz="2600" b="1" u="sng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tähenduse</a:t>
            </a:r>
            <a:endParaRPr lang="en-GB" sz="2600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457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Dokumendi tõestusväärtus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1105923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686800" cy="401340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dirty="0">
                <a:latin typeface="Arial" charset="0"/>
              </a:rPr>
              <a:t>Dokument on andmekogum, millelt nõuame vähemalt kahte omadust:</a:t>
            </a:r>
          </a:p>
          <a:p>
            <a:pPr marL="179388" indent="-17938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peame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suutma hiljem kindlaks teha dokumendi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loojat </a:t>
            </a:r>
            <a:r>
              <a:rPr lang="et-EE" sz="2600" dirty="0">
                <a:latin typeface="Arial" charset="0"/>
              </a:rPr>
              <a:t>(ja enamasti ka loomisaega)</a:t>
            </a:r>
          </a:p>
          <a:p>
            <a:pPr marL="179388" indent="-179388">
              <a:spcBef>
                <a:spcPct val="20000"/>
              </a:spcBef>
              <a:buClr>
                <a:schemeClr val="tx1"/>
              </a:buClr>
              <a:buSzPct val="80000"/>
              <a:buFontTx/>
              <a:buChar char="•"/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peame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veenduma, et peale dokumendi loomist ei ole seda enam muudetud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et-EE" sz="26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dirty="0">
                <a:latin typeface="Arial" charset="0"/>
              </a:rPr>
              <a:t>Neid omadusi koos võib nimetada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dokumendi tõestusväärtuseks</a:t>
            </a:r>
            <a:r>
              <a:rPr lang="et-EE" sz="2600" dirty="0">
                <a:latin typeface="Arial" charset="0"/>
              </a:rPr>
              <a:t> (</a:t>
            </a:r>
            <a:r>
              <a:rPr lang="et-EE" sz="2600" i="1" dirty="0">
                <a:latin typeface="Arial" charset="0"/>
              </a:rPr>
              <a:t>evidentiary value of a document</a:t>
            </a:r>
            <a:r>
              <a:rPr lang="et-EE" sz="2600" dirty="0">
                <a:latin typeface="Arial" charset="0"/>
              </a:rPr>
              <a:t>)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95536" y="5085184"/>
            <a:ext cx="8748464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Kui mingi teabekogumi korral ei ole mõlemad eelmainitud omadused tagatud, siis ei saa seda võtet dokumentide loomisel, säilitamisel ja kasutamisel pruukida</a:t>
            </a:r>
            <a:endParaRPr lang="et-EE" sz="2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305800" cy="9144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Vorming ja tähendus</a:t>
            </a:r>
            <a:r>
              <a:rPr lang="sv-SE" sz="3600" b="1" dirty="0" smtClean="0">
                <a:solidFill>
                  <a:srgbClr val="C00000"/>
                </a:solidFill>
              </a:rPr>
              <a:t>, II</a:t>
            </a:r>
            <a:r>
              <a:rPr lang="et-EE" sz="3600" b="1" dirty="0" smtClean="0">
                <a:solidFill>
                  <a:srgbClr val="C00000"/>
                </a:solidFill>
              </a:rPr>
              <a:t> </a:t>
            </a:r>
            <a:endParaRPr lang="et-EE" sz="36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171462" name="Text Box 6"/>
          <p:cNvSpPr txBox="1">
            <a:spLocks noChangeArrowheads="1"/>
          </p:cNvSpPr>
          <p:nvPr/>
        </p:nvSpPr>
        <p:spPr bwMode="auto">
          <a:xfrm>
            <a:off x="467544" y="1066800"/>
            <a:ext cx="7416824" cy="181588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Erinevaid vorminguid toetavad arvutis erinevad programmid (tarkvaravahendid), mis lubavad teavet salvestada, inimesele kogetavaks teha (nt näidata), muuta jm</a:t>
            </a:r>
            <a:endParaRPr lang="et-EE" sz="2800" b="1" dirty="0">
              <a:solidFill>
                <a:srgbClr val="0070C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67544" y="3140968"/>
            <a:ext cx="8316416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dirty="0">
                <a:latin typeface="Arial" charset="0"/>
                <a:cs typeface="Times New Roman" pitchFamily="18" charset="0"/>
              </a:rPr>
              <a:t>Lõppkasutaja ei tea tavaliselt vormingu ”hingeelust” mitte midagi, ta seostab seda teatud tarkvaratootega, mis suudab teatud faili ”lugeda”</a:t>
            </a:r>
          </a:p>
          <a:p>
            <a:pPr>
              <a:spcBef>
                <a:spcPct val="50000"/>
              </a:spcBef>
            </a:pPr>
            <a:r>
              <a:rPr lang="sv-SE" sz="2800" dirty="0">
                <a:latin typeface="Arial" charset="0"/>
                <a:cs typeface="Times New Roman" pitchFamily="18" charset="0"/>
              </a:rPr>
              <a:t>Lõppkasutaja näeb tihti vaid ekraanipilti ehk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adekvaatkuva</a:t>
            </a:r>
            <a:r>
              <a:rPr lang="sv-SE" sz="2800" dirty="0">
                <a:latin typeface="Arial" charset="0"/>
                <a:cs typeface="Times New Roman" pitchFamily="18" charset="0"/>
              </a:rPr>
              <a:t> (</a:t>
            </a:r>
            <a:r>
              <a:rPr lang="sv-SE" sz="2800" i="1" dirty="0">
                <a:latin typeface="Arial" charset="0"/>
                <a:cs typeface="Times New Roman" pitchFamily="18" charset="0"/>
              </a:rPr>
              <a:t>WYSIWYG </a:t>
            </a:r>
            <a:r>
              <a:rPr lang="sv-SE" sz="2800" i="1" dirty="0">
                <a:latin typeface="Arial" charset="0"/>
                <a:cs typeface="Arial" charset="0"/>
              </a:rPr>
              <a:t>–</a:t>
            </a:r>
            <a:r>
              <a:rPr lang="sv-SE" sz="2800" i="1" dirty="0">
                <a:latin typeface="Arial" charset="0"/>
                <a:cs typeface="Times New Roman" pitchFamily="18" charset="0"/>
              </a:rPr>
              <a:t> What You See Is What You Get</a:t>
            </a:r>
            <a:r>
              <a:rPr lang="sv-SE" sz="2800" dirty="0">
                <a:latin typeface="Arial" charset="0"/>
                <a:cs typeface="Times New Roman" pitchFamily="18" charset="0"/>
              </a:rPr>
              <a:t>)</a:t>
            </a:r>
            <a:endParaRPr lang="et-EE" sz="2600" dirty="0">
              <a:latin typeface="Arial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5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67544" y="609600"/>
            <a:ext cx="8371656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</a:rPr>
              <a:t>Nõuded d</a:t>
            </a:r>
            <a:r>
              <a:rPr lang="et-EE" sz="4000" b="1" dirty="0" smtClean="0">
                <a:solidFill>
                  <a:srgbClr val="C00000"/>
                </a:solidFill>
              </a:rPr>
              <a:t>igiallkirjastatava dokumendi vormingu</a:t>
            </a:r>
            <a:r>
              <a:rPr lang="sv-SE" sz="4000" b="1" dirty="0" smtClean="0">
                <a:solidFill>
                  <a:srgbClr val="C00000"/>
                </a:solidFill>
              </a:rPr>
              <a:t>le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82296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et-EE" sz="2600" dirty="0">
                <a:latin typeface="Arial" charset="0"/>
              </a:rPr>
              <a:t>Digiallkiri on infotehniliselt seotud  bitijadaga, kuid olemuse poolest </a:t>
            </a:r>
            <a:r>
              <a:rPr lang="et-EE" sz="2600" dirty="0">
                <a:solidFill>
                  <a:srgbClr val="0070C0"/>
                </a:solidFill>
                <a:latin typeface="Arial" charset="0"/>
              </a:rPr>
              <a:t>tuleb ta siduda dokumendi sisuga </a:t>
            </a:r>
            <a:r>
              <a:rPr lang="et-EE" sz="2600" dirty="0">
                <a:latin typeface="Arial" charset="0"/>
              </a:rPr>
              <a:t>(tekst, pilt, hüpertekst vm)</a:t>
            </a:r>
          </a:p>
        </p:txBody>
      </p:sp>
      <p:sp>
        <p:nvSpPr>
          <p:cNvPr id="1173508" name="Text Box 4"/>
          <p:cNvSpPr txBox="1">
            <a:spLocks noChangeArrowheads="1"/>
          </p:cNvSpPr>
          <p:nvPr/>
        </p:nvSpPr>
        <p:spPr bwMode="auto">
          <a:xfrm>
            <a:off x="683568" y="2971800"/>
            <a:ext cx="8231832" cy="12926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Järeldus: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digiallkirjaga varustatud dokumendil peab olema </a:t>
            </a: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ühene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tähendus: bitijada ei tohi saada interpreteerida mitut moodi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0" y="4509120"/>
            <a:ext cx="9144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Kaks kohustuslikku tingimust: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Kasutatava failivormingu kirjeldus peab olema </a:t>
            </a: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avalik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Dokumendi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sees </a:t>
            </a: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peab olema viide vormingule</a:t>
            </a:r>
            <a:endParaRPr lang="en-GB" sz="2600" b="1" u="sng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5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536" y="0"/>
            <a:ext cx="8443664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Sobivad vormingud: näited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75438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  <a:buSzPct val="80000"/>
            </a:pPr>
            <a:r>
              <a:rPr lang="sv-SE" sz="2600" dirty="0">
                <a:latin typeface="Arial" charset="0"/>
              </a:rPr>
              <a:t>Sobivad k</a:t>
            </a:r>
            <a:r>
              <a:rPr lang="et-EE" sz="2600" dirty="0">
                <a:latin typeface="Arial" charset="0"/>
              </a:rPr>
              <a:t>õik, mille kirjeldused on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avalikud</a:t>
            </a:r>
            <a:r>
              <a:rPr lang="et-EE" sz="2600" dirty="0">
                <a:latin typeface="Arial" charset="0"/>
              </a:rPr>
              <a:t> ja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üheselt mõistetavad</a:t>
            </a:r>
            <a:r>
              <a:rPr lang="et-EE" sz="2600" dirty="0">
                <a:latin typeface="Arial" charset="0"/>
              </a:rPr>
              <a:t>; tekstivormingutest nt: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899592" y="2201863"/>
            <a:ext cx="7776864" cy="389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5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PDF</a:t>
            </a:r>
            <a:r>
              <a:rPr lang="et-EE" sz="2600" dirty="0" smtClean="0">
                <a:latin typeface="Arial" charset="0"/>
              </a:rPr>
              <a:t> üheselt arusaadav trükivalmis fail</a:t>
            </a:r>
            <a:endParaRPr lang="en-GB" sz="2600" dirty="0" smtClean="0">
              <a:latin typeface="Arial" charset="0"/>
            </a:endParaRPr>
          </a:p>
          <a:p>
            <a:pPr marL="377825" indent="-377825">
              <a:spcBef>
                <a:spcPct val="5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RTF</a:t>
            </a:r>
            <a:r>
              <a:rPr lang="et-EE" sz="2600" dirty="0" smtClean="0">
                <a:latin typeface="Arial" charset="0"/>
              </a:rPr>
              <a:t> (</a:t>
            </a:r>
            <a:r>
              <a:rPr lang="et-EE" sz="2600" i="1" dirty="0" smtClean="0">
                <a:latin typeface="Arial" charset="0"/>
              </a:rPr>
              <a:t>Rich Text Format</a:t>
            </a:r>
            <a:r>
              <a:rPr lang="et-EE" sz="2600" dirty="0" smtClean="0">
                <a:latin typeface="Arial" charset="0"/>
              </a:rPr>
              <a:t>), laialt kasutusel tekstivorming</a:t>
            </a:r>
          </a:p>
          <a:p>
            <a:pPr marL="377825" indent="-377825">
              <a:spcBef>
                <a:spcPct val="50000"/>
              </a:spcBef>
              <a:buFontTx/>
              <a:buChar char="•"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HTML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(veebis kasutatav märgiskeel, vajalik viide versioonile)</a:t>
            </a:r>
          </a:p>
          <a:p>
            <a:pPr marL="377825" indent="-377825">
              <a:spcBef>
                <a:spcPct val="50000"/>
              </a:spcBef>
              <a:buFontTx/>
              <a:buChar char="•"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XML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(laia levikuga </a:t>
            </a:r>
            <a:r>
              <a:rPr lang="et-EE" sz="2600" dirty="0">
                <a:latin typeface="Arial" charset="0"/>
              </a:rPr>
              <a:t>märgiskeel, märgised on erinevalt HTMList semantika-, mitte süntaktikapõhised, mis loob suured </a:t>
            </a:r>
            <a:r>
              <a:rPr lang="et-EE" sz="2600" dirty="0" smtClean="0">
                <a:latin typeface="Arial" charset="0"/>
              </a:rPr>
              <a:t>võimalused</a:t>
            </a:r>
            <a:endParaRPr lang="et-EE" sz="26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2656"/>
            <a:ext cx="9468544" cy="6858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Halvasti sobiv vorming: Mircosofti DOC ja DOCX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57200" y="14478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20000"/>
              </a:spcBef>
              <a:buClr>
                <a:schemeClr val="tx1"/>
              </a:buClr>
              <a:buSzPct val="80000"/>
            </a:pPr>
            <a:endParaRPr lang="et-EE" sz="2800" b="1">
              <a:latin typeface="Arial" charset="0"/>
            </a:endParaRP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457200" y="16764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b="1"/>
          </a:p>
        </p:txBody>
      </p:sp>
      <p:sp>
        <p:nvSpPr>
          <p:cNvPr id="1177605" name="Text Box 5"/>
          <p:cNvSpPr txBox="1">
            <a:spLocks noChangeArrowheads="1"/>
          </p:cNvSpPr>
          <p:nvPr/>
        </p:nvSpPr>
        <p:spPr bwMode="auto">
          <a:xfrm>
            <a:off x="395536" y="1124744"/>
            <a:ext cx="7391400" cy="89255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Peapuudus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: vormingu kirjeldus ei ole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avalik, on mitmeid eri ajastute redaktoriperekondi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81000" y="2201863"/>
            <a:ext cx="8763000" cy="465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I</a:t>
            </a:r>
            <a:r>
              <a:rPr lang="et-EE" sz="2600" dirty="0" smtClean="0">
                <a:latin typeface="Arial" charset="0"/>
              </a:rPr>
              <a:t>ga </a:t>
            </a:r>
            <a:r>
              <a:rPr lang="et-EE" sz="2600" i="1" dirty="0">
                <a:latin typeface="Arial" charset="0"/>
              </a:rPr>
              <a:t>MS Office</a:t>
            </a:r>
            <a:r>
              <a:rPr lang="et-EE" sz="2600" dirty="0">
                <a:latin typeface="Arial" charset="0"/>
              </a:rPr>
              <a:t>’il on oma teistest erinev </a:t>
            </a:r>
            <a:r>
              <a:rPr lang="et-EE" sz="2600" dirty="0" smtClean="0">
                <a:latin typeface="Arial" charset="0"/>
              </a:rPr>
              <a:t>DOCX (DOC) </a:t>
            </a:r>
            <a:r>
              <a:rPr lang="et-EE" sz="2600" dirty="0">
                <a:latin typeface="Arial" charset="0"/>
              </a:rPr>
              <a:t>vorming, failist reeglina see ei selgu, millist on soovitud kasutada</a:t>
            </a:r>
          </a:p>
          <a:p>
            <a:pPr marL="377825" indent="-377825"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S</a:t>
            </a:r>
            <a:r>
              <a:rPr lang="et-EE" sz="2600" dirty="0" smtClean="0">
                <a:latin typeface="Arial" charset="0"/>
              </a:rPr>
              <a:t>aab </a:t>
            </a:r>
            <a:r>
              <a:rPr lang="et-EE" sz="2600" dirty="0">
                <a:latin typeface="Arial" charset="0"/>
              </a:rPr>
              <a:t>koostada dokumendi, mille kuvand (adekvaatkuva) on igas erinevates </a:t>
            </a:r>
            <a:r>
              <a:rPr lang="et-EE" sz="2600" i="1" dirty="0">
                <a:latin typeface="Arial" charset="0"/>
              </a:rPr>
              <a:t>Office</a:t>
            </a:r>
            <a:r>
              <a:rPr lang="et-EE" sz="2600" dirty="0">
                <a:latin typeface="Arial" charset="0"/>
              </a:rPr>
              <a:t>’i versioonides drastiliselt erineb</a:t>
            </a:r>
          </a:p>
          <a:p>
            <a:pPr marL="377825" indent="-377825"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S</a:t>
            </a:r>
            <a:r>
              <a:rPr lang="et-EE" sz="2600" dirty="0" smtClean="0">
                <a:latin typeface="Arial" charset="0"/>
              </a:rPr>
              <a:t>aab </a:t>
            </a:r>
            <a:r>
              <a:rPr lang="et-EE" sz="2600" dirty="0">
                <a:latin typeface="Arial" charset="0"/>
              </a:rPr>
              <a:t>koostada dokumendi, mille kuvand sõltub arvutist, kellaajast jpt asjadest</a:t>
            </a:r>
          </a:p>
          <a:p>
            <a:pPr marL="377825" indent="-377825"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D</a:t>
            </a:r>
            <a:r>
              <a:rPr lang="et-EE" sz="2600" dirty="0" smtClean="0">
                <a:latin typeface="Arial" charset="0"/>
              </a:rPr>
              <a:t>okument </a:t>
            </a:r>
            <a:r>
              <a:rPr lang="et-EE" sz="2600" dirty="0">
                <a:latin typeface="Arial" charset="0"/>
              </a:rPr>
              <a:t>võib sisaldada kasutaja eest peidetud osi, mida kuvandis ei näidata üldse</a:t>
            </a:r>
            <a:endParaRPr lang="en-GB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Digiallkirja eelised</a:t>
            </a:r>
            <a:r>
              <a:rPr lang="sv-SE" sz="3600" b="1" dirty="0">
                <a:solidFill>
                  <a:srgbClr val="C00000"/>
                </a:solidFill>
              </a:rPr>
              <a:t>, I</a:t>
            </a:r>
            <a:r>
              <a:rPr lang="et-EE" sz="3600" b="1" dirty="0">
                <a:solidFill>
                  <a:srgbClr val="C00000"/>
                </a:solidFill>
              </a:rPr>
              <a:t> 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23528" y="948690"/>
            <a:ext cx="8382000" cy="524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Võib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olla kindel, et digiallkirjas sisalduvale nimele vastab tõepoolest füüsiline isik, kel on olemas riigis kehtiv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identiteet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. Seda on alati usaldatav osapool — sertifitseerimisteenuse osutaja — kontrollinud ja isiku tuvastanud</a:t>
            </a:r>
            <a:endParaRPr lang="en-GB" dirty="0">
              <a:solidFill>
                <a:srgbClr val="0070C0"/>
              </a:solidFill>
            </a:endParaRPr>
          </a:p>
          <a:p>
            <a:pPr marL="450850">
              <a:spcBef>
                <a:spcPct val="50000"/>
              </a:spcBef>
            </a:pPr>
            <a:r>
              <a:rPr lang="et-EE" sz="2600" dirty="0" smtClean="0">
                <a:latin typeface="Arial" charset="0"/>
              </a:rPr>
              <a:t>Paberdokumendi </a:t>
            </a:r>
            <a:r>
              <a:rPr lang="et-EE" sz="2600" dirty="0">
                <a:latin typeface="Arial" charset="0"/>
              </a:rPr>
              <a:t>ja omakäelise allkirjaga see nii ei ole — seal saab igaüks suvalise nime all allkirja anda ja dokumendist ning allkirjast ei selgu, kas selline isik üldse </a:t>
            </a:r>
            <a:r>
              <a:rPr lang="et-EE" sz="2600" dirty="0" smtClean="0">
                <a:latin typeface="Arial" charset="0"/>
              </a:rPr>
              <a:t>leidub </a:t>
            </a:r>
            <a:r>
              <a:rPr lang="et-EE" sz="2600" dirty="0">
                <a:latin typeface="Arial" charset="0"/>
              </a:rPr>
              <a:t>või mitte. See vajab eriuuringuid ning täiendavat </a:t>
            </a:r>
            <a:r>
              <a:rPr lang="et-EE" sz="2600" dirty="0" smtClean="0">
                <a:latin typeface="Arial" charset="0"/>
              </a:rPr>
              <a:t>teavet.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NB! Omadus ei kehti nende sertifitseerimiskeskuse poliitikate korral, kus lubatakse pseudoinüüme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Digiallkirja eelised</a:t>
            </a:r>
            <a:r>
              <a:rPr lang="sv-SE" sz="3600" b="1" dirty="0">
                <a:solidFill>
                  <a:srgbClr val="C00000"/>
                </a:solidFill>
              </a:rPr>
              <a:t>, II</a:t>
            </a:r>
            <a:r>
              <a:rPr lang="et-EE" sz="3600" b="1" dirty="0">
                <a:solidFill>
                  <a:srgbClr val="C00000"/>
                </a:solidFill>
              </a:rPr>
              <a:t> 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04800" y="1066800"/>
            <a:ext cx="8382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2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igi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okument on allkirjastatud tõesti selle isiku poolt, kelle nimi digiallkirjas — täpsemalt sellele lisanduvas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kehtivus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kinnituses leiduvas sertifikaadis — sisaldub</a:t>
            </a:r>
            <a:r>
              <a:rPr lang="et-EE" sz="2800" b="1" dirty="0">
                <a:solidFill>
                  <a:schemeClr val="folHlink"/>
                </a:solidFill>
                <a:latin typeface="Arial" charset="0"/>
              </a:rPr>
              <a:t>.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Vaid erandjuhul, kui privaatvõti on väljunud selle kasutaja ainuvaldusest, ei pea see paika</a:t>
            </a:r>
            <a:endParaRPr lang="en-GB" dirty="0">
              <a:solidFill>
                <a:schemeClr val="folHlink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     Paberdokumendil kasutatavat omakäelist allkirja saab seevastu pika harjutamise peale küllalt hästi järgi teha, nii et ka käekirjaeksperdil on seda raske </a:t>
            </a:r>
            <a:r>
              <a:rPr lang="et-EE" sz="2600" dirty="0" smtClean="0">
                <a:latin typeface="Arial" charset="0"/>
              </a:rPr>
              <a:t>tuvastada (tavaline usaldusväärsusprotsent on 98-99)</a:t>
            </a:r>
            <a:endParaRPr lang="en-GB" sz="2600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endParaRPr lang="en-GB" sz="2800" b="1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659688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Digiallkirja eelised</a:t>
            </a:r>
            <a:r>
              <a:rPr lang="sv-SE" sz="4000" b="1" dirty="0">
                <a:solidFill>
                  <a:srgbClr val="C00000"/>
                </a:solidFill>
              </a:rPr>
              <a:t>, III</a:t>
            </a:r>
            <a:r>
              <a:rPr lang="et-EE" sz="4000" b="1" dirty="0">
                <a:solidFill>
                  <a:srgbClr val="C00000"/>
                </a:solidFill>
              </a:rPr>
              <a:t> </a:t>
            </a:r>
            <a:endParaRPr lang="et-EE" sz="40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04800" y="1066800"/>
            <a:ext cx="8382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3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Alati saab absoluutselt kindlalt väita, et peale allkirja andmist ei ole digiallkirjaga varustatud digidokumenti enam muudetud. </a:t>
            </a:r>
            <a:r>
              <a:rPr lang="et-EE" sz="2800" dirty="0">
                <a:latin typeface="Arial" charset="0"/>
              </a:rPr>
              <a:t>Seda tagavad digiallkirja aluseks olevad matemaatilised </a:t>
            </a:r>
            <a:r>
              <a:rPr lang="et-EE" sz="2800" dirty="0" smtClean="0">
                <a:latin typeface="Arial" charset="0"/>
              </a:rPr>
              <a:t>seosed. 2048-bitise RSA korral on võltsimistõenäosus 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2</a:t>
            </a:r>
            <a:r>
              <a:rPr lang="et-EE" sz="2800" b="1" i="1" baseline="30000" dirty="0" smtClean="0">
                <a:solidFill>
                  <a:srgbClr val="0070C0"/>
                </a:solidFill>
                <a:latin typeface="Arial" charset="0"/>
              </a:rPr>
              <a:t>-2048</a:t>
            </a:r>
            <a:endParaRPr lang="en-GB" b="1" i="1" baseline="30000" dirty="0">
              <a:solidFill>
                <a:srgbClr val="0070C0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    </a:t>
            </a:r>
          </a:p>
          <a:p>
            <a:pPr marL="457200" indent="-457200"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     Paberdokumendil kasutatakse selle välistamiseks spetsiaalseid võtteid, kuid siiski on tihti võimalik allakirjutatud dokumendile midagi veel lisada; seda eriti blankettide puhul</a:t>
            </a:r>
            <a:endParaRPr lang="en-GB" sz="2800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endParaRPr lang="en-GB" sz="2800" b="1" dirty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686800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>
                <a:solidFill>
                  <a:srgbClr val="C00000"/>
                </a:solidFill>
              </a:rPr>
              <a:t>Digiallkirja eelised</a:t>
            </a:r>
            <a:r>
              <a:rPr lang="sv-SE" sz="3600" b="1" dirty="0">
                <a:solidFill>
                  <a:srgbClr val="C00000"/>
                </a:solidFill>
              </a:rPr>
              <a:t>, IV</a:t>
            </a:r>
            <a:r>
              <a:rPr lang="et-EE" sz="3600" b="1" dirty="0">
                <a:solidFill>
                  <a:srgbClr val="C00000"/>
                </a:solidFill>
              </a:rPr>
              <a:t> 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04800" y="762000"/>
            <a:ext cx="8839200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 startAt="4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Alati on võimalik kindlalt ja täpselt saada teada aega, millal dokumendile digiallkiri on antud. </a:t>
            </a:r>
            <a:r>
              <a:rPr lang="et-EE" sz="2800" dirty="0">
                <a:latin typeface="Arial" charset="0"/>
              </a:rPr>
              <a:t>Ajatempel on digitaalallkirja lahutamatu osa</a:t>
            </a:r>
            <a:endParaRPr lang="en-GB" dirty="0">
              <a:solidFill>
                <a:schemeClr val="folHlink"/>
              </a:solidFill>
            </a:endParaRPr>
          </a:p>
          <a:p>
            <a:pPr marL="457200" indent="-457200">
              <a:spcBef>
                <a:spcPct val="50000"/>
              </a:spcBef>
            </a:pPr>
            <a:r>
              <a:rPr lang="et-EE" sz="2800" dirty="0">
                <a:latin typeface="Arial" charset="0"/>
              </a:rPr>
              <a:t>     Paberdokumendile kantud omakäelisel allkirjal </a:t>
            </a:r>
            <a:r>
              <a:rPr lang="et-EE" sz="2800" dirty="0" smtClean="0">
                <a:latin typeface="Arial" charset="0"/>
              </a:rPr>
              <a:t>ajahetke tõestuväärtusomadust </a:t>
            </a:r>
            <a:r>
              <a:rPr lang="et-EE" sz="2800" dirty="0">
                <a:latin typeface="Arial" charset="0"/>
              </a:rPr>
              <a:t>ei ole; reeglina võib allkirja kõrvale kirjutada suvalise kuupäeva. Ainus võimalus on kasutada tunnistajate või usaldatava kolmanda osapoole abi</a:t>
            </a:r>
          </a:p>
        </p:txBody>
      </p:sp>
      <p:sp>
        <p:nvSpPr>
          <p:cNvPr id="1211399" name="Text Box 7"/>
          <p:cNvSpPr txBox="1">
            <a:spLocks noChangeArrowheads="1"/>
          </p:cNvSpPr>
          <p:nvPr/>
        </p:nvSpPr>
        <p:spPr bwMode="auto">
          <a:xfrm>
            <a:off x="827584" y="4724400"/>
            <a:ext cx="808781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V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äidetu kehtib muidugi vaid siis, kui meil on olemas korralik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sertifitseerimise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taristu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ning 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usaldusväärne tarkvara</a:t>
            </a:r>
            <a:endParaRPr lang="et-EE" u="sng" dirty="0">
              <a:solidFill>
                <a:srgbClr val="0070C0"/>
              </a:solidFill>
              <a:latin typeface="Times New Roman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8435280" cy="12954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3600" b="1" dirty="0" smtClean="0">
                <a:solidFill>
                  <a:srgbClr val="C00000"/>
                </a:solidFill>
              </a:rPr>
              <a:t>Digiallkirja </a:t>
            </a:r>
            <a:r>
              <a:rPr lang="sv-SE" sz="3600" b="1" dirty="0">
                <a:solidFill>
                  <a:srgbClr val="C00000"/>
                </a:solidFill>
              </a:rPr>
              <a:t>esimene</a:t>
            </a:r>
            <a:r>
              <a:rPr lang="et-EE" sz="3600" b="1" dirty="0">
                <a:solidFill>
                  <a:srgbClr val="C00000"/>
                </a:solidFill>
              </a:rPr>
              <a:t> tõsine puudus  </a:t>
            </a:r>
            <a:endParaRPr lang="et-EE" sz="3600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13446" name="Text Box 6"/>
          <p:cNvSpPr txBox="1">
            <a:spLocks noChangeArrowheads="1"/>
          </p:cNvSpPr>
          <p:nvPr/>
        </p:nvSpPr>
        <p:spPr bwMode="auto">
          <a:xfrm>
            <a:off x="539552" y="1196752"/>
            <a:ext cx="76962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llkirja andmise õigus on varastatav koos privaatvõtmega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–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tuleb hoolega jälgida, et privaatvõti ei väljuks allkirja andja ainuvaldusest</a:t>
            </a:r>
            <a:endParaRPr lang="en-GB" sz="2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11560" y="3284984"/>
            <a:ext cx="8208912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Tegemist on olulisima ja tõsiseima riskiga digiallkirja kasutamise </a:t>
            </a:r>
            <a:r>
              <a:rPr lang="et-EE" sz="2600" dirty="0" smtClean="0">
                <a:latin typeface="Arial" charset="0"/>
              </a:rPr>
              <a:t>juures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600" dirty="0">
                <a:latin typeface="Arial" charset="0"/>
              </a:rPr>
              <a:t>Selle vastu võideldakse mitmete erimeetoditega</a:t>
            </a:r>
            <a:r>
              <a:rPr lang="sv-SE" sz="2600" dirty="0">
                <a:latin typeface="Arial" charset="0"/>
              </a:rPr>
              <a:t> (ja risk on viidud väga väikeseks</a:t>
            </a:r>
            <a:r>
              <a:rPr lang="sv-SE" sz="2600" dirty="0" smtClean="0">
                <a:latin typeface="Arial" charset="0"/>
              </a:rPr>
              <a:t>)</a:t>
            </a:r>
            <a:r>
              <a:rPr lang="et-EE" sz="2600" dirty="0" smtClean="0">
                <a:latin typeface="Arial" charset="0"/>
              </a:rPr>
              <a:t>.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Suurim risk on võimalik (null-päeva) pahavara, mis võtab arvutikonsooli enda kätte – aitab PIN-sõrmistikuga ID-kaardi lugeja</a:t>
            </a:r>
            <a:r>
              <a:rPr lang="et-EE" sz="2600" dirty="0" smtClean="0">
                <a:latin typeface="Arial" charset="0"/>
              </a:rPr>
              <a:t>. Seni pole vajadust tekkinud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604448" cy="12954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l">
              <a:defRPr/>
            </a:pPr>
            <a:r>
              <a:rPr lang="et-EE" sz="4000" b="1" dirty="0">
                <a:solidFill>
                  <a:srgbClr val="C00000"/>
                </a:solidFill>
              </a:rPr>
              <a:t>Digiallkirja </a:t>
            </a:r>
            <a:r>
              <a:rPr lang="sv-SE" sz="4000" b="1" dirty="0">
                <a:solidFill>
                  <a:srgbClr val="C00000"/>
                </a:solidFill>
              </a:rPr>
              <a:t>teine</a:t>
            </a:r>
            <a:r>
              <a:rPr lang="et-EE" sz="4000" b="1" dirty="0">
                <a:solidFill>
                  <a:srgbClr val="C00000"/>
                </a:solidFill>
              </a:rPr>
              <a:t> tõsine </a:t>
            </a:r>
            <a:r>
              <a:rPr lang="et-EE" sz="4000" b="1" dirty="0" smtClean="0">
                <a:solidFill>
                  <a:srgbClr val="C00000"/>
                </a:solidFill>
              </a:rPr>
              <a:t>puudus</a:t>
            </a:r>
            <a:r>
              <a:rPr lang="et-EE" b="1" dirty="0" smtClean="0">
                <a:solidFill>
                  <a:srgbClr val="C00000"/>
                </a:solidFill>
              </a:rPr>
              <a:t>  </a:t>
            </a:r>
            <a:endParaRPr lang="et-EE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15494" name="Text Box 6"/>
          <p:cNvSpPr txBox="1">
            <a:spLocks noChangeArrowheads="1"/>
          </p:cNvSpPr>
          <p:nvPr/>
        </p:nvSpPr>
        <p:spPr bwMode="auto">
          <a:xfrm>
            <a:off x="457200" y="1447800"/>
            <a:ext cx="7931224" cy="226536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Kui ei piirata allkirjastatava dokumendi vormingut, siis erinevad keskkonnad võivad dokumenti näidata erinevalt, st ei ole üheselt selge, millisele dokumendile (adekvaatkuvale) on allkiri antud</a:t>
            </a:r>
            <a:endParaRPr lang="en-GB" sz="2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67544" y="4267200"/>
            <a:ext cx="799288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dirty="0">
                <a:latin typeface="Arial" charset="0"/>
              </a:rPr>
              <a:t>Sellele on lihtne vasturohi: kasutada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 tuntud ja avaliku kirjeldusega failivorminguid</a:t>
            </a:r>
            <a:r>
              <a:rPr lang="sv-SE" sz="2800" dirty="0">
                <a:latin typeface="Arial" charset="0"/>
              </a:rPr>
              <a:t>, mis säärased vaidlused </a:t>
            </a:r>
            <a:r>
              <a:rPr lang="sv-SE" sz="2800" dirty="0" smtClean="0">
                <a:latin typeface="Arial" charset="0"/>
              </a:rPr>
              <a:t>välistavad</a:t>
            </a:r>
            <a:r>
              <a:rPr lang="et-EE" sz="2800" dirty="0" smtClean="0">
                <a:latin typeface="Arial" charset="0"/>
              </a:rPr>
              <a:t>, samuti üldteadvustada riski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536" y="228600"/>
            <a:ext cx="8519864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Võimalik lahendus </a:t>
            </a:r>
            <a:r>
              <a:rPr lang="et-EE" sz="4000" b="1" dirty="0" smtClean="0">
                <a:solidFill>
                  <a:srgbClr val="C00000"/>
                </a:solidFill>
                <a:cs typeface="Arial" charset="0"/>
              </a:rPr>
              <a:t>–</a:t>
            </a:r>
            <a:r>
              <a:rPr lang="et-EE" sz="4000" b="1" dirty="0" smtClean="0">
                <a:solidFill>
                  <a:srgbClr val="C00000"/>
                </a:solidFill>
              </a:rPr>
              <a:t> digi</a:t>
            </a:r>
            <a:r>
              <a:rPr lang="en-US" sz="4000" b="1" dirty="0" err="1" smtClean="0">
                <a:solidFill>
                  <a:srgbClr val="C00000"/>
                </a:solidFill>
              </a:rPr>
              <a:t>allkiri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99592" y="1143000"/>
            <a:ext cx="8244408" cy="5181600"/>
          </a:xfrm>
        </p:spPr>
        <p:txBody>
          <a:bodyPr lIns="92075" tIns="46038" rIns="92075" bIns="46038" anchor="ctr">
            <a:normAutofit fontScale="925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2800" b="1" u="sng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latin typeface="Arial" charset="0"/>
              </a:rPr>
              <a:t>Digitaalsete teabekogumite juures on alternatiivne võimalus kasutada sellist allkirjalaadset (allkirja omadustega) mehhanismi, mis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 seotud matemaatiliste seoste abil teabe (bittide) endaga, mitte selle kandjaga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t-EE" sz="2800" b="1" dirty="0" smtClean="0">
              <a:solidFill>
                <a:schemeClr val="folHlink"/>
              </a:solidFill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Seda võtet nimetatakse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digitaalallkirjaks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(digiallkirjaks)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latin typeface="Arial" charset="0"/>
              </a:rPr>
              <a:t>(</a:t>
            </a:r>
            <a:r>
              <a:rPr lang="et-EE" sz="2800" b="1" i="1" dirty="0" smtClean="0">
                <a:latin typeface="Arial" charset="0"/>
              </a:rPr>
              <a:t>digital signature</a:t>
            </a:r>
            <a:r>
              <a:rPr lang="et-EE" sz="2800" b="1" dirty="0" smtClean="0">
                <a:latin typeface="Arial" charset="0"/>
              </a:rPr>
              <a:t>)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e-allkirjaks</a:t>
            </a:r>
            <a:r>
              <a:rPr lang="et-EE" sz="2800" b="1" dirty="0" smtClean="0">
                <a:latin typeface="Arial" charset="0"/>
              </a:rPr>
              <a:t> (</a:t>
            </a:r>
            <a:r>
              <a:rPr lang="et-EE" sz="2800" b="1" i="1" dirty="0" smtClean="0">
                <a:latin typeface="Arial" charset="0"/>
              </a:rPr>
              <a:t>electronic signature</a:t>
            </a:r>
            <a:r>
              <a:rPr lang="et-EE" sz="2800" b="1" dirty="0" smtClean="0">
                <a:latin typeface="Arial" charset="0"/>
              </a:rPr>
              <a:t>), mis on maailmas laialt kasutusel tavaallkirja asendajana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800" dirty="0" smtClean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12954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t-EE" sz="4000" b="1" dirty="0">
                <a:solidFill>
                  <a:srgbClr val="C00000"/>
                </a:solidFill>
              </a:rPr>
              <a:t>Digiallkirja </a:t>
            </a:r>
            <a:r>
              <a:rPr lang="sv-SE" sz="4000" b="1" dirty="0">
                <a:solidFill>
                  <a:srgbClr val="C00000"/>
                </a:solidFill>
              </a:rPr>
              <a:t>kolmas</a:t>
            </a:r>
            <a:r>
              <a:rPr lang="et-EE" sz="4000" b="1" dirty="0">
                <a:solidFill>
                  <a:srgbClr val="C00000"/>
                </a:solidFill>
              </a:rPr>
              <a:t> </a:t>
            </a:r>
            <a:r>
              <a:rPr lang="et-EE" sz="4000" b="1" dirty="0" smtClean="0">
                <a:solidFill>
                  <a:srgbClr val="C00000"/>
                </a:solidFill>
              </a:rPr>
              <a:t>puudus</a:t>
            </a:r>
            <a:r>
              <a:rPr lang="sv-SE" sz="4000" b="1" dirty="0">
                <a:solidFill>
                  <a:srgbClr val="C00000"/>
                </a:solidFill>
              </a:rPr>
              <a:t>? </a:t>
            </a:r>
            <a:r>
              <a:rPr lang="sv-SE" sz="4000" b="1" dirty="0" smtClean="0">
                <a:solidFill>
                  <a:srgbClr val="C00000"/>
                </a:solidFill>
              </a:rPr>
              <a:t>(</a:t>
            </a:r>
            <a:r>
              <a:rPr lang="et-EE" sz="4000" b="1" dirty="0" smtClean="0">
                <a:solidFill>
                  <a:srgbClr val="C00000"/>
                </a:solidFill>
              </a:rPr>
              <a:t>pigem eripära</a:t>
            </a:r>
            <a:r>
              <a:rPr lang="sv-SE" sz="4000" b="1" dirty="0" smtClean="0">
                <a:solidFill>
                  <a:srgbClr val="C00000"/>
                </a:solidFill>
              </a:rPr>
              <a:t>)</a:t>
            </a:r>
            <a:r>
              <a:rPr lang="et-EE" b="1" dirty="0" smtClean="0">
                <a:solidFill>
                  <a:srgbClr val="C00000"/>
                </a:solidFill>
              </a:rPr>
              <a:t>  </a:t>
            </a:r>
            <a:endParaRPr lang="et-EE" b="1" dirty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charset="0"/>
              <a:cs typeface="Times New Roman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charset="0"/>
            </a:endParaRPr>
          </a:p>
        </p:txBody>
      </p:sp>
      <p:sp>
        <p:nvSpPr>
          <p:cNvPr id="1217542" name="Text Box 6"/>
          <p:cNvSpPr txBox="1">
            <a:spLocks noChangeArrowheads="1"/>
          </p:cNvSpPr>
          <p:nvPr/>
        </p:nvSpPr>
        <p:spPr bwMode="auto">
          <a:xfrm>
            <a:off x="467544" y="1268760"/>
            <a:ext cx="769620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Digiallkirjastatud digidokument peab jääma kogu elutsükli lõpuni digitaalseks. </a:t>
            </a:r>
            <a:r>
              <a:rPr lang="sv-SE" sz="2800" dirty="0">
                <a:latin typeface="Arial" charset="0"/>
              </a:rPr>
              <a:t>Seda ei </a:t>
            </a:r>
            <a:r>
              <a:rPr lang="sv-SE" sz="2800" dirty="0" smtClean="0">
                <a:latin typeface="Arial" charset="0"/>
              </a:rPr>
              <a:t>saa</a:t>
            </a:r>
            <a:r>
              <a:rPr lang="et-EE" sz="2800" dirty="0" smtClean="0">
                <a:latin typeface="Arial" charset="0"/>
              </a:rPr>
              <a:t> hiljem muundada paberdokumendiks -</a:t>
            </a:r>
            <a:r>
              <a:rPr lang="sv-SE" sz="2800" dirty="0" smtClean="0">
                <a:latin typeface="Arial" charset="0"/>
              </a:rPr>
              <a:t> </a:t>
            </a:r>
            <a:r>
              <a:rPr lang="sv-SE" sz="2800" dirty="0">
                <a:latin typeface="Arial" charset="0"/>
              </a:rPr>
              <a:t>koos allkirjaga välja printida nii, et tõstusväärtuse omadus paika jääks</a:t>
            </a:r>
            <a:endParaRPr lang="en-GB" sz="2800" dirty="0">
              <a:latin typeface="Arial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39552" y="3581400"/>
            <a:ext cx="860444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dirty="0">
                <a:latin typeface="Arial" charset="0"/>
              </a:rPr>
              <a:t>See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ei ole tegelikult puudus, see on eripära </a:t>
            </a:r>
            <a:r>
              <a:rPr lang="sv-SE" sz="2800" dirty="0">
                <a:latin typeface="Arial" charset="0"/>
                <a:cs typeface="Arial" charset="0"/>
              </a:rPr>
              <a:t>– </a:t>
            </a:r>
            <a:r>
              <a:rPr lang="sv-SE" sz="2800" dirty="0">
                <a:latin typeface="Arial" charset="0"/>
              </a:rPr>
              <a:t>milleks meile digimaailmas tagasipöördumine paberi juurde?</a:t>
            </a:r>
          </a:p>
          <a:p>
            <a:pPr>
              <a:spcBef>
                <a:spcPct val="50000"/>
              </a:spcBef>
            </a:pPr>
            <a:endParaRPr lang="en-GB" sz="28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217544" name="Text Box 8"/>
          <p:cNvSpPr txBox="1">
            <a:spLocks noChangeArrowheads="1"/>
          </p:cNvSpPr>
          <p:nvPr/>
        </p:nvSpPr>
        <p:spPr bwMode="auto">
          <a:xfrm>
            <a:off x="1187624" y="5085184"/>
            <a:ext cx="6696744" cy="954107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igidokumendid 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ja paberdokumendid elavad kumbki oma sõltumatut elu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0648"/>
            <a:ext cx="9144000" cy="91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t-EE" sz="3600" b="1" dirty="0">
                <a:solidFill>
                  <a:srgbClr val="C00000"/>
                </a:solidFill>
                <a:cs typeface="Arial" charset="0"/>
              </a:rPr>
              <a:t>Avaliku võtmega </a:t>
            </a: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krüpto</a:t>
            </a:r>
            <a:r>
              <a:rPr lang="et-EE" sz="3600" b="1" dirty="0" smtClean="0">
                <a:solidFill>
                  <a:srgbClr val="C00000"/>
                </a:solidFill>
              </a:rPr>
              <a:t>algoritmi</a:t>
            </a:r>
            <a:r>
              <a:rPr lang="et-EE" sz="3600" b="1" dirty="0">
                <a:solidFill>
                  <a:srgbClr val="C00000"/>
                </a:solidFill>
              </a:rPr>
              <a:t> </a:t>
            </a:r>
            <a:r>
              <a:rPr lang="et-EE" sz="3600" b="1" dirty="0" smtClean="0">
                <a:solidFill>
                  <a:srgbClr val="C00000"/>
                </a:solidFill>
              </a:rPr>
              <a:t>kasutamine </a:t>
            </a:r>
            <a:r>
              <a:rPr lang="et-EE" sz="3600" b="1" dirty="0">
                <a:solidFill>
                  <a:srgbClr val="C00000"/>
                </a:solidFill>
              </a:rPr>
              <a:t>signeerimisel (</a:t>
            </a:r>
            <a:r>
              <a:rPr lang="et-EE" sz="3600" b="1" dirty="0" smtClean="0">
                <a:solidFill>
                  <a:srgbClr val="C00000"/>
                </a:solidFill>
              </a:rPr>
              <a:t>digiallkirja </a:t>
            </a:r>
            <a:r>
              <a:rPr lang="et-EE" sz="3600" b="1" dirty="0">
                <a:solidFill>
                  <a:srgbClr val="C00000"/>
                </a:solidFill>
              </a:rPr>
              <a:t>andmisel)</a:t>
            </a:r>
            <a:endParaRPr lang="en-GB" sz="3600" b="1" dirty="0">
              <a:solidFill>
                <a:srgbClr val="C00000"/>
              </a:solidFill>
            </a:endParaRPr>
          </a:p>
        </p:txBody>
      </p:sp>
      <p:pic>
        <p:nvPicPr>
          <p:cNvPr id="8195" name="Picture 3" descr="C:\DOKUM\SIGRAAM\joon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764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1371600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C:\WINDOWS\Application Data\Microsoft\Media Catalog\Downloaded Clips\cl78\j030083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3733800"/>
            <a:ext cx="14478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5410200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4400" y="5181600"/>
            <a:ext cx="8445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4953000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0"/>
            <a:ext cx="8892480" cy="762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Digiallkiri vs digisignatuur</a:t>
            </a:r>
            <a:endParaRPr lang="en-GB" sz="36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2875" y="3429000"/>
            <a:ext cx="9001125" cy="358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/>
            <a:r>
              <a:rPr lang="et-EE" sz="1000" b="1" dirty="0">
                <a:latin typeface="Arial" charset="0"/>
                <a:cs typeface="Arial" charset="0"/>
              </a:rPr>
              <a:t> </a:t>
            </a:r>
            <a:endParaRPr lang="et-EE" sz="1000" b="1" dirty="0">
              <a:latin typeface="Book Antiqua" pitchFamily="18" charset="0"/>
              <a:cs typeface="Times New Roman" pitchFamily="18" charset="0"/>
            </a:endParaRP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dirty="0">
                <a:latin typeface="Arial" charset="0"/>
                <a:cs typeface="Arial" charset="0"/>
              </a:rPr>
              <a:t>Digiallkirja osatakse kaasajal anda ainult digisignatuuril põhinevana</a:t>
            </a: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Iga digiallkiri on digisignatuur</a:t>
            </a:r>
            <a:r>
              <a:rPr lang="et-EE" sz="2400" dirty="0">
                <a:latin typeface="Arial" charset="0"/>
                <a:cs typeface="Arial" charset="0"/>
              </a:rPr>
              <a:t>, kuid kaugeltki mitte iga digisignatuur pole digiallkiri - vaja on lisada </a:t>
            </a:r>
            <a:r>
              <a:rPr lang="et-EE" sz="2400" dirty="0">
                <a:latin typeface="Arial" charset="0"/>
              </a:rPr>
              <a:t>täiendavaid tehnilisi võtteid ja subjekte (nt avaliku võtme infrastruktuur) ning õiguslikke regulatsioone</a:t>
            </a:r>
            <a:r>
              <a:rPr lang="et-EE" sz="2400" dirty="0">
                <a:latin typeface="Arial" charset="0"/>
                <a:cs typeface="Arial" charset="0"/>
              </a:rPr>
              <a:t>)</a:t>
            </a:r>
          </a:p>
          <a:p>
            <a:pPr marL="266700" indent="-266700">
              <a:spcBef>
                <a:spcPts val="600"/>
              </a:spcBef>
              <a:buFont typeface="Arial" charset="0"/>
              <a:buChar char="•"/>
            </a:pPr>
            <a:r>
              <a:rPr lang="et-EE" sz="2400" dirty="0">
                <a:latin typeface="Arial" charset="0"/>
                <a:cs typeface="Arial" charset="0"/>
              </a:rPr>
              <a:t>Ingliskeelne oskusterminoloogia nendel termini mõttes vahet ei tee (</a:t>
            </a:r>
            <a:r>
              <a:rPr lang="et-EE" sz="2400" i="1" dirty="0">
                <a:latin typeface="Arial" charset="0"/>
                <a:cs typeface="Arial" charset="0"/>
              </a:rPr>
              <a:t>digital signature</a:t>
            </a:r>
            <a:r>
              <a:rPr lang="et-EE" sz="2400" dirty="0">
                <a:latin typeface="Arial" charset="0"/>
                <a:cs typeface="Arial" charset="0"/>
              </a:rPr>
              <a:t>)</a:t>
            </a:r>
          </a:p>
          <a:p>
            <a:pPr marL="266700" indent="-266700"/>
            <a:endParaRPr lang="et-EE" sz="1000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120260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534400" cy="264687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Digiallkiri</a:t>
            </a:r>
            <a:r>
              <a:rPr lang="et-EE" sz="2600" dirty="0" smtClean="0">
                <a:latin typeface="Arial" charset="0"/>
                <a:cs typeface="Arial" charset="0"/>
              </a:rPr>
              <a:t> ehk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e-allkiri</a:t>
            </a:r>
            <a:r>
              <a:rPr lang="et-EE" sz="2600" dirty="0" smtClean="0">
                <a:latin typeface="Arial" charset="0"/>
                <a:cs typeface="Arial" charset="0"/>
              </a:rPr>
              <a:t> </a:t>
            </a:r>
            <a:r>
              <a:rPr lang="et-EE" sz="2600" dirty="0">
                <a:latin typeface="Arial" charset="0"/>
                <a:cs typeface="Arial" charset="0"/>
              </a:rPr>
              <a:t>on juriidiline mõiste, mis  annab temaga varustatud dokumendile tõestusväärtuse ja omakäelise allkirjaga sarnase staatuse</a:t>
            </a:r>
          </a:p>
          <a:p>
            <a:pPr>
              <a:spcBef>
                <a:spcPts val="1200"/>
              </a:spcBef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Digisignatuur</a:t>
            </a:r>
            <a:r>
              <a:rPr lang="et-EE" sz="2600" dirty="0">
                <a:latin typeface="Arial" charset="0"/>
                <a:cs typeface="Arial" charset="0"/>
              </a:rPr>
              <a:t> on </a:t>
            </a:r>
            <a:r>
              <a:rPr lang="et-EE" sz="2600" dirty="0" smtClean="0">
                <a:latin typeface="Arial" charset="0"/>
                <a:cs typeface="Arial" charset="0"/>
              </a:rPr>
              <a:t>(krüpto)tehniline </a:t>
            </a:r>
            <a:r>
              <a:rPr lang="et-EE" sz="2600" dirty="0">
                <a:latin typeface="Arial" charset="0"/>
                <a:cs typeface="Arial" charset="0"/>
              </a:rPr>
              <a:t>konstruktsioon, mis põhineb avaliku võtmega krüptoalgoritmi kasutamisel tervikluse kaitseks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4000" b="1" dirty="0" smtClean="0">
                <a:solidFill>
                  <a:srgbClr val="C00000"/>
                </a:solidFill>
              </a:rPr>
              <a:t>ja andmine 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0483" name="Picture 3" descr="C:\dokum\jama4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809625"/>
            <a:ext cx="7556500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C:\WINDOWS\Application Data\Microsoft\Media Catalog\Downloaded Clips\cl59\j022361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48600" y="5410200"/>
            <a:ext cx="1087438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 descr="C:\WINDOWS\Application Data\Microsoft\Media Catalog\Downloaded Clips\cl52\j0205618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4800" y="914400"/>
            <a:ext cx="1066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C:\WINDOWS\Application Data\Microsoft\Media Catalog\Downloaded Clips\cl3c\j0150663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3968" y="692696"/>
            <a:ext cx="10207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8600"/>
            <a:ext cx="8915400" cy="5334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en-US" sz="4000" b="1" dirty="0" err="1" smtClean="0">
                <a:solidFill>
                  <a:srgbClr val="C00000"/>
                </a:solidFill>
              </a:rPr>
              <a:t>Digiallkir</a:t>
            </a:r>
            <a:r>
              <a:rPr lang="et-EE" sz="4000" b="1" dirty="0" smtClean="0">
                <a:solidFill>
                  <a:srgbClr val="C00000"/>
                </a:solidFill>
              </a:rPr>
              <a:t>ja verifitseerimine 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pic>
        <p:nvPicPr>
          <p:cNvPr id="21507" name="Picture 3" descr="C:\dokum\jama5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12913"/>
            <a:ext cx="9144000" cy="514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C:\WINDOWS\Application Data\Microsoft\Media Catalog\Downloaded Clips\cl59\j0223616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908720"/>
            <a:ext cx="936104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4368" y="836712"/>
            <a:ext cx="509588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79512" y="0"/>
            <a:ext cx="8735888" cy="8382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/>
          </a:bodyPr>
          <a:lstStyle/>
          <a:p>
            <a:pPr algn="l" eaLnBrk="1" hangingPunct="1">
              <a:defRPr/>
            </a:pPr>
            <a:r>
              <a:rPr lang="et-EE" sz="3600" b="1" dirty="0" err="1" smtClean="0">
                <a:solidFill>
                  <a:srgbClr val="C00000"/>
                </a:solidFill>
              </a:rPr>
              <a:t>Privaat</a:t>
            </a:r>
            <a:r>
              <a:rPr lang="en-US" sz="3600" b="1" dirty="0" err="1" smtClean="0">
                <a:solidFill>
                  <a:srgbClr val="C00000"/>
                </a:solidFill>
              </a:rPr>
              <a:t>võt</a:t>
            </a:r>
            <a:r>
              <a:rPr lang="et-EE" sz="3600" b="1" dirty="0" smtClean="0">
                <a:solidFill>
                  <a:srgbClr val="C00000"/>
                </a:solidFill>
              </a:rPr>
              <a:t>i kiipkaardina</a:t>
            </a:r>
            <a:endParaRPr lang="en-US" sz="3600" b="1" dirty="0" smtClean="0">
              <a:solidFill>
                <a:srgbClr val="C00000"/>
              </a:solidFill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pic>
        <p:nvPicPr>
          <p:cNvPr id="23556" name="Picture 4" descr="C:\dokum\jama7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00125"/>
            <a:ext cx="7358063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 descr="C:\WINDOWS\Application Data\Microsoft\Media Catalog\Downloaded Clips\cl0\BS00693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2143125"/>
            <a:ext cx="21336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42938" y="4714875"/>
            <a:ext cx="7358062" cy="169227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dirty="0">
                <a:latin typeface="Arial" charset="0"/>
              </a:rPr>
              <a:t>Niisugust kiipi/seadet, mille siseehitusele ja sisemistele registritele kasutaja ligi ei pääse, nimetatakse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pöördkonstrueerimatuks seadmeks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 err="1">
                <a:latin typeface="Arial" charset="0"/>
              </a:rPr>
              <a:t>non-reverse-engineerable</a:t>
            </a:r>
            <a:r>
              <a:rPr lang="et-EE" sz="2600" i="1" dirty="0">
                <a:latin typeface="Arial" charset="0"/>
              </a:rPr>
              <a:t> </a:t>
            </a:r>
            <a:r>
              <a:rPr lang="et-EE" sz="2600" i="1" dirty="0" err="1">
                <a:latin typeface="Arial" charset="0"/>
              </a:rPr>
              <a:t>device</a:t>
            </a:r>
            <a:r>
              <a:rPr lang="et-EE" sz="2600" b="1" dirty="0">
                <a:latin typeface="Arial" charset="0"/>
              </a:rPr>
              <a:t>)</a:t>
            </a:r>
            <a:endParaRPr lang="en-GB" sz="2600" b="1" dirty="0">
              <a:latin typeface="Arial" charset="0"/>
            </a:endParaRPr>
          </a:p>
        </p:txBody>
      </p:sp>
      <p:pic>
        <p:nvPicPr>
          <p:cNvPr id="7" name="Picture 8" descr="C:\WINDOWS\Application Data\Microsoft\Media Catalog\Downloaded Clips\cl0\BS00740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2708920"/>
            <a:ext cx="35544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2420888"/>
            <a:ext cx="216024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C:\WINDOWS\Application Data\Microsoft\Media Catalog\Downloaded Clips\cl5d\j0232769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3212976"/>
            <a:ext cx="491800" cy="102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57200" y="228600"/>
            <a:ext cx="8686800" cy="609600"/>
          </a:xfrm>
          <a:effectLst>
            <a:outerShdw dist="35921" dir="2700000" algn="ctr" rotWithShape="0">
              <a:schemeClr val="bg2"/>
            </a:outerShdw>
          </a:effectLst>
        </p:spPr>
        <p:txBody>
          <a:bodyPr anchor="b">
            <a:normAutofit fontScale="90000"/>
          </a:bodyPr>
          <a:lstStyle/>
          <a:p>
            <a:pPr algn="l" eaLnBrk="1" hangingPunct="1">
              <a:defRPr/>
            </a:pPr>
            <a:r>
              <a:rPr lang="et-EE" sz="4000" b="1" dirty="0" smtClean="0">
                <a:solidFill>
                  <a:srgbClr val="C00000"/>
                </a:solidFill>
              </a:rPr>
              <a:t>S</a:t>
            </a:r>
            <a:r>
              <a:rPr lang="en-US" sz="4000" b="1" dirty="0" err="1" smtClean="0">
                <a:solidFill>
                  <a:srgbClr val="C00000"/>
                </a:solidFill>
              </a:rPr>
              <a:t>ertifitseerimi</a:t>
            </a:r>
            <a:r>
              <a:rPr lang="et-EE" sz="4000" b="1" dirty="0" smtClean="0">
                <a:solidFill>
                  <a:srgbClr val="C00000"/>
                </a:solidFill>
              </a:rPr>
              <a:t>n</a:t>
            </a:r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r>
              <a:rPr lang="et-EE" sz="4000" b="1" dirty="0" smtClean="0">
                <a:solidFill>
                  <a:srgbClr val="C00000"/>
                </a:solidFill>
              </a:rPr>
              <a:t>, selle põhimõtted</a:t>
            </a:r>
            <a:endParaRPr 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576" y="3886200"/>
            <a:ext cx="8388424" cy="2286000"/>
          </a:xfrm>
        </p:spPr>
        <p:txBody>
          <a:bodyPr lIns="92075" tIns="46038" rIns="92075" bIns="46038" anchor="ctr">
            <a:normAutofit fontScale="85000"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et-EE" sz="1000" b="1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t-EE" sz="10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t-EE" sz="2800" b="1" dirty="0" smtClean="0">
                <a:latin typeface="Arial" charset="0"/>
              </a:rPr>
              <a:t>Sertifikaadi väljaandmisega tegelevad spetsiaalsed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sertifitseerimiskeskused</a:t>
            </a:r>
            <a:r>
              <a:rPr lang="et-EE" sz="2800" b="1" dirty="0" smtClean="0">
                <a:latin typeface="Arial" charset="0"/>
              </a:rPr>
              <a:t> ehk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sertifitseerimisteenuse osutajad</a:t>
            </a:r>
            <a:r>
              <a:rPr lang="et-EE" sz="2800" b="1" dirty="0" smtClean="0">
                <a:latin typeface="Arial" charset="0"/>
              </a:rPr>
              <a:t> (</a:t>
            </a:r>
            <a:r>
              <a:rPr lang="et-EE" sz="2800" b="1" i="1" dirty="0" smtClean="0">
                <a:latin typeface="Arial" charset="0"/>
              </a:rPr>
              <a:t>certification authorities, CA</a:t>
            </a:r>
            <a:r>
              <a:rPr lang="et-EE" sz="2800" b="1" dirty="0" smtClean="0">
                <a:latin typeface="Arial" charset="0"/>
              </a:rPr>
              <a:t>). </a:t>
            </a:r>
            <a:r>
              <a:rPr lang="et-EE" sz="2800" dirty="0" smtClean="0">
                <a:latin typeface="Arial" charset="0"/>
              </a:rPr>
              <a:t>Euroopa Liidus kehtivates õigusaktides nimetatakse seda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usaldusteenuseks</a:t>
            </a:r>
            <a:r>
              <a:rPr lang="et-EE" sz="2800" dirty="0" smtClean="0">
                <a:latin typeface="Arial" charset="0"/>
              </a:rPr>
              <a:t> (</a:t>
            </a:r>
            <a:r>
              <a:rPr lang="et-EE" sz="2800" i="1" dirty="0" smtClean="0">
                <a:latin typeface="Arial" charset="0"/>
              </a:rPr>
              <a:t>trust service</a:t>
            </a:r>
            <a:r>
              <a:rPr lang="et-EE" sz="2800" dirty="0" smtClean="0">
                <a:latin typeface="Arial" charset="0"/>
              </a:rPr>
              <a:t>)</a:t>
            </a:r>
          </a:p>
        </p:txBody>
      </p:sp>
      <p:sp>
        <p:nvSpPr>
          <p:cNvPr id="1140740" name="Text Box 4"/>
          <p:cNvSpPr txBox="1">
            <a:spLocks noChangeArrowheads="1"/>
          </p:cNvSpPr>
          <p:nvPr/>
        </p:nvSpPr>
        <p:spPr bwMode="auto">
          <a:xfrm>
            <a:off x="685800" y="990600"/>
            <a:ext cx="8077200" cy="29972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>
                <a:latin typeface="Arial" charset="0"/>
              </a:rPr>
              <a:t>Isiku isikuandmete sidumist tema avaliku võtmega)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sertifitseerimiseks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certification</a:t>
            </a:r>
            <a:r>
              <a:rPr lang="et-EE" sz="2800" dirty="0">
                <a:latin typeface="Arial" charset="0"/>
              </a:rPr>
              <a:t>)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>
                <a:latin typeface="Arial" charset="0"/>
              </a:rPr>
              <a:t>Digitaaldokumenti, mis seob isiku isikuandmed tema avaliku võtmega, nimetatakse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sertifikaadiks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certificate</a:t>
            </a:r>
            <a:r>
              <a:rPr lang="et-EE" sz="2800" dirty="0">
                <a:latin typeface="Arial" charset="0"/>
              </a:rPr>
              <a:t>)</a:t>
            </a:r>
            <a:endParaRPr lang="en-GB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1699</Words>
  <Application>Microsoft Office PowerPoint</Application>
  <PresentationFormat>On-screen Show (4:3)</PresentationFormat>
  <Paragraphs>167</Paragraphs>
  <Slides>30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Digiallkirja rakenduslikke aspekte</vt:lpstr>
      <vt:lpstr>Dokumendi tõestusväärtus</vt:lpstr>
      <vt:lpstr>Võimalik lahendus – digiallkiri </vt:lpstr>
      <vt:lpstr>Avaliku võtmega krüptoalgoritmi kasutamine signeerimisel (digiallkirja andmisel)</vt:lpstr>
      <vt:lpstr>Digiallkiri vs digisignatuur</vt:lpstr>
      <vt:lpstr>Digiallkirja andmine </vt:lpstr>
      <vt:lpstr>Digiallkirja verifitseerimine </vt:lpstr>
      <vt:lpstr>Privaatvõti kiipkaardina</vt:lpstr>
      <vt:lpstr>Sertifitseerimine, selle põhimõtted</vt:lpstr>
      <vt:lpstr>Sertifitseerimise põhimõtted</vt:lpstr>
      <vt:lpstr>Vahendi ainuvaldusest väljumise probleem</vt:lpstr>
      <vt:lpstr>Ajatempel ajahetke tõestajana</vt:lpstr>
      <vt:lpstr>Kehtivuskinnitus</vt:lpstr>
      <vt:lpstr>Digiallkirjaga (e-allkirjaga) digidokument koos vajalike (lisa)rekvisiitidega </vt:lpstr>
      <vt:lpstr>Sertifitseerimise taristu</vt:lpstr>
      <vt:lpstr>Õiguslik reguleerimine, üldist </vt:lpstr>
      <vt:lpstr>Euroopa Liidu määrus 910/2014, erinevad e-allkirja tüübid</vt:lpstr>
      <vt:lpstr>Eesti digiallkiri on Euroopa õiguslikus mõistes täiustatud e-allkiri</vt:lpstr>
      <vt:lpstr>Vorming ja tähendus, I </vt:lpstr>
      <vt:lpstr>Vorming ja tähendus, II </vt:lpstr>
      <vt:lpstr>Nõuded digiallkirjastatava dokumendi vormingule</vt:lpstr>
      <vt:lpstr>Sobivad vormingud: näited</vt:lpstr>
      <vt:lpstr>Halvasti sobiv vorming: Mircosofti DOC ja DOCX</vt:lpstr>
      <vt:lpstr>Digiallkirja eelised, I </vt:lpstr>
      <vt:lpstr>Digiallkirja eelised, II </vt:lpstr>
      <vt:lpstr>Digiallkirja eelised, III </vt:lpstr>
      <vt:lpstr>Digiallkirja eelised, IV </vt:lpstr>
      <vt:lpstr>Digiallkirja esimene tõsine puudus  </vt:lpstr>
      <vt:lpstr>Digiallkirja teine tõsine puudus  </vt:lpstr>
      <vt:lpstr>Digiallkirja kolmas puudus? (pigem eripära)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49</cp:revision>
  <dcterms:created xsi:type="dcterms:W3CDTF">2016-08-30T18:22:58Z</dcterms:created>
  <dcterms:modified xsi:type="dcterms:W3CDTF">2018-04-11T18:03:13Z</dcterms:modified>
</cp:coreProperties>
</file>